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574" r:id="rId2"/>
    <p:sldId id="704" r:id="rId3"/>
    <p:sldId id="532" r:id="rId4"/>
    <p:sldId id="623" r:id="rId5"/>
    <p:sldId id="437" r:id="rId6"/>
    <p:sldId id="391" r:id="rId7"/>
    <p:sldId id="354" r:id="rId8"/>
    <p:sldId id="259" r:id="rId9"/>
    <p:sldId id="2504" r:id="rId10"/>
    <p:sldId id="2505" r:id="rId11"/>
    <p:sldId id="2515" r:id="rId12"/>
    <p:sldId id="707" r:id="rId13"/>
    <p:sldId id="695" r:id="rId14"/>
    <p:sldId id="403" r:id="rId15"/>
    <p:sldId id="2511" r:id="rId16"/>
    <p:sldId id="2512" r:id="rId17"/>
    <p:sldId id="2513" r:id="rId18"/>
    <p:sldId id="330" r:id="rId19"/>
    <p:sldId id="650" r:id="rId20"/>
    <p:sldId id="283" r:id="rId21"/>
    <p:sldId id="2518" r:id="rId22"/>
    <p:sldId id="348" r:id="rId23"/>
    <p:sldId id="539" r:id="rId24"/>
    <p:sldId id="469" r:id="rId25"/>
    <p:sldId id="339" r:id="rId26"/>
    <p:sldId id="358" r:id="rId27"/>
    <p:sldId id="361" r:id="rId28"/>
    <p:sldId id="276" r:id="rId29"/>
    <p:sldId id="676" r:id="rId30"/>
    <p:sldId id="2516" r:id="rId31"/>
    <p:sldId id="366" r:id="rId32"/>
    <p:sldId id="663" r:id="rId33"/>
    <p:sldId id="2506" r:id="rId34"/>
    <p:sldId id="701" r:id="rId35"/>
    <p:sldId id="2517" r:id="rId36"/>
    <p:sldId id="365" r:id="rId37"/>
    <p:sldId id="614"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3D4"/>
    <a:srgbClr val="2C37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86"/>
    <p:restoredTop sz="92460"/>
  </p:normalViewPr>
  <p:slideViewPr>
    <p:cSldViewPr snapToGrid="0">
      <p:cViewPr varScale="1">
        <p:scale>
          <a:sx n="43" d="100"/>
          <a:sy n="43" d="100"/>
        </p:scale>
        <p:origin x="712"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D921E3BA-9141-AF4B-8012-CD6F2FCBCD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034ABC7-8E45-2E49-B6D0-1F9E69B7DFFB}" type="slidenum">
              <a:rPr lang="fr-FR" altLang="fr-FR" smtClean="0"/>
              <a:pPr>
                <a:spcBef>
                  <a:spcPct val="0"/>
                </a:spcBef>
              </a:pPr>
              <a:t>1</a:t>
            </a:fld>
            <a:endParaRPr lang="fr-FR" altLang="fr-FR"/>
          </a:p>
        </p:txBody>
      </p:sp>
      <p:sp>
        <p:nvSpPr>
          <p:cNvPr id="17410" name="Rectangle 2">
            <a:extLst>
              <a:ext uri="{FF2B5EF4-FFF2-40B4-BE49-F238E27FC236}">
                <a16:creationId xmlns:a16="http://schemas.microsoft.com/office/drawing/2014/main" id="{E0C68EC3-E2C0-104C-9647-6EC026DAE149}"/>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DC29D4E3-2490-814A-B21A-A73400A80E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3B1A7E14-BC0D-684B-83F4-9B7B30075C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B2CDA8C-0682-0D41-8662-9F4616E37E08}" type="slidenum">
              <a:rPr lang="fr-FR" altLang="fr-FR" smtClean="0"/>
              <a:pPr>
                <a:spcBef>
                  <a:spcPct val="0"/>
                </a:spcBef>
              </a:pPr>
              <a:t>5</a:t>
            </a:fld>
            <a:endParaRPr lang="fr-FR" altLang="fr-FR"/>
          </a:p>
        </p:txBody>
      </p:sp>
      <p:sp>
        <p:nvSpPr>
          <p:cNvPr id="18434" name="Rectangle 2">
            <a:extLst>
              <a:ext uri="{FF2B5EF4-FFF2-40B4-BE49-F238E27FC236}">
                <a16:creationId xmlns:a16="http://schemas.microsoft.com/office/drawing/2014/main" id="{055EEE14-8EEE-8D40-A38A-453CB7F85982}"/>
              </a:ext>
            </a:extLst>
          </p:cNvPr>
          <p:cNvSpPr>
            <a:spLocks noGrp="1" noRot="1" noChangeAspect="1" noChangeArrowheads="1" noTextEdit="1"/>
          </p:cNvSpPr>
          <p:nvPr>
            <p:ph type="sldImg"/>
          </p:nvPr>
        </p:nvSpPr>
        <p:spPr>
          <a:xfrm>
            <a:off x="381000" y="685800"/>
            <a:ext cx="6096000" cy="3429000"/>
          </a:xfrm>
          <a:ln/>
        </p:spPr>
      </p:sp>
      <p:sp>
        <p:nvSpPr>
          <p:cNvPr id="18435" name="Rectangle 3">
            <a:extLst>
              <a:ext uri="{FF2B5EF4-FFF2-40B4-BE49-F238E27FC236}">
                <a16:creationId xmlns:a16="http://schemas.microsoft.com/office/drawing/2014/main" id="{142FAED9-870F-7A4B-A84E-40BAE1A778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63025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a:extLst>
              <a:ext uri="{FF2B5EF4-FFF2-40B4-BE49-F238E27FC236}">
                <a16:creationId xmlns:a16="http://schemas.microsoft.com/office/drawing/2014/main" id="{746C6A28-7F9C-5142-AA7B-9C0CB4BB0A52}"/>
              </a:ext>
            </a:extLst>
          </p:cNvPr>
          <p:cNvSpPr>
            <a:spLocks noGrp="1" noRot="1" noChangeAspect="1" noChangeArrowheads="1" noTextEdit="1"/>
          </p:cNvSpPr>
          <p:nvPr>
            <p:ph type="sldImg"/>
          </p:nvPr>
        </p:nvSpPr>
        <p:spPr>
          <a:xfrm>
            <a:off x="381000" y="685800"/>
            <a:ext cx="6096000" cy="3429000"/>
          </a:xfrm>
          <a:ln/>
        </p:spPr>
      </p:sp>
      <p:sp>
        <p:nvSpPr>
          <p:cNvPr id="3" name="Espace réservé des commentaires 2">
            <a:extLst>
              <a:ext uri="{FF2B5EF4-FFF2-40B4-BE49-F238E27FC236}">
                <a16:creationId xmlns:a16="http://schemas.microsoft.com/office/drawing/2014/main" id="{1828DF79-07BE-DF44-AF56-CE5F08EE2851}"/>
              </a:ext>
            </a:extLst>
          </p:cNvPr>
          <p:cNvSpPr>
            <a:spLocks noGrp="1"/>
          </p:cNvSpPr>
          <p:nvPr>
            <p:ph type="body" idx="1"/>
          </p:nvPr>
        </p:nvSpPr>
        <p:spPr/>
        <p:txBody>
          <a:bodyPr/>
          <a:lstStyle/>
          <a:p>
            <a:pPr>
              <a:defRPr/>
            </a:pPr>
            <a:endParaRPr lang="fr-FR" dirty="0">
              <a:latin typeface="+mn-lt"/>
              <a:ea typeface="+mn-ea"/>
              <a:cs typeface="+mn-cs"/>
            </a:endParaRPr>
          </a:p>
        </p:txBody>
      </p:sp>
      <p:sp>
        <p:nvSpPr>
          <p:cNvPr id="43011" name="Espace réservé du numéro de diapositive 3">
            <a:extLst>
              <a:ext uri="{FF2B5EF4-FFF2-40B4-BE49-F238E27FC236}">
                <a16:creationId xmlns:a16="http://schemas.microsoft.com/office/drawing/2014/main" id="{70553C70-58CB-A14C-9F95-156751A8BB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b="1">
                <a:solidFill>
                  <a:schemeClr val="tx1"/>
                </a:solidFill>
                <a:latin typeface="Arial" panose="020B0604020202020204" pitchFamily="34" charset="0"/>
                <a:ea typeface="ＭＳ Ｐゴシック" panose="020B0600070205080204" pitchFamily="34" charset="-128"/>
              </a:defRPr>
            </a:lvl1pPr>
            <a:lvl2pPr marL="742950" indent="-285750">
              <a:defRPr sz="3000" b="1">
                <a:solidFill>
                  <a:schemeClr val="tx1"/>
                </a:solidFill>
                <a:latin typeface="Arial" panose="020B0604020202020204" pitchFamily="34" charset="0"/>
                <a:ea typeface="ＭＳ Ｐゴシック" panose="020B0600070205080204" pitchFamily="34" charset="-128"/>
              </a:defRPr>
            </a:lvl2pPr>
            <a:lvl3pPr marL="1143000" indent="-228600">
              <a:defRPr sz="3000" b="1">
                <a:solidFill>
                  <a:schemeClr val="tx1"/>
                </a:solidFill>
                <a:latin typeface="Arial" panose="020B0604020202020204" pitchFamily="34" charset="0"/>
                <a:ea typeface="ＭＳ Ｐゴシック" panose="020B0600070205080204" pitchFamily="34" charset="-128"/>
              </a:defRPr>
            </a:lvl3pPr>
            <a:lvl4pPr marL="1600200" indent="-228600">
              <a:defRPr sz="3000" b="1">
                <a:solidFill>
                  <a:schemeClr val="tx1"/>
                </a:solidFill>
                <a:latin typeface="Arial" panose="020B0604020202020204" pitchFamily="34" charset="0"/>
                <a:ea typeface="ＭＳ Ｐゴシック" panose="020B0600070205080204" pitchFamily="34" charset="-128"/>
              </a:defRPr>
            </a:lvl4pPr>
            <a:lvl5pPr marL="2057400" indent="-228600">
              <a:defRPr sz="3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000" b="1">
                <a:solidFill>
                  <a:schemeClr val="tx1"/>
                </a:solidFill>
                <a:latin typeface="Arial" panose="020B0604020202020204" pitchFamily="34" charset="0"/>
                <a:ea typeface="ＭＳ Ｐゴシック" panose="020B0600070205080204" pitchFamily="34" charset="-128"/>
              </a:defRPr>
            </a:lvl9pPr>
          </a:lstStyle>
          <a:p>
            <a:fld id="{5716C972-D423-6544-84C8-A7E8C528BB42}" type="slidenum">
              <a:rPr lang="fr-FR" altLang="fr-FR" sz="1200" b="0" smtClean="0"/>
              <a:pPr/>
              <a:t>12</a:t>
            </a:fld>
            <a:endParaRPr lang="fr-FR" altLang="fr-FR" sz="1200" b="0"/>
          </a:p>
        </p:txBody>
      </p:sp>
    </p:spTree>
    <p:extLst>
      <p:ext uri="{BB962C8B-B14F-4D97-AF65-F5344CB8AC3E}">
        <p14:creationId xmlns:p14="http://schemas.microsoft.com/office/powerpoint/2010/main" val="161068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840925E8-617A-4034-A04C-48A032B1C34E}" type="slidenum">
              <a:rPr lang="en-CA" smtClean="0"/>
              <a:t>31</a:t>
            </a:fld>
            <a:endParaRPr lang="en-CA"/>
          </a:p>
        </p:txBody>
      </p:sp>
    </p:spTree>
    <p:extLst>
      <p:ext uri="{BB962C8B-B14F-4D97-AF65-F5344CB8AC3E}">
        <p14:creationId xmlns:p14="http://schemas.microsoft.com/office/powerpoint/2010/main" val="306071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re et sous-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4833937" y="2303859"/>
            <a:ext cx="14716126" cy="4643438"/>
          </a:xfrm>
          <a:prstGeom prst="rect">
            <a:avLst/>
          </a:prstGeom>
        </p:spPr>
        <p:txBody>
          <a:bodyPr anchor="b"/>
          <a:lstStyle/>
          <a:p>
            <a:r>
              <a:t>Texte du titre</a:t>
            </a:r>
          </a:p>
        </p:txBody>
      </p:sp>
      <p:sp>
        <p:nvSpPr>
          <p:cNvPr id="12" name="Texte niveau 1…"/>
          <p:cNvSpPr txBox="1">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itation">
    <p:spTree>
      <p:nvGrpSpPr>
        <p:cNvPr id="1" name=""/>
        <p:cNvGrpSpPr/>
        <p:nvPr/>
      </p:nvGrpSpPr>
      <p:grpSpPr>
        <a:xfrm>
          <a:off x="0" y="0"/>
          <a:ext cx="0" cy="0"/>
          <a:chOff x="0" y="0"/>
          <a:chExt cx="0" cy="0"/>
        </a:xfrm>
      </p:grpSpPr>
      <p:sp>
        <p:nvSpPr>
          <p:cNvPr id="93" name="-Gilles Allain"/>
          <p:cNvSpPr txBox="1">
            <a:spLocks noGrp="1"/>
          </p:cNvSpPr>
          <p:nvPr>
            <p:ph type="body" sz="quarter" idx="13"/>
          </p:nvPr>
        </p:nvSpPr>
        <p:spPr>
          <a:xfrm>
            <a:off x="4833937" y="8947546"/>
            <a:ext cx="14716126" cy="647701"/>
          </a:xfrm>
          <a:prstGeom prst="rect">
            <a:avLst/>
          </a:prstGeom>
        </p:spPr>
        <p:txBody>
          <a:bodyPr anchor="t">
            <a:spAutoFit/>
          </a:bodyPr>
          <a:lstStyle>
            <a:lvl1pPr marL="0" indent="0" algn="ctr">
              <a:spcBef>
                <a:spcPts val="0"/>
              </a:spcBef>
              <a:buSzTx/>
              <a:buNone/>
              <a:defRPr sz="3200" i="1"/>
            </a:lvl1pPr>
          </a:lstStyle>
          <a:p>
            <a:r>
              <a:t>-Gilles Allain</a:t>
            </a:r>
          </a:p>
        </p:txBody>
      </p:sp>
      <p:sp>
        <p:nvSpPr>
          <p:cNvPr id="94" name="« Saisissez une citation ici. »"/>
          <p:cNvSpPr txBox="1">
            <a:spLocks noGrp="1"/>
          </p:cNvSpPr>
          <p:nvPr>
            <p:ph type="body" sz="quarter" idx="14"/>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r>
              <a:t>« Saisissez une citation ici. » </a:t>
            </a:r>
          </a:p>
        </p:txBody>
      </p:sp>
      <p:sp>
        <p:nvSpPr>
          <p:cNvPr id="9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Vierge">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Vide">
    <p:spTree>
      <p:nvGrpSpPr>
        <p:cNvPr id="1" name=""/>
        <p:cNvGrpSpPr/>
        <p:nvPr/>
      </p:nvGrpSpPr>
      <p:grpSpPr>
        <a:xfrm>
          <a:off x="0" y="0"/>
          <a:ext cx="0" cy="0"/>
          <a:chOff x="0" y="0"/>
          <a:chExt cx="0" cy="0"/>
        </a:xfrm>
      </p:grpSpPr>
      <p:sp>
        <p:nvSpPr>
          <p:cNvPr id="2" name="Rectangle 1"/>
          <p:cNvSpPr/>
          <p:nvPr/>
        </p:nvSpPr>
        <p:spPr bwMode="white">
          <a:xfrm>
            <a:off x="0" y="2470149"/>
            <a:ext cx="24384000" cy="63817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8533"/>
          </a:p>
        </p:txBody>
      </p:sp>
      <p:pic>
        <p:nvPicPr>
          <p:cNvPr id="8" name="Image 7">
            <a:extLst>
              <a:ext uri="{FF2B5EF4-FFF2-40B4-BE49-F238E27FC236}">
                <a16:creationId xmlns:a16="http://schemas.microsoft.com/office/drawing/2014/main" id="{264D9A9F-8D2A-8447-AA14-27FFC86143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10" y="12212566"/>
            <a:ext cx="2488125" cy="1412181"/>
          </a:xfrm>
          <a:prstGeom prst="rect">
            <a:avLst/>
          </a:prstGeom>
        </p:spPr>
      </p:pic>
    </p:spTree>
    <p:extLst>
      <p:ext uri="{BB962C8B-B14F-4D97-AF65-F5344CB8AC3E}">
        <p14:creationId xmlns:p14="http://schemas.microsoft.com/office/powerpoint/2010/main" val="1369235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E0733B9-D7F2-4806-B634-5EAFC8B7AF55}" type="datetimeFigureOut">
              <a:rPr lang="fr-FR" smtClean="0"/>
              <a:t>13/11/2022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11885873" y="13073062"/>
            <a:ext cx="602729" cy="482823"/>
          </a:xfrm>
        </p:spPr>
        <p:txBody>
          <a:bodyPr/>
          <a:lstStyle/>
          <a:p>
            <a:fld id="{0D0B7D97-C15B-4E2B-ADDA-3076DA380909}" type="slidenum">
              <a:rPr lang="fr-FR" smtClean="0"/>
              <a:t>‹N°›</a:t>
            </a:fld>
            <a:endParaRPr lang="fr-FR"/>
          </a:p>
        </p:txBody>
      </p:sp>
    </p:spTree>
    <p:extLst>
      <p:ext uri="{BB962C8B-B14F-4D97-AF65-F5344CB8AC3E}">
        <p14:creationId xmlns:p14="http://schemas.microsoft.com/office/powerpoint/2010/main" val="3757383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e">
    <p:spTree>
      <p:nvGrpSpPr>
        <p:cNvPr id="1" name=""/>
        <p:cNvGrpSpPr/>
        <p:nvPr/>
      </p:nvGrpSpPr>
      <p:grpSpPr>
        <a:xfrm>
          <a:off x="0" y="0"/>
          <a:ext cx="0" cy="0"/>
          <a:chOff x="0" y="0"/>
          <a:chExt cx="0" cy="0"/>
        </a:xfrm>
      </p:grpSpPr>
      <p:sp>
        <p:nvSpPr>
          <p:cNvPr id="20" name="Image"/>
          <p:cNvSpPr>
            <a:spLocks noGrp="1"/>
          </p:cNvSpPr>
          <p:nvPr>
            <p:ph type="pic" sz="half" idx="13"/>
          </p:nvPr>
        </p:nvSpPr>
        <p:spPr>
          <a:xfrm>
            <a:off x="5334000" y="946546"/>
            <a:ext cx="13716000" cy="8304611"/>
          </a:xfrm>
          <a:prstGeom prst="rect">
            <a:avLst/>
          </a:prstGeom>
        </p:spPr>
        <p:txBody>
          <a:bodyPr lIns="91439" tIns="45719" rIns="91439" bIns="45719" anchor="t">
            <a:noAutofit/>
          </a:bodyPr>
          <a:lstStyle/>
          <a:p>
            <a:endParaRPr/>
          </a:p>
        </p:txBody>
      </p:sp>
      <p:sp>
        <p:nvSpPr>
          <p:cNvPr id="21" name="Texte du titre"/>
          <p:cNvSpPr txBox="1">
            <a:spLocks noGrp="1"/>
          </p:cNvSpPr>
          <p:nvPr>
            <p:ph type="title"/>
          </p:nvPr>
        </p:nvSpPr>
        <p:spPr>
          <a:xfrm>
            <a:off x="4833937" y="9447609"/>
            <a:ext cx="14716126" cy="2000251"/>
          </a:xfrm>
          <a:prstGeom prst="rect">
            <a:avLst/>
          </a:prstGeom>
        </p:spPr>
        <p:txBody>
          <a:bodyPr anchor="b"/>
          <a:lstStyle/>
          <a:p>
            <a:r>
              <a:t>Texte du titre</a:t>
            </a:r>
          </a:p>
        </p:txBody>
      </p:sp>
      <p:sp>
        <p:nvSpPr>
          <p:cNvPr id="22" name="Texte niveau 1…"/>
          <p:cNvSpPr txBox="1">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Texte niveau 1</a:t>
            </a:r>
          </a:p>
          <a:p>
            <a:pPr lvl="1"/>
            <a:r>
              <a:t>Texte niveau 2</a:t>
            </a:r>
          </a:p>
          <a:p>
            <a:pPr lvl="2"/>
            <a:r>
              <a:t>Texte niveau 3</a:t>
            </a:r>
          </a:p>
          <a:p>
            <a:pPr lvl="3"/>
            <a:r>
              <a:t>Texte niveau 4</a:t>
            </a:r>
          </a:p>
          <a:p>
            <a:pPr lvl="4"/>
            <a:r>
              <a:t>Texte niveau 5</a:t>
            </a:r>
          </a:p>
        </p:txBody>
      </p:sp>
      <p:sp>
        <p:nvSpPr>
          <p:cNvPr id="2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re - Centré">
    <p:spTree>
      <p:nvGrpSpPr>
        <p:cNvPr id="1" name=""/>
        <p:cNvGrpSpPr/>
        <p:nvPr/>
      </p:nvGrpSpPr>
      <p:grpSpPr>
        <a:xfrm>
          <a:off x="0" y="0"/>
          <a:ext cx="0" cy="0"/>
          <a:chOff x="0" y="0"/>
          <a:chExt cx="0" cy="0"/>
        </a:xfrm>
      </p:grpSpPr>
      <p:sp>
        <p:nvSpPr>
          <p:cNvPr id="30" name="Texte du titre"/>
          <p:cNvSpPr txBox="1">
            <a:spLocks noGrp="1"/>
          </p:cNvSpPr>
          <p:nvPr>
            <p:ph type="title"/>
          </p:nvPr>
        </p:nvSpPr>
        <p:spPr>
          <a:xfrm>
            <a:off x="4833937" y="4536281"/>
            <a:ext cx="14716126" cy="4643438"/>
          </a:xfrm>
          <a:prstGeom prst="rect">
            <a:avLst/>
          </a:prstGeom>
        </p:spPr>
        <p:txBody>
          <a:bodyPr/>
          <a:lstStyle/>
          <a:p>
            <a:r>
              <a:t>Texte du titre</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e">
    <p:spTree>
      <p:nvGrpSpPr>
        <p:cNvPr id="1" name=""/>
        <p:cNvGrpSpPr/>
        <p:nvPr/>
      </p:nvGrpSpPr>
      <p:grpSpPr>
        <a:xfrm>
          <a:off x="0" y="0"/>
          <a:ext cx="0" cy="0"/>
          <a:chOff x="0" y="0"/>
          <a:chExt cx="0" cy="0"/>
        </a:xfrm>
      </p:grpSpPr>
      <p:sp>
        <p:nvSpPr>
          <p:cNvPr id="38" name="Image"/>
          <p:cNvSpPr>
            <a:spLocks noGrp="1"/>
          </p:cNvSpPr>
          <p:nvPr>
            <p:ph type="pic" sz="half" idx="13"/>
          </p:nvPr>
        </p:nvSpPr>
        <p:spPr>
          <a:xfrm>
            <a:off x="12495609" y="892968"/>
            <a:ext cx="7500938" cy="11555017"/>
          </a:xfrm>
          <a:prstGeom prst="rect">
            <a:avLst/>
          </a:prstGeom>
        </p:spPr>
        <p:txBody>
          <a:bodyPr lIns="91439" tIns="45719" rIns="91439" bIns="45719" anchor="t">
            <a:noAutofit/>
          </a:bodyPr>
          <a:lstStyle/>
          <a:p>
            <a:endParaRPr/>
          </a:p>
        </p:txBody>
      </p:sp>
      <p:sp>
        <p:nvSpPr>
          <p:cNvPr id="39" name="Texte du titre"/>
          <p:cNvSpPr txBox="1">
            <a:spLocks noGrp="1"/>
          </p:cNvSpPr>
          <p:nvPr>
            <p:ph type="title"/>
          </p:nvPr>
        </p:nvSpPr>
        <p:spPr>
          <a:xfrm>
            <a:off x="4387453" y="892968"/>
            <a:ext cx="7500938" cy="5607845"/>
          </a:xfrm>
          <a:prstGeom prst="rect">
            <a:avLst/>
          </a:prstGeom>
        </p:spPr>
        <p:txBody>
          <a:bodyPr anchor="b"/>
          <a:lstStyle>
            <a:lvl1pPr>
              <a:defRPr sz="8400"/>
            </a:lvl1pPr>
          </a:lstStyle>
          <a:p>
            <a:r>
              <a:t>Texte du titre</a:t>
            </a:r>
          </a:p>
        </p:txBody>
      </p:sp>
      <p:sp>
        <p:nvSpPr>
          <p:cNvPr id="40" name="Texte niveau 1…"/>
          <p:cNvSpPr txBox="1">
            <a:spLocks noGrp="1"/>
          </p:cNvSpPr>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Texte niveau 1</a:t>
            </a:r>
          </a:p>
          <a:p>
            <a:pPr lvl="1"/>
            <a:r>
              <a:t>Texte niveau 2</a:t>
            </a:r>
          </a:p>
          <a:p>
            <a:pPr lvl="2"/>
            <a:r>
              <a:t>Texte niveau 3</a:t>
            </a:r>
          </a:p>
          <a:p>
            <a:pPr lvl="3"/>
            <a:r>
              <a:t>Texte niveau 4</a:t>
            </a:r>
          </a:p>
          <a:p>
            <a:pPr lvl="4"/>
            <a:r>
              <a:t>Texte niveau 5</a:t>
            </a:r>
          </a:p>
        </p:txBody>
      </p:sp>
      <p:sp>
        <p:nvSpPr>
          <p:cNvPr id="4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re - Haut">
    <p:spTree>
      <p:nvGrpSpPr>
        <p:cNvPr id="1" name=""/>
        <p:cNvGrpSpPr/>
        <p:nvPr/>
      </p:nvGrpSpPr>
      <p:grpSpPr>
        <a:xfrm>
          <a:off x="0" y="0"/>
          <a:ext cx="0" cy="0"/>
          <a:chOff x="0" y="0"/>
          <a:chExt cx="0" cy="0"/>
        </a:xfrm>
      </p:grpSpPr>
      <p:sp>
        <p:nvSpPr>
          <p:cNvPr id="48" name="Texte du titre"/>
          <p:cNvSpPr txBox="1">
            <a:spLocks noGrp="1"/>
          </p:cNvSpPr>
          <p:nvPr>
            <p:ph type="title"/>
          </p:nvPr>
        </p:nvSpPr>
        <p:spPr>
          <a:prstGeom prst="rect">
            <a:avLst/>
          </a:prstGeom>
        </p:spPr>
        <p:txBody>
          <a:bodyPr/>
          <a:lstStyle/>
          <a:p>
            <a:r>
              <a:t>Texte du titre</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re et puces">
    <p:spTree>
      <p:nvGrpSpPr>
        <p:cNvPr id="1" name=""/>
        <p:cNvGrpSpPr/>
        <p:nvPr/>
      </p:nvGrpSpPr>
      <p:grpSpPr>
        <a:xfrm>
          <a:off x="0" y="0"/>
          <a:ext cx="0" cy="0"/>
          <a:chOff x="0" y="0"/>
          <a:chExt cx="0" cy="0"/>
        </a:xfrm>
      </p:grpSpPr>
      <p:sp>
        <p:nvSpPr>
          <p:cNvPr id="56" name="Texte du titre"/>
          <p:cNvSpPr txBox="1">
            <a:spLocks noGrp="1"/>
          </p:cNvSpPr>
          <p:nvPr>
            <p:ph type="title"/>
          </p:nvPr>
        </p:nvSpPr>
        <p:spPr>
          <a:prstGeom prst="rect">
            <a:avLst/>
          </a:prstGeom>
        </p:spPr>
        <p:txBody>
          <a:bodyPr/>
          <a:lstStyle/>
          <a:p>
            <a:r>
              <a:t>Texte du titre</a:t>
            </a:r>
          </a:p>
        </p:txBody>
      </p:sp>
      <p:sp>
        <p:nvSpPr>
          <p:cNvPr id="57"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re, puces et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12495609" y="3643312"/>
            <a:ext cx="7500938" cy="8840392"/>
          </a:xfrm>
          <a:prstGeom prst="rect">
            <a:avLst/>
          </a:prstGeom>
        </p:spPr>
        <p:txBody>
          <a:bodyPr lIns="91439" tIns="45719" rIns="91439" bIns="45719" anchor="t">
            <a:noAutofit/>
          </a:bodyPr>
          <a:lstStyle/>
          <a:p>
            <a:endParaRPr/>
          </a:p>
        </p:txBody>
      </p:sp>
      <p:sp>
        <p:nvSpPr>
          <p:cNvPr id="66" name="Texte du titre"/>
          <p:cNvSpPr txBox="1">
            <a:spLocks noGrp="1"/>
          </p:cNvSpPr>
          <p:nvPr>
            <p:ph type="title"/>
          </p:nvPr>
        </p:nvSpPr>
        <p:spPr>
          <a:prstGeom prst="rect">
            <a:avLst/>
          </a:prstGeom>
        </p:spPr>
        <p:txBody>
          <a:bodyPr/>
          <a:lstStyle/>
          <a:p>
            <a:r>
              <a:t>Texte du titre</a:t>
            </a:r>
          </a:p>
        </p:txBody>
      </p:sp>
      <p:sp>
        <p:nvSpPr>
          <p:cNvPr id="67" name="Texte niveau 1…"/>
          <p:cNvSpPr txBox="1">
            <a:spLocks noGrp="1"/>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Texte niveau 1</a:t>
            </a:r>
          </a:p>
          <a:p>
            <a:pPr lvl="1"/>
            <a:r>
              <a:t>Texte niveau 2</a:t>
            </a:r>
          </a:p>
          <a:p>
            <a:pPr lvl="2"/>
            <a:r>
              <a:t>Texte niveau 3</a:t>
            </a:r>
          </a:p>
          <a:p>
            <a:pPr lvl="3"/>
            <a:r>
              <a:t>Texte niveau 4</a:t>
            </a:r>
          </a:p>
          <a:p>
            <a:pPr lvl="4"/>
            <a:r>
              <a:t>Texte niveau 5</a:t>
            </a:r>
          </a:p>
        </p:txBody>
      </p:sp>
      <p:sp>
        <p:nvSpPr>
          <p:cNvPr id="68" name="Numéro de diapositive"/>
          <p:cNvSpPr txBox="1">
            <a:spLocks noGrp="1"/>
          </p:cNvSpPr>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uces">
    <p:spTree>
      <p:nvGrpSpPr>
        <p:cNvPr id="1" name=""/>
        <p:cNvGrpSpPr/>
        <p:nvPr/>
      </p:nvGrpSpPr>
      <p:grpSpPr>
        <a:xfrm>
          <a:off x="0" y="0"/>
          <a:ext cx="0" cy="0"/>
          <a:chOff x="0" y="0"/>
          <a:chExt cx="0" cy="0"/>
        </a:xfrm>
      </p:grpSpPr>
      <p:sp>
        <p:nvSpPr>
          <p:cNvPr id="75" name="Texte niveau 1…"/>
          <p:cNvSpPr txBox="1">
            <a:spLocks noGrp="1"/>
          </p:cNvSpPr>
          <p:nvPr>
            <p:ph type="body" idx="1"/>
          </p:nvPr>
        </p:nvSpPr>
        <p:spPr>
          <a:xfrm>
            <a:off x="4387453" y="1785937"/>
            <a:ext cx="15609094" cy="10144126"/>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7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3 photos">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2495609" y="1250156"/>
            <a:ext cx="7500938" cy="5304235"/>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8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Texte du titre</a:t>
            </a:r>
          </a:p>
        </p:txBody>
      </p:sp>
      <p:sp>
        <p:nvSpPr>
          <p:cNvPr id="3" name="Texte niveau 1…"/>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7.tiff"/><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tiff"/><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tiff"/><Relationship Id="rId11" Type="http://schemas.openxmlformats.org/officeDocument/2006/relationships/image" Target="../media/image30.jpe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tiff"/><Relationship Id="rId4" Type="http://schemas.openxmlformats.org/officeDocument/2006/relationships/image" Target="../media/image23.png"/><Relationship Id="rId9" Type="http://schemas.openxmlformats.org/officeDocument/2006/relationships/image" Target="../media/image28.tiff"/><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image" Target="../media/image45.gif"/><Relationship Id="rId1" Type="http://schemas.openxmlformats.org/officeDocument/2006/relationships/slideLayout" Target="../slideLayouts/slideLayout13.xml"/><Relationship Id="rId6" Type="http://schemas.openxmlformats.org/officeDocument/2006/relationships/image" Target="../media/image49.png"/><Relationship Id="rId11" Type="http://schemas.openxmlformats.org/officeDocument/2006/relationships/image" Target="../media/image54.gif"/><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gif"/></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60.emf"/></Relationships>
</file>

<file path=ppt/slides/_rels/slide2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image" Target="../media/image65.png"/><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emf"/><Relationship Id="rId1" Type="http://schemas.openxmlformats.org/officeDocument/2006/relationships/slideLayout" Target="../slideLayouts/slideLayout13.xml"/><Relationship Id="rId6" Type="http://schemas.openxmlformats.org/officeDocument/2006/relationships/image" Target="../media/image66.tmp"/><Relationship Id="rId5" Type="http://schemas.openxmlformats.org/officeDocument/2006/relationships/image" Target="../media/image70.tiff"/><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66.tmp"/><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1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6" descr="Sans-titre-1">
            <a:extLst>
              <a:ext uri="{FF2B5EF4-FFF2-40B4-BE49-F238E27FC236}">
                <a16:creationId xmlns:a16="http://schemas.microsoft.com/office/drawing/2014/main" id="{92831548-FAA5-9A46-B22D-419ADAD12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411"/>
          <a:stretch>
            <a:fillRect/>
          </a:stretch>
        </p:blipFill>
        <p:spPr bwMode="auto">
          <a:xfrm>
            <a:off x="17519651" y="104777"/>
            <a:ext cx="610235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6" name="Object 12">
            <a:extLst>
              <a:ext uri="{FF2B5EF4-FFF2-40B4-BE49-F238E27FC236}">
                <a16:creationId xmlns:a16="http://schemas.microsoft.com/office/drawing/2014/main" id="{F73702D9-3C81-1A44-8683-321A1701E129}"/>
              </a:ext>
            </a:extLst>
          </p:cNvPr>
          <p:cNvGraphicFramePr>
            <a:graphicFrameLocks noChangeAspect="1"/>
          </p:cNvGraphicFramePr>
          <p:nvPr>
            <p:extLst>
              <p:ext uri="{D42A27DB-BD31-4B8C-83A1-F6EECF244321}">
                <p14:modId xmlns:p14="http://schemas.microsoft.com/office/powerpoint/2010/main" val="828224092"/>
              </p:ext>
            </p:extLst>
          </p:nvPr>
        </p:nvGraphicFramePr>
        <p:xfrm>
          <a:off x="18409920" y="12147585"/>
          <a:ext cx="4573271" cy="1197595"/>
        </p:xfrm>
        <a:graphic>
          <a:graphicData uri="http://schemas.openxmlformats.org/presentationml/2006/ole">
            <mc:AlternateContent xmlns:mc="http://schemas.openxmlformats.org/markup-compatibility/2006">
              <mc:Choice xmlns:v="urn:schemas-microsoft-com:vml" Requires="v">
                <p:oleObj name="Document" r:id="rId4" imgW="3949700" imgH="819150" progId="Word.Document.8">
                  <p:embed/>
                </p:oleObj>
              </mc:Choice>
              <mc:Fallback>
                <p:oleObj name="Document" r:id="rId4" imgW="3949700" imgH="819150" progId="Word.Document.8">
                  <p:embed/>
                  <p:pic>
                    <p:nvPicPr>
                      <p:cNvPr id="16386" name="Object 12">
                        <a:extLst>
                          <a:ext uri="{FF2B5EF4-FFF2-40B4-BE49-F238E27FC236}">
                            <a16:creationId xmlns:a16="http://schemas.microsoft.com/office/drawing/2014/main" id="{F73702D9-3C81-1A44-8683-321A1701E1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09920" y="12147585"/>
                        <a:ext cx="4573271" cy="1197595"/>
                      </a:xfrm>
                      <a:prstGeom prst="rect">
                        <a:avLst/>
                      </a:prstGeom>
                      <a:noFill/>
                      <a:ln>
                        <a:noFill/>
                      </a:ln>
                    </p:spPr>
                  </p:pic>
                </p:oleObj>
              </mc:Fallback>
            </mc:AlternateContent>
          </a:graphicData>
        </a:graphic>
      </p:graphicFrame>
      <p:sp>
        <p:nvSpPr>
          <p:cNvPr id="1030" name="Rectangle 6">
            <a:extLst>
              <a:ext uri="{FF2B5EF4-FFF2-40B4-BE49-F238E27FC236}">
                <a16:creationId xmlns:a16="http://schemas.microsoft.com/office/drawing/2014/main" id="{F605E3CD-EDBD-484A-87CA-7C9134B2CA65}"/>
              </a:ext>
            </a:extLst>
          </p:cNvPr>
          <p:cNvSpPr>
            <a:spLocks noChangeArrowheads="1"/>
          </p:cNvSpPr>
          <p:nvPr/>
        </p:nvSpPr>
        <p:spPr bwMode="auto">
          <a:xfrm>
            <a:off x="7832436" y="1628777"/>
            <a:ext cx="184731" cy="646331"/>
          </a:xfrm>
          <a:prstGeom prst="rect">
            <a:avLst/>
          </a:prstGeom>
          <a:noFill/>
          <a:ln>
            <a:noFill/>
          </a:ln>
          <a:effectLst>
            <a:prstShdw prst="shdw18" dist="17961" dir="13500000">
              <a:schemeClr val="accent1">
                <a:gamma/>
                <a:shade val="60000"/>
                <a:invGamma/>
                <a:alpha val="74998"/>
              </a:schemeClr>
            </a:prstShdw>
          </a:effectLst>
        </p:spPr>
        <p:txBody>
          <a:bodyPr wrap="none">
            <a:spAutoFit/>
          </a:bodyPr>
          <a:lstStyle/>
          <a:p>
            <a:pPr eaLnBrk="1" hangingPunct="1">
              <a:defRPr/>
            </a:pPr>
            <a:endParaRPr lang="en-US" sz="3600" b="0">
              <a:latin typeface="Arial" charset="0"/>
              <a:ea typeface="ＭＳ Ｐゴシック" charset="0"/>
            </a:endParaRPr>
          </a:p>
        </p:txBody>
      </p:sp>
      <p:sp>
        <p:nvSpPr>
          <p:cNvPr id="16388" name="Text Box 2">
            <a:extLst>
              <a:ext uri="{FF2B5EF4-FFF2-40B4-BE49-F238E27FC236}">
                <a16:creationId xmlns:a16="http://schemas.microsoft.com/office/drawing/2014/main" id="{16440622-8C84-AB43-99AB-D8E60E21A07B}"/>
              </a:ext>
            </a:extLst>
          </p:cNvPr>
          <p:cNvSpPr txBox="1">
            <a:spLocks noChangeArrowheads="1"/>
          </p:cNvSpPr>
          <p:nvPr/>
        </p:nvSpPr>
        <p:spPr bwMode="auto">
          <a:xfrm>
            <a:off x="4264026" y="2460627"/>
            <a:ext cx="16306800" cy="1031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fr-FR" sz="4800" i="0" u="none" strike="noStrike" dirty="0">
                <a:solidFill>
                  <a:srgbClr val="FF0000"/>
                </a:solidFill>
                <a:effectLst/>
                <a:latin typeface="Calibri" panose="020F0502020204030204" pitchFamily="34" charset="0"/>
                <a:cs typeface="Calibri" panose="020F0502020204030204" pitchFamily="34" charset="0"/>
              </a:rPr>
              <a:t>L’éco-exposome: répondre aux défis environnementaux par la recherche</a:t>
            </a:r>
          </a:p>
          <a:p>
            <a:pPr algn="ctr">
              <a:spcBef>
                <a:spcPct val="0"/>
              </a:spcBef>
              <a:buFontTx/>
              <a:buNone/>
            </a:pPr>
            <a:endParaRPr lang="fr-FR" altLang="fr-FR" sz="4800" dirty="0">
              <a:solidFill>
                <a:srgbClr val="FF0000"/>
              </a:solidFill>
              <a:latin typeface="Calibri" panose="020F0502020204030204" pitchFamily="34" charset="0"/>
              <a:cs typeface="Calibri" panose="020F0502020204030204" pitchFamily="34" charset="0"/>
            </a:endParaRPr>
          </a:p>
          <a:p>
            <a:pPr algn="ctr">
              <a:buNone/>
            </a:pPr>
            <a:r>
              <a:rPr lang="fr-FR"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GDR Génomique Environnementale </a:t>
            </a:r>
          </a:p>
          <a:p>
            <a:pPr algn="ctr">
              <a:buNone/>
            </a:pPr>
            <a:r>
              <a:rPr lang="fr-FR" sz="4000" dirty="0">
                <a:solidFill>
                  <a:srgbClr val="000000"/>
                </a:solidFill>
                <a:latin typeface="Calibri" panose="020F0502020204030204" pitchFamily="34" charset="0"/>
                <a:ea typeface="Calibri" panose="020F0502020204030204" pitchFamily="34" charset="0"/>
                <a:cs typeface="Calibri" panose="020F0502020204030204" pitchFamily="34" charset="0"/>
              </a:rPr>
              <a:t>Journée thématique de l’exposome à l’éco-exposome</a:t>
            </a:r>
            <a:endParaRPr lang="fr-FR" sz="4000" dirty="0">
              <a:effectLst/>
              <a:latin typeface="Calibri" panose="020F0502020204030204" pitchFamily="34" charset="0"/>
              <a:ea typeface="Calibri" panose="020F0502020204030204" pitchFamily="34" charset="0"/>
              <a:cs typeface="Calibri" panose="020F0502020204030204" pitchFamily="34" charset="0"/>
            </a:endParaRPr>
          </a:p>
          <a:p>
            <a:pPr algn="ctr">
              <a:buNone/>
            </a:pPr>
            <a:endParaRPr lang="fr-FR" sz="4000" dirty="0">
              <a:effectLst/>
              <a:latin typeface="Calibri" panose="020F0502020204030204" pitchFamily="34" charset="0"/>
              <a:ea typeface="Calibri" panose="020F0502020204030204" pitchFamily="34" charset="0"/>
              <a:cs typeface="Calibri" panose="020F0502020204030204" pitchFamily="34" charset="0"/>
            </a:endParaRPr>
          </a:p>
          <a:p>
            <a:pPr algn="ctr">
              <a:spcBef>
                <a:spcPct val="0"/>
              </a:spcBef>
              <a:buFontTx/>
              <a:buNone/>
            </a:pPr>
            <a:r>
              <a:rPr lang="fr-FR" altLang="fr-FR" sz="4000" dirty="0"/>
              <a:t>Museum National d’Histoire Naturelle</a:t>
            </a:r>
          </a:p>
          <a:p>
            <a:pPr algn="ctr">
              <a:spcBef>
                <a:spcPct val="0"/>
              </a:spcBef>
              <a:buFontTx/>
              <a:buNone/>
            </a:pPr>
            <a:r>
              <a:rPr lang="fr-FR" altLang="fr-FR" sz="4000" dirty="0"/>
              <a:t>Paris</a:t>
            </a:r>
          </a:p>
          <a:p>
            <a:pPr algn="ctr">
              <a:spcBef>
                <a:spcPct val="0"/>
              </a:spcBef>
              <a:buFontTx/>
              <a:buNone/>
            </a:pPr>
            <a:r>
              <a:rPr lang="fr-FR" altLang="fr-FR" sz="4000" dirty="0">
                <a:solidFill>
                  <a:srgbClr val="FF0000"/>
                </a:solidFill>
              </a:rPr>
              <a:t>L</a:t>
            </a:r>
            <a:r>
              <a:rPr lang="en-US" altLang="fr-FR" sz="4000" dirty="0">
                <a:solidFill>
                  <a:srgbClr val="FF0000"/>
                </a:solidFill>
              </a:rPr>
              <a:t>e 14 </a:t>
            </a:r>
            <a:r>
              <a:rPr lang="en-US" altLang="fr-FR" sz="4000" dirty="0" err="1">
                <a:solidFill>
                  <a:srgbClr val="FF0000"/>
                </a:solidFill>
              </a:rPr>
              <a:t>Novembre</a:t>
            </a:r>
            <a:r>
              <a:rPr lang="en-US" altLang="fr-FR" sz="4000" dirty="0">
                <a:solidFill>
                  <a:srgbClr val="FF0000"/>
                </a:solidFill>
              </a:rPr>
              <a:t> 2022</a:t>
            </a:r>
          </a:p>
          <a:p>
            <a:pPr algn="ctr" eaLnBrk="1" hangingPunct="1">
              <a:spcBef>
                <a:spcPct val="0"/>
              </a:spcBef>
              <a:buFontTx/>
              <a:buNone/>
            </a:pPr>
            <a:endParaRPr lang="en-GB" altLang="fr-FR" sz="4800" b="0" dirty="0">
              <a:solidFill>
                <a:schemeClr val="accent2"/>
              </a:solidFill>
            </a:endParaRPr>
          </a:p>
          <a:p>
            <a:pPr algn="ctr" eaLnBrk="1" hangingPunct="1">
              <a:spcBef>
                <a:spcPct val="0"/>
              </a:spcBef>
              <a:buFontTx/>
              <a:buNone/>
            </a:pPr>
            <a:r>
              <a:rPr lang="en-GB" altLang="fr-FR" b="0" dirty="0">
                <a:solidFill>
                  <a:schemeClr val="accent1">
                    <a:lumMod val="75000"/>
                  </a:schemeClr>
                </a:solidFill>
              </a:rPr>
              <a:t>Robert </a:t>
            </a:r>
            <a:r>
              <a:rPr lang="en-GB" altLang="fr-FR" b="0" dirty="0" err="1">
                <a:solidFill>
                  <a:schemeClr val="accent1">
                    <a:lumMod val="75000"/>
                  </a:schemeClr>
                </a:solidFill>
              </a:rPr>
              <a:t>Barouki</a:t>
            </a:r>
            <a:endParaRPr lang="en-GB" altLang="fr-FR" b="0" dirty="0">
              <a:solidFill>
                <a:schemeClr val="accent1">
                  <a:lumMod val="75000"/>
                </a:schemeClr>
              </a:solidFill>
            </a:endParaRPr>
          </a:p>
          <a:p>
            <a:pPr algn="ctr" eaLnBrk="1" hangingPunct="1">
              <a:spcBef>
                <a:spcPct val="0"/>
              </a:spcBef>
              <a:buFontTx/>
              <a:buNone/>
            </a:pPr>
            <a:r>
              <a:rPr lang="en-GB" altLang="fr-FR" b="0" dirty="0">
                <a:solidFill>
                  <a:schemeClr val="accent1">
                    <a:lumMod val="75000"/>
                  </a:schemeClr>
                </a:solidFill>
              </a:rPr>
              <a:t>INSERM UMR-S 1124</a:t>
            </a:r>
          </a:p>
          <a:p>
            <a:pPr algn="ctr" eaLnBrk="1" hangingPunct="1">
              <a:spcBef>
                <a:spcPct val="0"/>
              </a:spcBef>
              <a:buFontTx/>
              <a:buNone/>
            </a:pPr>
            <a:r>
              <a:rPr lang="en-GB" altLang="fr-FR" b="0" dirty="0" err="1">
                <a:solidFill>
                  <a:schemeClr val="accent1">
                    <a:lumMod val="75000"/>
                  </a:schemeClr>
                </a:solidFill>
              </a:rPr>
              <a:t>Toxicologie</a:t>
            </a:r>
            <a:r>
              <a:rPr lang="en-GB" altLang="fr-FR" b="0" dirty="0">
                <a:solidFill>
                  <a:schemeClr val="accent1">
                    <a:lumMod val="75000"/>
                  </a:schemeClr>
                </a:solidFill>
              </a:rPr>
              <a:t> </a:t>
            </a:r>
            <a:r>
              <a:rPr lang="en-GB" altLang="fr-FR" b="0" dirty="0" err="1">
                <a:solidFill>
                  <a:schemeClr val="accent1">
                    <a:lumMod val="75000"/>
                  </a:schemeClr>
                </a:solidFill>
              </a:rPr>
              <a:t>Pharmacologie</a:t>
            </a:r>
            <a:r>
              <a:rPr lang="en-GB" altLang="fr-FR" b="0" dirty="0">
                <a:solidFill>
                  <a:schemeClr val="accent1">
                    <a:lumMod val="75000"/>
                  </a:schemeClr>
                </a:solidFill>
              </a:rPr>
              <a:t> et Signalisation </a:t>
            </a:r>
            <a:r>
              <a:rPr lang="en-GB" altLang="fr-FR" b="0" dirty="0" err="1">
                <a:solidFill>
                  <a:schemeClr val="accent1">
                    <a:lumMod val="75000"/>
                  </a:schemeClr>
                </a:solidFill>
              </a:rPr>
              <a:t>Cellulaire</a:t>
            </a:r>
            <a:endParaRPr lang="en-GB" altLang="fr-FR" b="0" dirty="0">
              <a:solidFill>
                <a:schemeClr val="accent1">
                  <a:lumMod val="75000"/>
                </a:schemeClr>
              </a:solidFill>
            </a:endParaRPr>
          </a:p>
          <a:p>
            <a:pPr algn="ctr" eaLnBrk="1" hangingPunct="1">
              <a:spcBef>
                <a:spcPct val="0"/>
              </a:spcBef>
              <a:buFontTx/>
              <a:buNone/>
            </a:pPr>
            <a:r>
              <a:rPr lang="en-GB" altLang="fr-FR" b="0" dirty="0">
                <a:solidFill>
                  <a:schemeClr val="accent1">
                    <a:lumMod val="75000"/>
                  </a:schemeClr>
                </a:solidFill>
              </a:rPr>
              <a:t>Service de </a:t>
            </a:r>
            <a:r>
              <a:rPr lang="en-GB" altLang="fr-FR" b="0" dirty="0" err="1">
                <a:solidFill>
                  <a:schemeClr val="accent1">
                    <a:lumMod val="75000"/>
                  </a:schemeClr>
                </a:solidFill>
              </a:rPr>
              <a:t>Biochimie</a:t>
            </a:r>
            <a:r>
              <a:rPr lang="en-GB" altLang="fr-FR" b="0" dirty="0">
                <a:solidFill>
                  <a:schemeClr val="accent1">
                    <a:lumMod val="75000"/>
                  </a:schemeClr>
                </a:solidFill>
              </a:rPr>
              <a:t> MP </a:t>
            </a:r>
            <a:r>
              <a:rPr lang="en-GB" altLang="fr-FR" b="0" dirty="0" err="1">
                <a:solidFill>
                  <a:schemeClr val="accent1">
                    <a:lumMod val="75000"/>
                  </a:schemeClr>
                </a:solidFill>
              </a:rPr>
              <a:t>Hôpital</a:t>
            </a:r>
            <a:r>
              <a:rPr lang="en-GB" altLang="fr-FR" b="0" dirty="0">
                <a:solidFill>
                  <a:schemeClr val="accent1">
                    <a:lumMod val="75000"/>
                  </a:schemeClr>
                </a:solidFill>
              </a:rPr>
              <a:t> Necker Enfants </a:t>
            </a:r>
            <a:r>
              <a:rPr lang="en-GB" altLang="fr-FR" b="0" dirty="0" err="1">
                <a:solidFill>
                  <a:schemeClr val="accent1">
                    <a:lumMod val="75000"/>
                  </a:schemeClr>
                </a:solidFill>
              </a:rPr>
              <a:t>malades</a:t>
            </a:r>
            <a:endParaRPr lang="en-GB" altLang="fr-FR" b="0" dirty="0">
              <a:solidFill>
                <a:schemeClr val="accent1">
                  <a:lumMod val="75000"/>
                </a:schemeClr>
              </a:solidFill>
            </a:endParaRPr>
          </a:p>
          <a:p>
            <a:pPr algn="ctr" eaLnBrk="1" hangingPunct="1">
              <a:spcBef>
                <a:spcPct val="0"/>
              </a:spcBef>
              <a:buFontTx/>
              <a:buNone/>
            </a:pPr>
            <a:r>
              <a:rPr lang="en-GB" altLang="fr-FR" b="0" dirty="0" err="1">
                <a:solidFill>
                  <a:schemeClr val="accent1">
                    <a:lumMod val="75000"/>
                  </a:schemeClr>
                </a:solidFill>
              </a:rPr>
              <a:t>Université</a:t>
            </a:r>
            <a:r>
              <a:rPr lang="en-GB" altLang="fr-FR" b="0" dirty="0">
                <a:solidFill>
                  <a:schemeClr val="accent1">
                    <a:lumMod val="75000"/>
                  </a:schemeClr>
                </a:solidFill>
              </a:rPr>
              <a:t> Paris </a:t>
            </a:r>
            <a:r>
              <a:rPr lang="en-GB" altLang="fr-FR" b="0" dirty="0" err="1">
                <a:solidFill>
                  <a:schemeClr val="accent1">
                    <a:lumMod val="75000"/>
                  </a:schemeClr>
                </a:solidFill>
              </a:rPr>
              <a:t>Cité</a:t>
            </a:r>
            <a:endParaRPr lang="en-GB" altLang="fr-FR" b="0" dirty="0">
              <a:solidFill>
                <a:schemeClr val="accent1">
                  <a:lumMod val="75000"/>
                </a:schemeClr>
              </a:solidFill>
            </a:endParaRPr>
          </a:p>
          <a:p>
            <a:pPr algn="ctr" eaLnBrk="1" hangingPunct="1">
              <a:spcBef>
                <a:spcPct val="0"/>
              </a:spcBef>
              <a:buFontTx/>
              <a:buNone/>
            </a:pPr>
            <a:endParaRPr lang="fr-FR" altLang="fr-FR" sz="4800" b="0" dirty="0">
              <a:solidFill>
                <a:schemeClr val="accent2"/>
              </a:solidFill>
            </a:endParaRPr>
          </a:p>
        </p:txBody>
      </p:sp>
      <p:pic>
        <p:nvPicPr>
          <p:cNvPr id="7" name="Image 2">
            <a:extLst>
              <a:ext uri="{FF2B5EF4-FFF2-40B4-BE49-F238E27FC236}">
                <a16:creationId xmlns:a16="http://schemas.microsoft.com/office/drawing/2014/main" id="{D8427EB1-2983-2F43-959D-34E107FA0D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38113"/>
            <a:ext cx="5758434" cy="213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639CB9D1-4CE9-3140-BEF5-4C576C8BD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99" y="463064"/>
            <a:ext cx="23758183" cy="12328376"/>
          </a:xfrm>
          <a:prstGeom prst="rect">
            <a:avLst/>
          </a:prstGeom>
        </p:spPr>
      </p:pic>
      <p:sp>
        <p:nvSpPr>
          <p:cNvPr id="3" name="ZoneTexte 2">
            <a:extLst>
              <a:ext uri="{FF2B5EF4-FFF2-40B4-BE49-F238E27FC236}">
                <a16:creationId xmlns:a16="http://schemas.microsoft.com/office/drawing/2014/main" id="{1D8A838D-8947-C147-9D89-B10DA323B724}"/>
              </a:ext>
            </a:extLst>
          </p:cNvPr>
          <p:cNvSpPr txBox="1"/>
          <p:nvPr/>
        </p:nvSpPr>
        <p:spPr>
          <a:xfrm>
            <a:off x="847112" y="262737"/>
            <a:ext cx="17379928" cy="112915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6400" b="1" i="1" u="none" strike="noStrike" cap="none" spc="0" normalizeH="0" baseline="0" dirty="0">
                <a:ln>
                  <a:noFill/>
                </a:ln>
                <a:solidFill>
                  <a:srgbClr val="4AA3D4"/>
                </a:solidFill>
                <a:effectLst/>
                <a:uFillTx/>
                <a:latin typeface="Calibri" panose="020F0502020204030204" pitchFamily="34" charset="0"/>
                <a:cs typeface="Calibri" panose="020F0502020204030204" pitchFamily="34" charset="0"/>
                <a:sym typeface="Helvetica Neue"/>
              </a:rPr>
              <a:t>Contributions au Concept </a:t>
            </a:r>
            <a:r>
              <a:rPr kumimoji="0" lang="en-US" sz="6400" b="1" i="1" u="none" strike="noStrike" cap="none" spc="0" normalizeH="0" baseline="0" dirty="0" err="1">
                <a:ln>
                  <a:noFill/>
                </a:ln>
                <a:solidFill>
                  <a:srgbClr val="4AA3D4"/>
                </a:solidFill>
                <a:effectLst/>
                <a:uFillTx/>
                <a:latin typeface="Calibri" panose="020F0502020204030204" pitchFamily="34" charset="0"/>
                <a:cs typeface="Calibri" panose="020F0502020204030204" pitchFamily="34" charset="0"/>
                <a:sym typeface="Helvetica Neue"/>
              </a:rPr>
              <a:t>d’Exposome</a:t>
            </a:r>
            <a:endParaRPr kumimoji="0" lang="en-US" sz="6400" b="1" i="1" u="none" strike="noStrike" cap="none" spc="0" normalizeH="0" baseline="0" dirty="0">
              <a:ln>
                <a:noFill/>
              </a:ln>
              <a:solidFill>
                <a:srgbClr val="4AA3D4"/>
              </a:solidFill>
              <a:effectLst/>
              <a:uFillTx/>
              <a:latin typeface="Calibri" panose="020F0502020204030204" pitchFamily="34" charset="0"/>
              <a:cs typeface="Calibri" panose="020F0502020204030204" pitchFamily="34" charset="0"/>
              <a:sym typeface="Helvetica Neue"/>
            </a:endParaRPr>
          </a:p>
        </p:txBody>
      </p:sp>
    </p:spTree>
    <p:extLst>
      <p:ext uri="{BB962C8B-B14F-4D97-AF65-F5344CB8AC3E}">
        <p14:creationId xmlns:p14="http://schemas.microsoft.com/office/powerpoint/2010/main" val="402239008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D8A838D-8947-C147-9D89-B10DA323B724}"/>
              </a:ext>
            </a:extLst>
          </p:cNvPr>
          <p:cNvSpPr txBox="1"/>
          <p:nvPr/>
        </p:nvSpPr>
        <p:spPr>
          <a:xfrm>
            <a:off x="847112" y="262737"/>
            <a:ext cx="17379928" cy="112915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6400" b="1" i="1" u="none" strike="noStrike" cap="none" spc="0" normalizeH="0" baseline="0">
                <a:ln>
                  <a:noFill/>
                </a:ln>
                <a:solidFill>
                  <a:srgbClr val="4AA3D4"/>
                </a:solidFill>
                <a:effectLst/>
                <a:uFillTx/>
                <a:latin typeface="Calibri" panose="020F0502020204030204" pitchFamily="34" charset="0"/>
                <a:cs typeface="Calibri" panose="020F0502020204030204" pitchFamily="34" charset="0"/>
                <a:sym typeface="Helvetica Neue"/>
              </a:rPr>
              <a:t>Contributions au Concept d’Exposome</a:t>
            </a:r>
            <a:endParaRPr kumimoji="0" lang="en-US" sz="6400" b="1" i="1" u="none" strike="noStrike" cap="none" spc="0" normalizeH="0" baseline="0" dirty="0">
              <a:ln>
                <a:noFill/>
              </a:ln>
              <a:solidFill>
                <a:srgbClr val="4AA3D4"/>
              </a:solidFill>
              <a:effectLst/>
              <a:uFillTx/>
              <a:latin typeface="Calibri" panose="020F0502020204030204" pitchFamily="34" charset="0"/>
              <a:cs typeface="Calibri" panose="020F0502020204030204" pitchFamily="34" charset="0"/>
              <a:sym typeface="Helvetica Neue"/>
            </a:endParaRPr>
          </a:p>
        </p:txBody>
      </p:sp>
      <p:pic>
        <p:nvPicPr>
          <p:cNvPr id="5" name="Image 4" descr="Une image contenant texte&#10;&#10;Description générée automatiquement">
            <a:extLst>
              <a:ext uri="{FF2B5EF4-FFF2-40B4-BE49-F238E27FC236}">
                <a16:creationId xmlns:a16="http://schemas.microsoft.com/office/drawing/2014/main" id="{6565B508-85D4-9B37-DCB1-C33D508EA6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232" y="4859420"/>
            <a:ext cx="8449288" cy="3770084"/>
          </a:xfrm>
          <a:prstGeom prst="rect">
            <a:avLst/>
          </a:prstGeom>
        </p:spPr>
      </p:pic>
      <p:pic>
        <p:nvPicPr>
          <p:cNvPr id="6" name="New picture">
            <a:extLst>
              <a:ext uri="{FF2B5EF4-FFF2-40B4-BE49-F238E27FC236}">
                <a16:creationId xmlns:a16="http://schemas.microsoft.com/office/drawing/2014/main" id="{1F658522-654C-0A6B-0ADE-BA20A03B50D0}"/>
              </a:ext>
            </a:extLst>
          </p:cNvPr>
          <p:cNvPicPr/>
          <p:nvPr/>
        </p:nvPicPr>
        <p:blipFill>
          <a:blip r:embed="rId3"/>
          <a:stretch>
            <a:fillRect/>
          </a:stretch>
        </p:blipFill>
        <p:spPr>
          <a:xfrm>
            <a:off x="9189720" y="2859744"/>
            <a:ext cx="14584680" cy="9053417"/>
          </a:xfrm>
          <a:prstGeom prst="rect">
            <a:avLst/>
          </a:prstGeom>
        </p:spPr>
      </p:pic>
    </p:spTree>
    <p:extLst>
      <p:ext uri="{BB962C8B-B14F-4D97-AF65-F5344CB8AC3E}">
        <p14:creationId xmlns:p14="http://schemas.microsoft.com/office/powerpoint/2010/main" val="61910068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Text Box 4">
            <a:extLst>
              <a:ext uri="{FF2B5EF4-FFF2-40B4-BE49-F238E27FC236}">
                <a16:creationId xmlns:a16="http://schemas.microsoft.com/office/drawing/2014/main" id="{A0ADC0F0-134B-D644-B2DB-47F83A712D6C}"/>
              </a:ext>
            </a:extLst>
          </p:cNvPr>
          <p:cNvSpPr txBox="1">
            <a:spLocks noChangeArrowheads="1"/>
          </p:cNvSpPr>
          <p:nvPr/>
        </p:nvSpPr>
        <p:spPr bwMode="auto">
          <a:xfrm>
            <a:off x="1141755" y="512255"/>
            <a:ext cx="1584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l">
              <a:spcBef>
                <a:spcPct val="0"/>
              </a:spcBef>
              <a:buFontTx/>
              <a:buNone/>
            </a:pPr>
            <a:r>
              <a:rPr lang="en-US" altLang="fr-FR" sz="6400" i="1" dirty="0">
                <a:solidFill>
                  <a:srgbClr val="4AA3D4"/>
                </a:solidFill>
                <a:latin typeface="Calibri" panose="020F0502020204030204" pitchFamily="34" charset="0"/>
                <a:ea typeface="Arial" panose="020B0604020202020204" pitchFamily="34" charset="0"/>
                <a:cs typeface="Calibri" panose="020F0502020204030204" pitchFamily="34" charset="0"/>
              </a:rPr>
              <a:t>Exposome: sur le chemin de la </a:t>
            </a:r>
            <a:r>
              <a:rPr lang="en-US" altLang="fr-FR" sz="6400" i="1" dirty="0" err="1">
                <a:solidFill>
                  <a:srgbClr val="4AA3D4"/>
                </a:solidFill>
                <a:latin typeface="Calibri" panose="020F0502020204030204" pitchFamily="34" charset="0"/>
                <a:ea typeface="Arial" panose="020B0604020202020204" pitchFamily="34" charset="0"/>
                <a:cs typeface="Calibri" panose="020F0502020204030204" pitchFamily="34" charset="0"/>
              </a:rPr>
              <a:t>maturité</a:t>
            </a:r>
            <a:endParaRPr lang="en-US" altLang="fr-FR" sz="6400" i="1" dirty="0">
              <a:solidFill>
                <a:srgbClr val="4AA3D4"/>
              </a:solidFill>
              <a:latin typeface="Calibri" panose="020F0502020204030204" pitchFamily="34" charset="0"/>
              <a:ea typeface="Arial" panose="020B0604020202020204" pitchFamily="34" charset="0"/>
              <a:cs typeface="Calibri" panose="020F0502020204030204" pitchFamily="34" charset="0"/>
            </a:endParaRPr>
          </a:p>
        </p:txBody>
      </p:sp>
      <p:grpSp>
        <p:nvGrpSpPr>
          <p:cNvPr id="41986" name="Groupe 6">
            <a:extLst>
              <a:ext uri="{FF2B5EF4-FFF2-40B4-BE49-F238E27FC236}">
                <a16:creationId xmlns:a16="http://schemas.microsoft.com/office/drawing/2014/main" id="{46831DFA-CE0B-EE43-B710-FFA32935E686}"/>
              </a:ext>
            </a:extLst>
          </p:cNvPr>
          <p:cNvGrpSpPr>
            <a:grpSpLocks/>
          </p:cNvGrpSpPr>
          <p:nvPr/>
        </p:nvGrpSpPr>
        <p:grpSpPr bwMode="auto">
          <a:xfrm>
            <a:off x="3884786" y="1780592"/>
            <a:ext cx="15849600" cy="11336232"/>
            <a:chOff x="1085505" y="288403"/>
            <a:chExt cx="6727519" cy="4780017"/>
          </a:xfrm>
        </p:grpSpPr>
        <p:cxnSp>
          <p:nvCxnSpPr>
            <p:cNvPr id="8" name="Straight Connector 3">
              <a:extLst>
                <a:ext uri="{FF2B5EF4-FFF2-40B4-BE49-F238E27FC236}">
                  <a16:creationId xmlns:a16="http://schemas.microsoft.com/office/drawing/2014/main" id="{73716F92-F3C7-E84E-9636-0C657E9E32B2}"/>
                </a:ext>
              </a:extLst>
            </p:cNvPr>
            <p:cNvCxnSpPr/>
            <p:nvPr/>
          </p:nvCxnSpPr>
          <p:spPr>
            <a:xfrm>
              <a:off x="1329431" y="2581708"/>
              <a:ext cx="6483593" cy="0"/>
            </a:xfrm>
            <a:prstGeom prst="line">
              <a:avLst/>
            </a:prstGeom>
            <a:ln w="34925" cap="flat">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11" name="Straight Connector 8">
              <a:extLst>
                <a:ext uri="{FF2B5EF4-FFF2-40B4-BE49-F238E27FC236}">
                  <a16:creationId xmlns:a16="http://schemas.microsoft.com/office/drawing/2014/main" id="{696A8130-2A4A-3F4E-96A8-6161EF36E2F8}"/>
                </a:ext>
              </a:extLst>
            </p:cNvPr>
            <p:cNvCxnSpPr/>
            <p:nvPr/>
          </p:nvCxnSpPr>
          <p:spPr>
            <a:xfrm>
              <a:off x="1388728" y="2390265"/>
              <a:ext cx="0" cy="356112"/>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244C895C-2E70-9246-8F0B-67A8C1CB5692}"/>
                </a:ext>
              </a:extLst>
            </p:cNvPr>
            <p:cNvCxnSpPr/>
            <p:nvPr/>
          </p:nvCxnSpPr>
          <p:spPr>
            <a:xfrm>
              <a:off x="2024824" y="2453187"/>
              <a:ext cx="0" cy="231606"/>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3D78195-ED42-7845-B046-BE6EA4AAE7B4}"/>
                </a:ext>
              </a:extLst>
            </p:cNvPr>
            <p:cNvCxnSpPr/>
            <p:nvPr/>
          </p:nvCxnSpPr>
          <p:spPr>
            <a:xfrm>
              <a:off x="2660919" y="2443815"/>
              <a:ext cx="0" cy="23026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3">
              <a:extLst>
                <a:ext uri="{FF2B5EF4-FFF2-40B4-BE49-F238E27FC236}">
                  <a16:creationId xmlns:a16="http://schemas.microsoft.com/office/drawing/2014/main" id="{51B4AB84-4D1E-8849-A11E-EC0DA657C6FF}"/>
                </a:ext>
              </a:extLst>
            </p:cNvPr>
            <p:cNvCxnSpPr/>
            <p:nvPr/>
          </p:nvCxnSpPr>
          <p:spPr>
            <a:xfrm>
              <a:off x="3298363" y="2443815"/>
              <a:ext cx="0" cy="23026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4">
              <a:extLst>
                <a:ext uri="{FF2B5EF4-FFF2-40B4-BE49-F238E27FC236}">
                  <a16:creationId xmlns:a16="http://schemas.microsoft.com/office/drawing/2014/main" id="{515EED40-FF8F-8A4B-8F3B-C7F12C26E934}"/>
                </a:ext>
              </a:extLst>
            </p:cNvPr>
            <p:cNvCxnSpPr/>
            <p:nvPr/>
          </p:nvCxnSpPr>
          <p:spPr>
            <a:xfrm>
              <a:off x="3856687" y="2443814"/>
              <a:ext cx="0" cy="23026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26">
              <a:extLst>
                <a:ext uri="{FF2B5EF4-FFF2-40B4-BE49-F238E27FC236}">
                  <a16:creationId xmlns:a16="http://schemas.microsoft.com/office/drawing/2014/main" id="{EB0DEE8F-AA78-EC42-99AF-0BFE3BC1229D}"/>
                </a:ext>
              </a:extLst>
            </p:cNvPr>
            <p:cNvCxnSpPr>
              <a:cxnSpLocks/>
            </p:cNvCxnSpPr>
            <p:nvPr/>
          </p:nvCxnSpPr>
          <p:spPr>
            <a:xfrm flipV="1">
              <a:off x="3041633" y="2979742"/>
              <a:ext cx="218996" cy="1379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1996" name="TextBox 28">
              <a:extLst>
                <a:ext uri="{FF2B5EF4-FFF2-40B4-BE49-F238E27FC236}">
                  <a16:creationId xmlns:a16="http://schemas.microsoft.com/office/drawing/2014/main" id="{8FA81BF3-A74D-1D4E-B00E-BCBC99C17743}"/>
                </a:ext>
              </a:extLst>
            </p:cNvPr>
            <p:cNvSpPr txBox="1">
              <a:spLocks noChangeArrowheads="1"/>
            </p:cNvSpPr>
            <p:nvPr/>
          </p:nvSpPr>
          <p:spPr bwMode="auto">
            <a:xfrm>
              <a:off x="2685383" y="3107556"/>
              <a:ext cx="1007144" cy="35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fr-FR" sz="2400" dirty="0">
                  <a:cs typeface="Arial" panose="020B0604020202020204" pitchFamily="34" charset="0"/>
                </a:rPr>
                <a:t>The Exposome</a:t>
              </a:r>
            </a:p>
            <a:p>
              <a:pPr eaLnBrk="1" hangingPunct="1">
                <a:spcBef>
                  <a:spcPct val="0"/>
                </a:spcBef>
                <a:buFontTx/>
                <a:buNone/>
              </a:pPr>
              <a:r>
                <a:rPr lang="en-US" altLang="fr-FR" sz="2400" dirty="0">
                  <a:cs typeface="Arial" panose="020B0604020202020204" pitchFamily="34" charset="0"/>
                </a:rPr>
                <a:t>à la Chris Wild</a:t>
              </a:r>
            </a:p>
          </p:txBody>
        </p:sp>
        <p:sp>
          <p:nvSpPr>
            <p:cNvPr id="41997" name="TextBox 29">
              <a:extLst>
                <a:ext uri="{FF2B5EF4-FFF2-40B4-BE49-F238E27FC236}">
                  <a16:creationId xmlns:a16="http://schemas.microsoft.com/office/drawing/2014/main" id="{D9BDB6BF-2A11-624F-A634-C2C67BCBAFB6}"/>
                </a:ext>
              </a:extLst>
            </p:cNvPr>
            <p:cNvSpPr txBox="1">
              <a:spLocks noChangeArrowheads="1"/>
            </p:cNvSpPr>
            <p:nvPr/>
          </p:nvSpPr>
          <p:spPr bwMode="auto">
            <a:xfrm>
              <a:off x="2384081" y="1315303"/>
              <a:ext cx="1007144" cy="35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fr-FR" sz="2400">
                  <a:cs typeface="Arial" panose="020B0604020202020204" pitchFamily="34" charset="0"/>
                </a:rPr>
                <a:t>The Exposome</a:t>
              </a:r>
            </a:p>
            <a:p>
              <a:pPr algn="ctr" eaLnBrk="1" hangingPunct="1">
                <a:spcBef>
                  <a:spcPct val="0"/>
                </a:spcBef>
                <a:buFontTx/>
                <a:buNone/>
              </a:pPr>
              <a:r>
                <a:rPr lang="en-US" altLang="fr-FR" sz="2400">
                  <a:cs typeface="Arial" panose="020B0604020202020204" pitchFamily="34" charset="0"/>
                </a:rPr>
                <a:t>in the EU</a:t>
              </a:r>
            </a:p>
          </p:txBody>
        </p:sp>
        <p:sp>
          <p:nvSpPr>
            <p:cNvPr id="41998" name="TextBox 31">
              <a:extLst>
                <a:ext uri="{FF2B5EF4-FFF2-40B4-BE49-F238E27FC236}">
                  <a16:creationId xmlns:a16="http://schemas.microsoft.com/office/drawing/2014/main" id="{EFE9C881-B366-7942-BCCC-0580BE02A3C6}"/>
                </a:ext>
              </a:extLst>
            </p:cNvPr>
            <p:cNvSpPr txBox="1">
              <a:spLocks noChangeArrowheads="1"/>
            </p:cNvSpPr>
            <p:nvPr/>
          </p:nvSpPr>
          <p:spPr bwMode="auto">
            <a:xfrm>
              <a:off x="3686942" y="1225291"/>
              <a:ext cx="1007144" cy="35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fr-FR" sz="2400">
                  <a:cs typeface="Arial" panose="020B0604020202020204" pitchFamily="34" charset="0"/>
                </a:rPr>
                <a:t>The Exposome</a:t>
              </a:r>
            </a:p>
            <a:p>
              <a:pPr algn="ctr" eaLnBrk="1" hangingPunct="1">
                <a:spcBef>
                  <a:spcPct val="0"/>
                </a:spcBef>
                <a:buFontTx/>
                <a:buNone/>
              </a:pPr>
              <a:r>
                <a:rPr lang="en-US" altLang="fr-FR" sz="2400">
                  <a:cs typeface="Arial" panose="020B0604020202020204" pitchFamily="34" charset="0"/>
                </a:rPr>
                <a:t>at Emory</a:t>
              </a:r>
            </a:p>
          </p:txBody>
        </p:sp>
        <p:sp>
          <p:nvSpPr>
            <p:cNvPr id="41999" name="TextBox 32">
              <a:extLst>
                <a:ext uri="{FF2B5EF4-FFF2-40B4-BE49-F238E27FC236}">
                  <a16:creationId xmlns:a16="http://schemas.microsoft.com/office/drawing/2014/main" id="{ED99EC0C-9C6F-EA41-879E-BD12A657EABA}"/>
                </a:ext>
              </a:extLst>
            </p:cNvPr>
            <p:cNvSpPr txBox="1">
              <a:spLocks noChangeArrowheads="1"/>
            </p:cNvSpPr>
            <p:nvPr/>
          </p:nvSpPr>
          <p:spPr bwMode="auto">
            <a:xfrm>
              <a:off x="3346955" y="4718023"/>
              <a:ext cx="1823438" cy="35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fr-FR" sz="2400" dirty="0">
                  <a:cs typeface="Arial" panose="020B0604020202020204" pitchFamily="34" charset="0"/>
                </a:rPr>
                <a:t>The Exposome</a:t>
              </a:r>
            </a:p>
            <a:p>
              <a:pPr algn="ctr" eaLnBrk="1" hangingPunct="1">
                <a:spcBef>
                  <a:spcPct val="0"/>
                </a:spcBef>
                <a:buFontTx/>
                <a:buNone/>
              </a:pPr>
              <a:r>
                <a:rPr lang="en-US" altLang="fr-FR" sz="2400" dirty="0">
                  <a:cs typeface="Arial" panose="020B0604020202020204" pitchFamily="34" charset="0"/>
                </a:rPr>
                <a:t>Rappaport and Smith</a:t>
              </a:r>
            </a:p>
          </p:txBody>
        </p:sp>
        <p:cxnSp>
          <p:nvCxnSpPr>
            <p:cNvPr id="22" name="Straight Arrow Connector 34">
              <a:extLst>
                <a:ext uri="{FF2B5EF4-FFF2-40B4-BE49-F238E27FC236}">
                  <a16:creationId xmlns:a16="http://schemas.microsoft.com/office/drawing/2014/main" id="{17DD74BE-28C0-AE40-8F6B-7A7929BC4BB5}"/>
                </a:ext>
              </a:extLst>
            </p:cNvPr>
            <p:cNvCxnSpPr>
              <a:cxnSpLocks/>
            </p:cNvCxnSpPr>
            <p:nvPr/>
          </p:nvCxnSpPr>
          <p:spPr>
            <a:xfrm flipH="1" flipV="1">
              <a:off x="4043121" y="2685850"/>
              <a:ext cx="90015" cy="103979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36">
              <a:extLst>
                <a:ext uri="{FF2B5EF4-FFF2-40B4-BE49-F238E27FC236}">
                  <a16:creationId xmlns:a16="http://schemas.microsoft.com/office/drawing/2014/main" id="{994061A1-99C8-C34B-AA3E-469C61D6EDF7}"/>
                </a:ext>
              </a:extLst>
            </p:cNvPr>
            <p:cNvCxnSpPr>
              <a:cxnSpLocks/>
            </p:cNvCxnSpPr>
            <p:nvPr/>
          </p:nvCxnSpPr>
          <p:spPr>
            <a:xfrm>
              <a:off x="4195904" y="1663315"/>
              <a:ext cx="54403" cy="69883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38">
              <a:extLst>
                <a:ext uri="{FF2B5EF4-FFF2-40B4-BE49-F238E27FC236}">
                  <a16:creationId xmlns:a16="http://schemas.microsoft.com/office/drawing/2014/main" id="{55FAD582-94FF-9F48-9F14-A8291B841508}"/>
                </a:ext>
              </a:extLst>
            </p:cNvPr>
            <p:cNvCxnSpPr/>
            <p:nvPr/>
          </p:nvCxnSpPr>
          <p:spPr>
            <a:xfrm>
              <a:off x="3266019" y="1726237"/>
              <a:ext cx="885412" cy="63591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2003" name="Picture 4" descr="HERC-LOGO-Grab.tiff">
              <a:extLst>
                <a:ext uri="{FF2B5EF4-FFF2-40B4-BE49-F238E27FC236}">
                  <a16:creationId xmlns:a16="http://schemas.microsoft.com/office/drawing/2014/main" id="{9CDB16DC-7AF3-DC4D-A5E8-0159735D6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279" y="696808"/>
              <a:ext cx="1356128" cy="54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4" name="Picture 1" descr="wildtitle.tiff">
              <a:extLst>
                <a:ext uri="{FF2B5EF4-FFF2-40B4-BE49-F238E27FC236}">
                  <a16:creationId xmlns:a16="http://schemas.microsoft.com/office/drawing/2014/main" id="{434904DC-C7C4-F44A-BB2E-12DE9E92F2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8014" y="3500047"/>
              <a:ext cx="1254686" cy="48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5" name="Picture 3" descr="exposomebody.tiff">
              <a:extLst>
                <a:ext uri="{FF2B5EF4-FFF2-40B4-BE49-F238E27FC236}">
                  <a16:creationId xmlns:a16="http://schemas.microsoft.com/office/drawing/2014/main" id="{E7DA8F30-7505-7146-9FA7-DFF3CFE3D4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4040" y="3824838"/>
              <a:ext cx="663728" cy="87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6" name="Picture 48" descr="helix.tiff">
              <a:extLst>
                <a:ext uri="{FF2B5EF4-FFF2-40B4-BE49-F238E27FC236}">
                  <a16:creationId xmlns:a16="http://schemas.microsoft.com/office/drawing/2014/main" id="{F33E9591-6E81-8E4B-B261-280D2DDF0F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1961" y="747539"/>
              <a:ext cx="1006628" cy="29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7" name="Picture 49" descr="HEALS.tiff">
              <a:extLst>
                <a:ext uri="{FF2B5EF4-FFF2-40B4-BE49-F238E27FC236}">
                  <a16:creationId xmlns:a16="http://schemas.microsoft.com/office/drawing/2014/main" id="{3A9BCB60-91AD-2743-B462-9AEEF1D43D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9359" y="1064926"/>
              <a:ext cx="622451" cy="31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8" name="Picture 50" descr="exposomics.tiff">
              <a:extLst>
                <a:ext uri="{FF2B5EF4-FFF2-40B4-BE49-F238E27FC236}">
                  <a16:creationId xmlns:a16="http://schemas.microsoft.com/office/drawing/2014/main" id="{C7A5F78E-B6D3-9744-8180-7EBC9FB0E6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8765" y="1064926"/>
              <a:ext cx="513711" cy="32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9" name="TextBox 54">
              <a:extLst>
                <a:ext uri="{FF2B5EF4-FFF2-40B4-BE49-F238E27FC236}">
                  <a16:creationId xmlns:a16="http://schemas.microsoft.com/office/drawing/2014/main" id="{23227B36-CA04-A145-AC81-838F11DBEF7F}"/>
                </a:ext>
              </a:extLst>
            </p:cNvPr>
            <p:cNvSpPr txBox="1">
              <a:spLocks noChangeArrowheads="1"/>
            </p:cNvSpPr>
            <p:nvPr/>
          </p:nvSpPr>
          <p:spPr bwMode="auto">
            <a:xfrm>
              <a:off x="4729195" y="2640613"/>
              <a:ext cx="530176" cy="28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fr-FR" sz="3733" dirty="0">
                  <a:cs typeface="Arial" panose="020B0604020202020204" pitchFamily="34" charset="0"/>
                </a:rPr>
                <a:t>2020</a:t>
              </a:r>
            </a:p>
          </p:txBody>
        </p:sp>
        <p:sp>
          <p:nvSpPr>
            <p:cNvPr id="42010" name="TextBox 55">
              <a:extLst>
                <a:ext uri="{FF2B5EF4-FFF2-40B4-BE49-F238E27FC236}">
                  <a16:creationId xmlns:a16="http://schemas.microsoft.com/office/drawing/2014/main" id="{EF47DB4C-207D-614A-A6B4-2382BFC4E8F9}"/>
                </a:ext>
              </a:extLst>
            </p:cNvPr>
            <p:cNvSpPr txBox="1">
              <a:spLocks noChangeArrowheads="1"/>
            </p:cNvSpPr>
            <p:nvPr/>
          </p:nvSpPr>
          <p:spPr bwMode="auto">
            <a:xfrm>
              <a:off x="1085505" y="1102507"/>
              <a:ext cx="1246456" cy="50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fr-FR" sz="2400">
                  <a:cs typeface="Arial" panose="020B0604020202020204" pitchFamily="34" charset="0"/>
                </a:rPr>
                <a:t>NAS Exposome Workshop</a:t>
              </a:r>
            </a:p>
            <a:p>
              <a:pPr algn="ctr" eaLnBrk="1" hangingPunct="1">
                <a:spcBef>
                  <a:spcPct val="0"/>
                </a:spcBef>
                <a:buFontTx/>
                <a:buNone/>
              </a:pPr>
              <a:endParaRPr lang="en-US" altLang="fr-FR" sz="2400">
                <a:cs typeface="Arial" panose="020B0604020202020204" pitchFamily="34" charset="0"/>
              </a:endParaRPr>
            </a:p>
          </p:txBody>
        </p:sp>
        <p:cxnSp>
          <p:nvCxnSpPr>
            <p:cNvPr id="34" name="Straight Arrow Connector 56">
              <a:extLst>
                <a:ext uri="{FF2B5EF4-FFF2-40B4-BE49-F238E27FC236}">
                  <a16:creationId xmlns:a16="http://schemas.microsoft.com/office/drawing/2014/main" id="{B39C2246-8E22-C44D-A45C-AF03A1E8A7F0}"/>
                </a:ext>
              </a:extLst>
            </p:cNvPr>
            <p:cNvCxnSpPr/>
            <p:nvPr/>
          </p:nvCxnSpPr>
          <p:spPr>
            <a:xfrm>
              <a:off x="1937226" y="1557553"/>
              <a:ext cx="2110436" cy="9117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2012" name="Picture 46" descr="JECS.tiff">
              <a:extLst>
                <a:ext uri="{FF2B5EF4-FFF2-40B4-BE49-F238E27FC236}">
                  <a16:creationId xmlns:a16="http://schemas.microsoft.com/office/drawing/2014/main" id="{A686C0A9-9DDD-834F-9638-2754310B06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3255" y="446295"/>
              <a:ext cx="540307" cy="32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Arrow Connector 57">
              <a:extLst>
                <a:ext uri="{FF2B5EF4-FFF2-40B4-BE49-F238E27FC236}">
                  <a16:creationId xmlns:a16="http://schemas.microsoft.com/office/drawing/2014/main" id="{E347AD48-10AF-9C45-8378-591FC9C1F32E}"/>
                </a:ext>
              </a:extLst>
            </p:cNvPr>
            <p:cNvCxnSpPr>
              <a:cxnSpLocks/>
            </p:cNvCxnSpPr>
            <p:nvPr/>
          </p:nvCxnSpPr>
          <p:spPr>
            <a:xfrm flipH="1">
              <a:off x="4559100" y="957786"/>
              <a:ext cx="177216" cy="13226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2014" name="Picture 58" descr="mssm.tiff">
              <a:extLst>
                <a:ext uri="{FF2B5EF4-FFF2-40B4-BE49-F238E27FC236}">
                  <a16:creationId xmlns:a16="http://schemas.microsoft.com/office/drawing/2014/main" id="{C7DDB2A8-149D-7540-A905-49D9784C47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1309" y="288403"/>
              <a:ext cx="544619" cy="63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5" name="TextBox 47">
              <a:extLst>
                <a:ext uri="{FF2B5EF4-FFF2-40B4-BE49-F238E27FC236}">
                  <a16:creationId xmlns:a16="http://schemas.microsoft.com/office/drawing/2014/main" id="{1D1B72F0-DFC3-FC4D-A79E-D8E01D8D5146}"/>
                </a:ext>
              </a:extLst>
            </p:cNvPr>
            <p:cNvSpPr txBox="1">
              <a:spLocks noChangeArrowheads="1"/>
            </p:cNvSpPr>
            <p:nvPr/>
          </p:nvSpPr>
          <p:spPr bwMode="auto">
            <a:xfrm>
              <a:off x="4726312" y="3308079"/>
              <a:ext cx="928216" cy="35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fr-FR" sz="2400" dirty="0">
                  <a:cs typeface="Arial" panose="020B0604020202020204" pitchFamily="34" charset="0"/>
                </a:rPr>
                <a:t>Exposome</a:t>
              </a:r>
            </a:p>
            <a:p>
              <a:pPr algn="ctr" eaLnBrk="1" hangingPunct="1">
                <a:spcBef>
                  <a:spcPct val="0"/>
                </a:spcBef>
                <a:buFontTx/>
                <a:buNone/>
              </a:pPr>
              <a:r>
                <a:rPr lang="en-US" altLang="fr-FR" sz="2400" dirty="0">
                  <a:cs typeface="Arial" panose="020B0604020202020204" pitchFamily="34" charset="0"/>
                </a:rPr>
                <a:t>Cluster EHEN</a:t>
              </a:r>
            </a:p>
          </p:txBody>
        </p:sp>
        <p:cxnSp>
          <p:nvCxnSpPr>
            <p:cNvPr id="39" name="Straight Arrow Connector 59">
              <a:extLst>
                <a:ext uri="{FF2B5EF4-FFF2-40B4-BE49-F238E27FC236}">
                  <a16:creationId xmlns:a16="http://schemas.microsoft.com/office/drawing/2014/main" id="{6F644E78-D163-584F-94CD-B819F3B7E996}"/>
                </a:ext>
              </a:extLst>
            </p:cNvPr>
            <p:cNvCxnSpPr>
              <a:cxnSpLocks/>
              <a:endCxn id="42009" idx="2"/>
            </p:cNvCxnSpPr>
            <p:nvPr/>
          </p:nvCxnSpPr>
          <p:spPr>
            <a:xfrm flipH="1" flipV="1">
              <a:off x="4994283" y="2921769"/>
              <a:ext cx="61102" cy="3198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2017" name="Picture 11">
              <a:extLst>
                <a:ext uri="{FF2B5EF4-FFF2-40B4-BE49-F238E27FC236}">
                  <a16:creationId xmlns:a16="http://schemas.microsoft.com/office/drawing/2014/main" id="{AE88571C-8D20-1D45-A458-F2440D1ACF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58802" y="1214175"/>
              <a:ext cx="696672" cy="7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Straight Arrow Connector 60">
              <a:extLst>
                <a:ext uri="{FF2B5EF4-FFF2-40B4-BE49-F238E27FC236}">
                  <a16:creationId xmlns:a16="http://schemas.microsoft.com/office/drawing/2014/main" id="{E662C30C-7C6B-514B-8D64-076C3BF0216E}"/>
                </a:ext>
              </a:extLst>
            </p:cNvPr>
            <p:cNvCxnSpPr>
              <a:cxnSpLocks/>
            </p:cNvCxnSpPr>
            <p:nvPr/>
          </p:nvCxnSpPr>
          <p:spPr>
            <a:xfrm flipH="1">
              <a:off x="4662869" y="2010606"/>
              <a:ext cx="425411" cy="45864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TextBox 54">
              <a:extLst>
                <a:ext uri="{FF2B5EF4-FFF2-40B4-BE49-F238E27FC236}">
                  <a16:creationId xmlns:a16="http://schemas.microsoft.com/office/drawing/2014/main" id="{190EBA37-8192-3C43-BF68-3104F686D255}"/>
                </a:ext>
              </a:extLst>
            </p:cNvPr>
            <p:cNvSpPr txBox="1">
              <a:spLocks noChangeArrowheads="1"/>
            </p:cNvSpPr>
            <p:nvPr/>
          </p:nvSpPr>
          <p:spPr bwMode="auto">
            <a:xfrm>
              <a:off x="3024541" y="2633671"/>
              <a:ext cx="530176" cy="28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fr-FR" sz="3733" dirty="0">
                  <a:cs typeface="Arial" panose="020B0604020202020204" pitchFamily="34" charset="0"/>
                </a:rPr>
                <a:t>2005</a:t>
              </a:r>
            </a:p>
          </p:txBody>
        </p:sp>
        <p:sp>
          <p:nvSpPr>
            <p:cNvPr id="38" name="TextBox 47">
              <a:extLst>
                <a:ext uri="{FF2B5EF4-FFF2-40B4-BE49-F238E27FC236}">
                  <a16:creationId xmlns:a16="http://schemas.microsoft.com/office/drawing/2014/main" id="{1C155ACA-0D0C-2C41-A9DA-2B6C320C4400}"/>
                </a:ext>
              </a:extLst>
            </p:cNvPr>
            <p:cNvSpPr txBox="1">
              <a:spLocks noChangeArrowheads="1"/>
            </p:cNvSpPr>
            <p:nvPr/>
          </p:nvSpPr>
          <p:spPr bwMode="auto">
            <a:xfrm>
              <a:off x="5346086" y="2966276"/>
              <a:ext cx="449207" cy="19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fr-FR" sz="2400" dirty="0">
                  <a:cs typeface="Arial" panose="020B0604020202020204" pitchFamily="34" charset="0"/>
                </a:rPr>
                <a:t>PARC</a:t>
              </a:r>
            </a:p>
          </p:txBody>
        </p:sp>
        <p:cxnSp>
          <p:nvCxnSpPr>
            <p:cNvPr id="40" name="Straight Arrow Connector 26">
              <a:extLst>
                <a:ext uri="{FF2B5EF4-FFF2-40B4-BE49-F238E27FC236}">
                  <a16:creationId xmlns:a16="http://schemas.microsoft.com/office/drawing/2014/main" id="{7FD74464-88D9-BE4B-A5AB-6BE9CE192FED}"/>
                </a:ext>
              </a:extLst>
            </p:cNvPr>
            <p:cNvCxnSpPr>
              <a:cxnSpLocks/>
              <a:stCxn id="38" idx="0"/>
              <a:endCxn id="42009" idx="3"/>
            </p:cNvCxnSpPr>
            <p:nvPr/>
          </p:nvCxnSpPr>
          <p:spPr>
            <a:xfrm flipH="1" flipV="1">
              <a:off x="5259371" y="2781191"/>
              <a:ext cx="311319" cy="1850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Connector 14">
              <a:extLst>
                <a:ext uri="{FF2B5EF4-FFF2-40B4-BE49-F238E27FC236}">
                  <a16:creationId xmlns:a16="http://schemas.microsoft.com/office/drawing/2014/main" id="{177206B6-8B7F-2E42-BC7C-FDEB522E7108}"/>
                </a:ext>
              </a:extLst>
            </p:cNvPr>
            <p:cNvCxnSpPr/>
            <p:nvPr/>
          </p:nvCxnSpPr>
          <p:spPr>
            <a:xfrm>
              <a:off x="4427224" y="2393555"/>
              <a:ext cx="0" cy="23026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14">
              <a:extLst>
                <a:ext uri="{FF2B5EF4-FFF2-40B4-BE49-F238E27FC236}">
                  <a16:creationId xmlns:a16="http://schemas.microsoft.com/office/drawing/2014/main" id="{0D48A16A-F284-A34B-94FB-951EC46B4B01}"/>
                </a:ext>
              </a:extLst>
            </p:cNvPr>
            <p:cNvCxnSpPr/>
            <p:nvPr/>
          </p:nvCxnSpPr>
          <p:spPr>
            <a:xfrm>
              <a:off x="4997762" y="2412970"/>
              <a:ext cx="0" cy="23026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Arrow Connector 26">
              <a:extLst>
                <a:ext uri="{FF2B5EF4-FFF2-40B4-BE49-F238E27FC236}">
                  <a16:creationId xmlns:a16="http://schemas.microsoft.com/office/drawing/2014/main" id="{22A676E6-FF03-334D-A21D-1BA6EF0A802D}"/>
                </a:ext>
              </a:extLst>
            </p:cNvPr>
            <p:cNvCxnSpPr>
              <a:cxnSpLocks/>
            </p:cNvCxnSpPr>
            <p:nvPr/>
          </p:nvCxnSpPr>
          <p:spPr>
            <a:xfrm flipH="1" flipV="1">
              <a:off x="5346086" y="2722286"/>
              <a:ext cx="428591" cy="1606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5" name="TextBox 47">
              <a:extLst>
                <a:ext uri="{FF2B5EF4-FFF2-40B4-BE49-F238E27FC236}">
                  <a16:creationId xmlns:a16="http://schemas.microsoft.com/office/drawing/2014/main" id="{F87239D8-5C95-8640-A79C-28137B1D583E}"/>
                </a:ext>
              </a:extLst>
            </p:cNvPr>
            <p:cNvSpPr txBox="1">
              <a:spLocks noChangeArrowheads="1"/>
            </p:cNvSpPr>
            <p:nvPr/>
          </p:nvSpPr>
          <p:spPr bwMode="auto">
            <a:xfrm>
              <a:off x="5736631" y="2854928"/>
              <a:ext cx="564877" cy="19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fr-FR" sz="2400" dirty="0">
                  <a:cs typeface="Arial" panose="020B0604020202020204" pitchFamily="34" charset="0"/>
                </a:rPr>
                <a:t>EIRENE</a:t>
              </a:r>
            </a:p>
          </p:txBody>
        </p:sp>
        <p:cxnSp>
          <p:nvCxnSpPr>
            <p:cNvPr id="2" name="Straight Arrow Connector 59">
              <a:extLst>
                <a:ext uri="{FF2B5EF4-FFF2-40B4-BE49-F238E27FC236}">
                  <a16:creationId xmlns:a16="http://schemas.microsoft.com/office/drawing/2014/main" id="{33F6BB42-93FF-F641-F5F2-54D45E46DCA9}"/>
                </a:ext>
              </a:extLst>
            </p:cNvPr>
            <p:cNvCxnSpPr>
              <a:cxnSpLocks/>
            </p:cNvCxnSpPr>
            <p:nvPr/>
          </p:nvCxnSpPr>
          <p:spPr>
            <a:xfrm flipH="1" flipV="1">
              <a:off x="4171090" y="2641338"/>
              <a:ext cx="158014" cy="28043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41987" name="ZoneTexte 4">
            <a:extLst>
              <a:ext uri="{FF2B5EF4-FFF2-40B4-BE49-F238E27FC236}">
                <a16:creationId xmlns:a16="http://schemas.microsoft.com/office/drawing/2014/main" id="{92B1F378-7F24-1E44-B4E7-D3200A3FEEDF}"/>
              </a:ext>
            </a:extLst>
          </p:cNvPr>
          <p:cNvSpPr txBox="1">
            <a:spLocks noChangeArrowheads="1"/>
          </p:cNvSpPr>
          <p:nvPr/>
        </p:nvSpPr>
        <p:spPr bwMode="auto">
          <a:xfrm>
            <a:off x="17754517" y="12665079"/>
            <a:ext cx="39597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fr-FR" altLang="fr-FR" sz="2400" i="1" dirty="0" err="1"/>
              <a:t>from</a:t>
            </a:r>
            <a:r>
              <a:rPr lang="fr-FR" altLang="fr-FR" sz="2400" i="1" dirty="0"/>
              <a:t> G Miler </a:t>
            </a:r>
            <a:r>
              <a:rPr lang="fr-FR" altLang="fr-FR" sz="2400" i="1" dirty="0" err="1"/>
              <a:t>with</a:t>
            </a:r>
            <a:r>
              <a:rPr lang="fr-FR" altLang="fr-FR" sz="2400" i="1" dirty="0"/>
              <a:t> updates</a:t>
            </a:r>
          </a:p>
        </p:txBody>
      </p:sp>
      <p:sp>
        <p:nvSpPr>
          <p:cNvPr id="48" name="ZoneTexte 47">
            <a:extLst>
              <a:ext uri="{FF2B5EF4-FFF2-40B4-BE49-F238E27FC236}">
                <a16:creationId xmlns:a16="http://schemas.microsoft.com/office/drawing/2014/main" id="{3FE7AE84-2ACD-5240-980C-28B245C5ED96}"/>
              </a:ext>
            </a:extLst>
          </p:cNvPr>
          <p:cNvSpPr txBox="1"/>
          <p:nvPr/>
        </p:nvSpPr>
        <p:spPr>
          <a:xfrm>
            <a:off x="15750263" y="6173336"/>
            <a:ext cx="7261924" cy="748988"/>
          </a:xfrm>
          <a:prstGeom prst="rect">
            <a:avLst/>
          </a:prstGeom>
          <a:noFill/>
        </p:spPr>
        <p:txBody>
          <a:bodyPr wrap="none" rtlCol="0">
            <a:spAutoFit/>
          </a:bodyPr>
          <a:lstStyle/>
          <a:p>
            <a:r>
              <a:rPr lang="en-US" sz="4267" i="1" dirty="0">
                <a:solidFill>
                  <a:srgbClr val="4AA3D4"/>
                </a:solidFill>
              </a:rPr>
              <a:t>Un </a:t>
            </a:r>
            <a:r>
              <a:rPr lang="en-US" sz="4267" i="1" dirty="0" err="1">
                <a:solidFill>
                  <a:srgbClr val="4AA3D4"/>
                </a:solidFill>
              </a:rPr>
              <a:t>programme</a:t>
            </a:r>
            <a:r>
              <a:rPr lang="en-US" sz="4267" i="1" dirty="0">
                <a:solidFill>
                  <a:srgbClr val="4AA3D4"/>
                </a:solidFill>
              </a:rPr>
              <a:t> exposome?</a:t>
            </a:r>
          </a:p>
        </p:txBody>
      </p:sp>
      <p:sp>
        <p:nvSpPr>
          <p:cNvPr id="46" name="Rectangle 45">
            <a:extLst>
              <a:ext uri="{FF2B5EF4-FFF2-40B4-BE49-F238E27FC236}">
                <a16:creationId xmlns:a16="http://schemas.microsoft.com/office/drawing/2014/main" id="{DA2D2BD8-B278-DE47-A2E7-4050E1FF4FCF}"/>
              </a:ext>
            </a:extLst>
          </p:cNvPr>
          <p:cNvSpPr/>
          <p:nvPr/>
        </p:nvSpPr>
        <p:spPr>
          <a:xfrm>
            <a:off x="14883833" y="8786246"/>
            <a:ext cx="866430" cy="830997"/>
          </a:xfrm>
          <a:prstGeom prst="rect">
            <a:avLst/>
          </a:prstGeom>
          <a:blipFill rotWithShape="1">
            <a:blip r:embed="rId12"/>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pic>
        <p:nvPicPr>
          <p:cNvPr id="5" name="Image 4">
            <a:extLst>
              <a:ext uri="{FF2B5EF4-FFF2-40B4-BE49-F238E27FC236}">
                <a16:creationId xmlns:a16="http://schemas.microsoft.com/office/drawing/2014/main" id="{81C56340-F640-944E-81AB-77CAF83F2B6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03782" y="8447091"/>
            <a:ext cx="1550430" cy="567763"/>
          </a:xfrm>
          <a:prstGeom prst="rect">
            <a:avLst/>
          </a:prstGeom>
        </p:spPr>
      </p:pic>
      <p:pic>
        <p:nvPicPr>
          <p:cNvPr id="7" name="Image 6">
            <a:extLst>
              <a:ext uri="{FF2B5EF4-FFF2-40B4-BE49-F238E27FC236}">
                <a16:creationId xmlns:a16="http://schemas.microsoft.com/office/drawing/2014/main" id="{D58E0C8D-F5CC-7040-A3A5-52DB1D8BDB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399670" y="10052578"/>
            <a:ext cx="852462" cy="830997"/>
          </a:xfrm>
          <a:prstGeom prst="rect">
            <a:avLst/>
          </a:prstGeom>
        </p:spPr>
      </p:pic>
      <p:pic>
        <p:nvPicPr>
          <p:cNvPr id="10" name="Image 9">
            <a:extLst>
              <a:ext uri="{FF2B5EF4-FFF2-40B4-BE49-F238E27FC236}">
                <a16:creationId xmlns:a16="http://schemas.microsoft.com/office/drawing/2014/main" id="{29A6D77A-C0C7-4244-81C9-7E175E9E7CE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982046" y="5941228"/>
            <a:ext cx="919487" cy="1187950"/>
          </a:xfrm>
          <a:prstGeom prst="rect">
            <a:avLst/>
          </a:prstGeom>
        </p:spPr>
      </p:pic>
      <p:sp>
        <p:nvSpPr>
          <p:cNvPr id="4" name="TextBox 47">
            <a:extLst>
              <a:ext uri="{FF2B5EF4-FFF2-40B4-BE49-F238E27FC236}">
                <a16:creationId xmlns:a16="http://schemas.microsoft.com/office/drawing/2014/main" id="{3BDDBEBD-ED09-80F5-9A61-98A83C5AA869}"/>
              </a:ext>
            </a:extLst>
          </p:cNvPr>
          <p:cNvSpPr txBox="1">
            <a:spLocks noChangeArrowheads="1"/>
          </p:cNvSpPr>
          <p:nvPr/>
        </p:nvSpPr>
        <p:spPr bwMode="auto">
          <a:xfrm>
            <a:off x="10952330" y="8120881"/>
            <a:ext cx="17075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fr-FR" sz="2400" dirty="0" err="1">
                <a:cs typeface="Arial" panose="020B0604020202020204" pitchFamily="34" charset="0"/>
              </a:rPr>
              <a:t>Éco</a:t>
            </a:r>
            <a:r>
              <a:rPr lang="en-US" altLang="fr-FR" sz="2400" dirty="0">
                <a:cs typeface="Arial" panose="020B0604020202020204" pitchFamily="34" charset="0"/>
              </a:rPr>
              <a:t>-</a:t>
            </a:r>
          </a:p>
          <a:p>
            <a:pPr algn="ctr" eaLnBrk="1" hangingPunct="1">
              <a:spcBef>
                <a:spcPct val="0"/>
              </a:spcBef>
              <a:buFontTx/>
              <a:buNone/>
            </a:pPr>
            <a:r>
              <a:rPr lang="en-US" altLang="fr-FR" sz="2400" dirty="0">
                <a:cs typeface="Arial" panose="020B0604020202020204" pitchFamily="34" charset="0"/>
              </a:rPr>
              <a:t>exposome</a:t>
            </a:r>
          </a:p>
          <a:p>
            <a:pPr algn="ctr" eaLnBrk="1" hangingPunct="1">
              <a:spcBef>
                <a:spcPct val="0"/>
              </a:spcBef>
              <a:buFontTx/>
              <a:buNone/>
            </a:pPr>
            <a:r>
              <a:rPr lang="en-US" altLang="fr-FR" sz="2400" dirty="0">
                <a:cs typeface="Arial" panose="020B0604020202020204" pitchFamily="34" charset="0"/>
              </a:rPr>
              <a:t>NRC</a:t>
            </a:r>
          </a:p>
        </p:txBody>
      </p:sp>
    </p:spTree>
    <p:extLst>
      <p:ext uri="{BB962C8B-B14F-4D97-AF65-F5344CB8AC3E}">
        <p14:creationId xmlns:p14="http://schemas.microsoft.com/office/powerpoint/2010/main" val="76201644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http://thumbs.dreamstime.com/z/vitruvian-man-14244438.jpg">
            <a:extLst>
              <a:ext uri="{FF2B5EF4-FFF2-40B4-BE49-F238E27FC236}">
                <a16:creationId xmlns:a16="http://schemas.microsoft.com/office/drawing/2014/main" id="{4B2C7A4F-606F-D246-B680-0644298A2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0800" y="3027383"/>
            <a:ext cx="6402229" cy="822863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4">
            <a:extLst>
              <a:ext uri="{FF2B5EF4-FFF2-40B4-BE49-F238E27FC236}">
                <a16:creationId xmlns:a16="http://schemas.microsoft.com/office/drawing/2014/main" id="{40758F89-F466-EA4A-86BD-7723C1BA2F68}"/>
              </a:ext>
            </a:extLst>
          </p:cNvPr>
          <p:cNvGrpSpPr/>
          <p:nvPr/>
        </p:nvGrpSpPr>
        <p:grpSpPr>
          <a:xfrm>
            <a:off x="3380510" y="2105474"/>
            <a:ext cx="12302837" cy="10390909"/>
            <a:chOff x="470646" y="1467077"/>
            <a:chExt cx="5168154" cy="4268728"/>
          </a:xfrm>
        </p:grpSpPr>
        <p:sp>
          <p:nvSpPr>
            <p:cNvPr id="6" name="Rectangle 5">
              <a:extLst>
                <a:ext uri="{FF2B5EF4-FFF2-40B4-BE49-F238E27FC236}">
                  <a16:creationId xmlns:a16="http://schemas.microsoft.com/office/drawing/2014/main" id="{3D768F9E-390C-EB47-8C9D-8B2934231FB1}"/>
                </a:ext>
              </a:extLst>
            </p:cNvPr>
            <p:cNvSpPr/>
            <p:nvPr/>
          </p:nvSpPr>
          <p:spPr>
            <a:xfrm>
              <a:off x="470646" y="5141445"/>
              <a:ext cx="4114800" cy="594360"/>
            </a:xfrm>
            <a:prstGeom prst="rect">
              <a:avLst/>
            </a:prstGeom>
            <a:solidFill>
              <a:schemeClr val="bg2">
                <a:lumMod val="75000"/>
              </a:schemeClr>
            </a:solidFill>
            <a:scene3d>
              <a:camera prst="orthographicFront" fov="0">
                <a:rot lat="0" lon="0" rev="0"/>
              </a:camera>
              <a:lightRig rig="soft" dir="b">
                <a:rot lat="0" lon="0" rev="0"/>
              </a:lightRig>
            </a:scene3d>
          </p:spPr>
          <p:style>
            <a:lnRef idx="0">
              <a:schemeClr val="accent5"/>
            </a:lnRef>
            <a:fillRef idx="3">
              <a:schemeClr val="accent5"/>
            </a:fillRef>
            <a:effectRef idx="3">
              <a:schemeClr val="accent5"/>
            </a:effectRef>
            <a:fontRef idx="minor">
              <a:schemeClr val="lt1"/>
            </a:fontRef>
          </p:style>
          <p:txBody>
            <a:bodyPr lIns="182829" tIns="91413" rIns="182829" bIns="91413" rtlCol="0" anchor="ctr"/>
            <a:lstStyle/>
            <a:p>
              <a:pPr algn="ctr"/>
              <a: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Targets:</a:t>
              </a:r>
              <a:b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Biological pathways</a:t>
              </a:r>
            </a:p>
          </p:txBody>
        </p:sp>
        <p:sp>
          <p:nvSpPr>
            <p:cNvPr id="7" name="Rectangle 6">
              <a:extLst>
                <a:ext uri="{FF2B5EF4-FFF2-40B4-BE49-F238E27FC236}">
                  <a16:creationId xmlns:a16="http://schemas.microsoft.com/office/drawing/2014/main" id="{7E904D51-FFD4-284E-AB0A-9B1BD509998E}"/>
                </a:ext>
              </a:extLst>
            </p:cNvPr>
            <p:cNvSpPr/>
            <p:nvPr/>
          </p:nvSpPr>
          <p:spPr>
            <a:xfrm>
              <a:off x="470646" y="4545031"/>
              <a:ext cx="4114800" cy="594360"/>
            </a:xfrm>
            <a:prstGeom prst="rect">
              <a:avLst/>
            </a:prstGeom>
            <a:solidFill>
              <a:schemeClr val="accent6">
                <a:lumMod val="40000"/>
                <a:lumOff val="60000"/>
              </a:schemeClr>
            </a:solidFill>
            <a:scene3d>
              <a:camera prst="orthographicFront" fov="0">
                <a:rot lat="0" lon="0" rev="0"/>
              </a:camera>
              <a:lightRig rig="soft" dir="b">
                <a:rot lat="0" lon="0" rev="0"/>
              </a:lightRig>
            </a:scene3d>
          </p:spPr>
          <p:style>
            <a:lnRef idx="0">
              <a:schemeClr val="accent4"/>
            </a:lnRef>
            <a:fillRef idx="3">
              <a:schemeClr val="accent4"/>
            </a:fillRef>
            <a:effectRef idx="3">
              <a:schemeClr val="accent4"/>
            </a:effectRef>
            <a:fontRef idx="minor">
              <a:schemeClr val="lt1"/>
            </a:fontRef>
          </p:style>
          <p:txBody>
            <a:bodyPr lIns="182829" tIns="91413" rIns="182829" bIns="91413" rtlCol="0" anchor="ctr"/>
            <a:lstStyle/>
            <a:p>
              <a:pPr algn="ctr"/>
              <a: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Distribution:</a:t>
              </a:r>
              <a:b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Lungs, </a:t>
              </a:r>
              <a:r>
                <a:rPr lang="en-US" sz="3733" dirty="0" err="1">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Neuro</a:t>
              </a:r>
              <a: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Skin, GI, other organs</a:t>
              </a:r>
            </a:p>
          </p:txBody>
        </p:sp>
        <p:sp>
          <p:nvSpPr>
            <p:cNvPr id="8" name="Rectangle 7">
              <a:extLst>
                <a:ext uri="{FF2B5EF4-FFF2-40B4-BE49-F238E27FC236}">
                  <a16:creationId xmlns:a16="http://schemas.microsoft.com/office/drawing/2014/main" id="{D4D867D8-EACD-A449-84BE-85E1B55768E8}"/>
                </a:ext>
              </a:extLst>
            </p:cNvPr>
            <p:cNvSpPr/>
            <p:nvPr/>
          </p:nvSpPr>
          <p:spPr>
            <a:xfrm>
              <a:off x="470646" y="3948891"/>
              <a:ext cx="4114800" cy="594360"/>
            </a:xfrm>
            <a:prstGeom prst="rect">
              <a:avLst/>
            </a:prstGeom>
            <a:solidFill>
              <a:schemeClr val="accent5">
                <a:lumMod val="40000"/>
                <a:lumOff val="60000"/>
              </a:schemeClr>
            </a:solidFill>
            <a:scene3d>
              <a:camera prst="orthographicFront" fov="0">
                <a:rot lat="0" lon="0" rev="0"/>
              </a:camera>
              <a:lightRig rig="soft" dir="b">
                <a:rot lat="0" lon="0" rev="0"/>
              </a:lightRig>
            </a:scene3d>
          </p:spPr>
          <p:style>
            <a:lnRef idx="0">
              <a:schemeClr val="accent2"/>
            </a:lnRef>
            <a:fillRef idx="3">
              <a:schemeClr val="accent2"/>
            </a:fillRef>
            <a:effectRef idx="3">
              <a:schemeClr val="accent2"/>
            </a:effectRef>
            <a:fontRef idx="minor">
              <a:schemeClr val="lt1"/>
            </a:fontRef>
          </p:style>
          <p:txBody>
            <a:bodyPr lIns="182829" tIns="91413" rIns="182829" bIns="91413" rtlCol="0" anchor="ctr"/>
            <a:lstStyle/>
            <a:p>
              <a:pPr algn="ctr"/>
              <a: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Route of Contact:</a:t>
              </a:r>
              <a:b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Skin, Lungs, Diet</a:t>
              </a:r>
            </a:p>
          </p:txBody>
        </p:sp>
        <p:sp>
          <p:nvSpPr>
            <p:cNvPr id="9" name="Rectangle 8">
              <a:extLst>
                <a:ext uri="{FF2B5EF4-FFF2-40B4-BE49-F238E27FC236}">
                  <a16:creationId xmlns:a16="http://schemas.microsoft.com/office/drawing/2014/main" id="{D5C77AFE-78FE-1D45-93BB-127CE51DF174}"/>
                </a:ext>
              </a:extLst>
            </p:cNvPr>
            <p:cNvSpPr/>
            <p:nvPr/>
          </p:nvSpPr>
          <p:spPr>
            <a:xfrm>
              <a:off x="470646" y="2064223"/>
              <a:ext cx="4114800" cy="594360"/>
            </a:xfrm>
            <a:prstGeom prst="rect">
              <a:avLst/>
            </a:prstGeom>
            <a:solidFill>
              <a:schemeClr val="accent1">
                <a:lumMod val="40000"/>
                <a:lumOff val="60000"/>
              </a:schemeClr>
            </a:solidFill>
            <a:scene3d>
              <a:camera prst="orthographicFront" fov="0">
                <a:rot lat="0" lon="0" rev="0"/>
              </a:camera>
              <a:lightRig rig="soft" dir="b">
                <a:rot lat="0" lon="0" rev="0"/>
              </a:lightRig>
            </a:scene3d>
          </p:spPr>
          <p:style>
            <a:lnRef idx="0">
              <a:schemeClr val="accent3"/>
            </a:lnRef>
            <a:fillRef idx="3">
              <a:schemeClr val="accent3"/>
            </a:fillRef>
            <a:effectRef idx="3">
              <a:schemeClr val="accent3"/>
            </a:effectRef>
            <a:fontRef idx="minor">
              <a:schemeClr val="lt1"/>
            </a:fontRef>
          </p:style>
          <p:txBody>
            <a:bodyPr lIns="182829" tIns="91413" rIns="182829" bIns="91413" rtlCol="0" anchor="ctr"/>
            <a:lstStyle/>
            <a:p>
              <a:pPr algn="ctr"/>
              <a: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Source:</a:t>
              </a:r>
              <a:b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Air, Water, Soil, Food, Consumer Products, Drugs</a:t>
              </a:r>
            </a:p>
          </p:txBody>
        </p:sp>
        <p:sp>
          <p:nvSpPr>
            <p:cNvPr id="10" name="Rectangle 9">
              <a:extLst>
                <a:ext uri="{FF2B5EF4-FFF2-40B4-BE49-F238E27FC236}">
                  <a16:creationId xmlns:a16="http://schemas.microsoft.com/office/drawing/2014/main" id="{74A81925-BC9E-B346-9F9C-DBE2D886E05E}"/>
                </a:ext>
              </a:extLst>
            </p:cNvPr>
            <p:cNvSpPr/>
            <p:nvPr/>
          </p:nvSpPr>
          <p:spPr>
            <a:xfrm>
              <a:off x="470646" y="1467078"/>
              <a:ext cx="4114800" cy="594360"/>
            </a:xfrm>
            <a:prstGeom prst="rect">
              <a:avLst/>
            </a:prstGeom>
            <a:solidFill>
              <a:schemeClr val="accent2">
                <a:lumMod val="40000"/>
                <a:lumOff val="60000"/>
              </a:schemeClr>
            </a:solidFill>
            <a:scene3d>
              <a:camera prst="orthographicFront" fov="0">
                <a:rot lat="0" lon="0" rev="0"/>
              </a:camera>
              <a:lightRig rig="soft" dir="b">
                <a:rot lat="0" lon="0" rev="0"/>
              </a:lightRig>
            </a:scene3d>
          </p:spPr>
          <p:style>
            <a:lnRef idx="0">
              <a:schemeClr val="accent4"/>
            </a:lnRef>
            <a:fillRef idx="3">
              <a:schemeClr val="accent4"/>
            </a:fillRef>
            <a:effectRef idx="3">
              <a:schemeClr val="accent4"/>
            </a:effectRef>
            <a:fontRef idx="minor">
              <a:schemeClr val="lt1"/>
            </a:fontRef>
          </p:style>
          <p:txBody>
            <a:bodyPr lIns="182829" tIns="91413" rIns="182829" bIns="91413" rtlCol="0" anchor="ctr"/>
            <a:lstStyle/>
            <a:p>
              <a:pPr algn="ctr"/>
              <a: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Stressor:</a:t>
              </a:r>
              <a:b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Chemical, Biological, Psycho-social </a:t>
              </a:r>
            </a:p>
          </p:txBody>
        </p:sp>
        <p:sp>
          <p:nvSpPr>
            <p:cNvPr id="11" name="Rectangle 10">
              <a:extLst>
                <a:ext uri="{FF2B5EF4-FFF2-40B4-BE49-F238E27FC236}">
                  <a16:creationId xmlns:a16="http://schemas.microsoft.com/office/drawing/2014/main" id="{965407CA-5D1E-574F-91B5-53D37858A62B}"/>
                </a:ext>
              </a:extLst>
            </p:cNvPr>
            <p:cNvSpPr/>
            <p:nvPr/>
          </p:nvSpPr>
          <p:spPr>
            <a:xfrm>
              <a:off x="470646" y="3304482"/>
              <a:ext cx="4114800" cy="640080"/>
            </a:xfrm>
            <a:prstGeom prst="rect">
              <a:avLst/>
            </a:prstGeom>
            <a:solidFill>
              <a:schemeClr val="accent4">
                <a:lumMod val="40000"/>
                <a:lumOff val="60000"/>
              </a:schemeClr>
            </a:solidFill>
            <a:scene3d>
              <a:camera prst="orthographicFront" fov="0">
                <a:rot lat="0" lon="0" rev="0"/>
              </a:camera>
              <a:lightRig rig="soft" dir="b">
                <a:rot lat="0" lon="0" rev="0"/>
              </a:lightRig>
            </a:scene3d>
          </p:spPr>
          <p:style>
            <a:lnRef idx="0">
              <a:schemeClr val="accent1"/>
            </a:lnRef>
            <a:fillRef idx="3">
              <a:schemeClr val="accent1"/>
            </a:fillRef>
            <a:effectRef idx="3">
              <a:schemeClr val="accent1"/>
            </a:effectRef>
            <a:fontRef idx="minor">
              <a:schemeClr val="lt1"/>
            </a:fontRef>
          </p:style>
          <p:txBody>
            <a:bodyPr lIns="182829" tIns="91413" rIns="182829" bIns="91413" rtlCol="0" anchor="ctr"/>
            <a:lstStyle/>
            <a:p>
              <a:pPr algn="ctr"/>
              <a: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Time:</a:t>
              </a:r>
              <a:b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Fetal, Child, Adolescent, Young Adult,</a:t>
              </a:r>
              <a:br>
                <a:rPr lang="en-US"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Adult, Older-adults, Elderly</a:t>
              </a:r>
            </a:p>
          </p:txBody>
        </p:sp>
        <p:sp>
          <p:nvSpPr>
            <p:cNvPr id="12" name="Rectangle 11">
              <a:extLst>
                <a:ext uri="{FF2B5EF4-FFF2-40B4-BE49-F238E27FC236}">
                  <a16:creationId xmlns:a16="http://schemas.microsoft.com/office/drawing/2014/main" id="{B68669F7-DBF1-DD49-B29C-AFFFD564806C}"/>
                </a:ext>
              </a:extLst>
            </p:cNvPr>
            <p:cNvSpPr/>
            <p:nvPr/>
          </p:nvSpPr>
          <p:spPr>
            <a:xfrm>
              <a:off x="470646" y="2660363"/>
              <a:ext cx="4114800" cy="640080"/>
            </a:xfrm>
            <a:prstGeom prst="rect">
              <a:avLst/>
            </a:prstGeom>
            <a:solidFill>
              <a:schemeClr val="accent3">
                <a:lumMod val="40000"/>
                <a:lumOff val="60000"/>
              </a:schemeClr>
            </a:solidFill>
            <a:scene3d>
              <a:camera prst="orthographicFront" fov="0">
                <a:rot lat="0" lon="0" rev="0"/>
              </a:camera>
              <a:lightRig rig="soft" dir="b">
                <a:rot lat="0" lon="0" rev="0"/>
              </a:lightRig>
            </a:scene3d>
          </p:spPr>
          <p:style>
            <a:lnRef idx="0">
              <a:schemeClr val="accent3"/>
            </a:lnRef>
            <a:fillRef idx="3">
              <a:schemeClr val="accent3"/>
            </a:fillRef>
            <a:effectRef idx="3">
              <a:schemeClr val="accent3"/>
            </a:effectRef>
            <a:fontRef idx="minor">
              <a:schemeClr val="lt1"/>
            </a:fontRef>
          </p:style>
          <p:txBody>
            <a:bodyPr lIns="182829" tIns="91413" rIns="182829" bIns="91413" rtlCol="0" anchor="ctr"/>
            <a:lstStyle/>
            <a:p>
              <a:pPr algn="ctr"/>
              <a: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br>
                <a:rPr lang="en-US" sz="3733"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Home, School, Work, Neighborhood,</a:t>
              </a:r>
              <a:br>
                <a:rPr lang="en-US"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Community, City, State, Region</a:t>
              </a:r>
            </a:p>
          </p:txBody>
        </p:sp>
        <p:sp>
          <p:nvSpPr>
            <p:cNvPr id="13" name="Down Arrow Callout 1">
              <a:extLst>
                <a:ext uri="{FF2B5EF4-FFF2-40B4-BE49-F238E27FC236}">
                  <a16:creationId xmlns:a16="http://schemas.microsoft.com/office/drawing/2014/main" id="{57DAE03E-65DB-9444-A0DE-7B67A380C118}"/>
                </a:ext>
              </a:extLst>
            </p:cNvPr>
            <p:cNvSpPr/>
            <p:nvPr/>
          </p:nvSpPr>
          <p:spPr>
            <a:xfrm rot="16200000">
              <a:off x="2977760" y="3074764"/>
              <a:ext cx="4268727" cy="1053353"/>
            </a:xfrm>
            <a:prstGeom prst="downArrowCallout">
              <a:avLst>
                <a:gd name="adj1" fmla="val 25000"/>
                <a:gd name="adj2" fmla="val 27032"/>
                <a:gd name="adj3" fmla="val 25000"/>
                <a:gd name="adj4" fmla="val 22484"/>
              </a:avLst>
            </a:prstGeom>
          </p:spPr>
          <p:style>
            <a:lnRef idx="2">
              <a:schemeClr val="accent1">
                <a:shade val="50000"/>
              </a:schemeClr>
            </a:lnRef>
            <a:fillRef idx="1">
              <a:schemeClr val="accent1"/>
            </a:fillRef>
            <a:effectRef idx="0">
              <a:schemeClr val="accent1"/>
            </a:effectRef>
            <a:fontRef idx="minor">
              <a:schemeClr val="lt1"/>
            </a:fontRef>
          </p:style>
          <p:txBody>
            <a:bodyPr lIns="182869" tIns="91437" rIns="182869" bIns="91437" rtlCol="0" anchor="ctr"/>
            <a:lstStyle/>
            <a:p>
              <a:pPr algn="ctr"/>
              <a:endParaRPr lang="en-US" sz="3733">
                <a:solidFill>
                  <a:schemeClr val="tx1"/>
                </a:solidFill>
                <a:latin typeface="Calibri" panose="020F0502020204030204" pitchFamily="34" charset="0"/>
                <a:cs typeface="Calibri" panose="020F0502020204030204" pitchFamily="34" charset="0"/>
              </a:endParaRPr>
            </a:p>
          </p:txBody>
        </p:sp>
      </p:grpSp>
      <p:sp>
        <p:nvSpPr>
          <p:cNvPr id="14" name="ZoneTexte 13">
            <a:extLst>
              <a:ext uri="{FF2B5EF4-FFF2-40B4-BE49-F238E27FC236}">
                <a16:creationId xmlns:a16="http://schemas.microsoft.com/office/drawing/2014/main" id="{96B95DE1-B25B-4942-BD44-DC9AD42984FE}"/>
              </a:ext>
            </a:extLst>
          </p:cNvPr>
          <p:cNvSpPr txBox="1"/>
          <p:nvPr/>
        </p:nvSpPr>
        <p:spPr>
          <a:xfrm>
            <a:off x="19717701" y="12698367"/>
            <a:ext cx="3932487" cy="543675"/>
          </a:xfrm>
          <a:prstGeom prst="rect">
            <a:avLst/>
          </a:prstGeom>
          <a:noFill/>
        </p:spPr>
        <p:txBody>
          <a:bodyPr wrap="none" rtlCol="0">
            <a:spAutoFit/>
          </a:bodyPr>
          <a:lstStyle/>
          <a:p>
            <a:r>
              <a:rPr lang="fr-FR" sz="2933" i="1" dirty="0" err="1"/>
              <a:t>Courtesy</a:t>
            </a:r>
            <a:r>
              <a:rPr lang="fr-FR" sz="2933" i="1" dirty="0"/>
              <a:t>: D </a:t>
            </a:r>
            <a:r>
              <a:rPr lang="fr-FR" sz="2933" i="1" dirty="0" err="1"/>
              <a:t>Balshaw</a:t>
            </a:r>
            <a:endParaRPr lang="fr-FR" sz="2933" i="1" dirty="0"/>
          </a:p>
        </p:txBody>
      </p:sp>
      <p:sp>
        <p:nvSpPr>
          <p:cNvPr id="15" name="Rectangle 3">
            <a:extLst>
              <a:ext uri="{FF2B5EF4-FFF2-40B4-BE49-F238E27FC236}">
                <a16:creationId xmlns:a16="http://schemas.microsoft.com/office/drawing/2014/main" id="{A1533C3D-4F82-414A-83C9-A6B757146350}"/>
              </a:ext>
            </a:extLst>
          </p:cNvPr>
          <p:cNvSpPr>
            <a:spLocks noChangeArrowheads="1"/>
          </p:cNvSpPr>
          <p:nvPr/>
        </p:nvSpPr>
        <p:spPr bwMode="auto">
          <a:xfrm>
            <a:off x="785907" y="480043"/>
            <a:ext cx="17640944" cy="10659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80973" tIns="88901" rIns="180973" bIns="88901" anchor="ctr"/>
          <a:lstStyle/>
          <a:p>
            <a:pPr algn="l">
              <a:defRPr/>
            </a:pPr>
            <a:r>
              <a:rPr lang="fr-FR" sz="6400" i="1" dirty="0">
                <a:solidFill>
                  <a:srgbClr val="4AA3D4"/>
                </a:solidFill>
                <a:latin typeface="Calibri" panose="020F0502020204030204" pitchFamily="34" charset="0"/>
                <a:cs typeface="Calibri" panose="020F0502020204030204" pitchFamily="34" charset="0"/>
              </a:rPr>
              <a:t>La complexité de l’</a:t>
            </a:r>
            <a:r>
              <a:rPr lang="fr-FR" sz="6400" i="1" dirty="0" err="1">
                <a:solidFill>
                  <a:srgbClr val="4AA3D4"/>
                </a:solidFill>
                <a:latin typeface="Calibri" panose="020F0502020204030204" pitchFamily="34" charset="0"/>
                <a:cs typeface="Calibri" panose="020F0502020204030204" pitchFamily="34" charset="0"/>
              </a:rPr>
              <a:t>exposome</a:t>
            </a:r>
            <a:endParaRPr lang="fr-FR" sz="6400" i="1" dirty="0">
              <a:solidFill>
                <a:srgbClr val="4AA3D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8817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txBox="1">
            <a:spLocks/>
          </p:cNvSpPr>
          <p:nvPr/>
        </p:nvSpPr>
        <p:spPr>
          <a:xfrm>
            <a:off x="1246784" y="733446"/>
            <a:ext cx="16459200" cy="1460501"/>
          </a:xfrm>
          <a:prstGeom prst="rect">
            <a:avLst/>
          </a:prstGeom>
        </p:spPr>
        <p:txBody>
          <a:bodyPr/>
          <a:lst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Calibri" charset="0"/>
                <a:ea typeface="ＭＳ Ｐゴシック" charset="0"/>
              </a:defRPr>
            </a:lvl2pPr>
            <a:lvl3pPr algn="l" rtl="0" fontAlgn="base">
              <a:spcBef>
                <a:spcPct val="0"/>
              </a:spcBef>
              <a:spcAft>
                <a:spcPct val="0"/>
              </a:spcAft>
              <a:defRPr sz="4400">
                <a:solidFill>
                  <a:schemeClr val="tx2"/>
                </a:solidFill>
                <a:latin typeface="Calibri" charset="0"/>
                <a:ea typeface="ＭＳ Ｐゴシック" charset="0"/>
              </a:defRPr>
            </a:lvl3pPr>
            <a:lvl4pPr algn="l" rtl="0" fontAlgn="base">
              <a:spcBef>
                <a:spcPct val="0"/>
              </a:spcBef>
              <a:spcAft>
                <a:spcPct val="0"/>
              </a:spcAft>
              <a:defRPr sz="4400">
                <a:solidFill>
                  <a:schemeClr val="tx2"/>
                </a:solidFill>
                <a:latin typeface="Calibri" charset="0"/>
                <a:ea typeface="ＭＳ Ｐゴシック" charset="0"/>
              </a:defRPr>
            </a:lvl4pPr>
            <a:lvl5pPr algn="l" rtl="0" fontAlgn="base">
              <a:spcBef>
                <a:spcPct val="0"/>
              </a:spcBef>
              <a:spcAft>
                <a:spcPct val="0"/>
              </a:spcAft>
              <a:defRPr sz="4400">
                <a:solidFill>
                  <a:schemeClr val="tx2"/>
                </a:solidFill>
                <a:latin typeface="Calibri" charset="0"/>
                <a:ea typeface="ＭＳ Ｐゴシック" charset="0"/>
              </a:defRPr>
            </a:lvl5pPr>
            <a:lvl6pPr marL="457200" algn="l" rtl="0" fontAlgn="base">
              <a:spcBef>
                <a:spcPct val="0"/>
              </a:spcBef>
              <a:spcAft>
                <a:spcPct val="0"/>
              </a:spcAft>
              <a:defRPr sz="4400">
                <a:solidFill>
                  <a:schemeClr val="tx2"/>
                </a:solidFill>
                <a:latin typeface="Calibri" charset="0"/>
                <a:ea typeface="ＭＳ Ｐゴシック" charset="0"/>
              </a:defRPr>
            </a:lvl6pPr>
            <a:lvl7pPr marL="914400" algn="l" rtl="0" fontAlgn="base">
              <a:spcBef>
                <a:spcPct val="0"/>
              </a:spcBef>
              <a:spcAft>
                <a:spcPct val="0"/>
              </a:spcAft>
              <a:defRPr sz="4400">
                <a:solidFill>
                  <a:schemeClr val="tx2"/>
                </a:solidFill>
                <a:latin typeface="Calibri" charset="0"/>
                <a:ea typeface="ＭＳ Ｐゴシック" charset="0"/>
              </a:defRPr>
            </a:lvl7pPr>
            <a:lvl8pPr marL="1371600" algn="l" rtl="0" fontAlgn="base">
              <a:spcBef>
                <a:spcPct val="0"/>
              </a:spcBef>
              <a:spcAft>
                <a:spcPct val="0"/>
              </a:spcAft>
              <a:defRPr sz="4400">
                <a:solidFill>
                  <a:schemeClr val="tx2"/>
                </a:solidFill>
                <a:latin typeface="Calibri" charset="0"/>
                <a:ea typeface="ＭＳ Ｐゴシック" charset="0"/>
              </a:defRPr>
            </a:lvl8pPr>
            <a:lvl9pPr marL="1828800" algn="l" rtl="0" fontAlgn="base">
              <a:spcBef>
                <a:spcPct val="0"/>
              </a:spcBef>
              <a:spcAft>
                <a:spcPct val="0"/>
              </a:spcAft>
              <a:defRPr sz="4400">
                <a:solidFill>
                  <a:schemeClr val="tx2"/>
                </a:solidFill>
                <a:latin typeface="Calibri" charset="0"/>
                <a:ea typeface="ＭＳ Ｐゴシック" charset="0"/>
              </a:defRPr>
            </a:lvl9pPr>
          </a:lstStyle>
          <a:p>
            <a:r>
              <a:rPr lang="en-US" sz="5333" i="1" dirty="0">
                <a:solidFill>
                  <a:srgbClr val="4AA3D4"/>
                </a:solidFill>
                <a:latin typeface="Calibri"/>
                <a:cs typeface="Calibri"/>
              </a:rPr>
              <a:t>Influence des </a:t>
            </a:r>
            <a:r>
              <a:rPr lang="en-US" sz="5333" i="1" dirty="0" err="1">
                <a:solidFill>
                  <a:srgbClr val="4AA3D4"/>
                </a:solidFill>
                <a:latin typeface="Calibri"/>
                <a:cs typeface="Calibri"/>
              </a:rPr>
              <a:t>écosystèmes</a:t>
            </a:r>
            <a:r>
              <a:rPr lang="en-US" sz="5333" i="1" dirty="0">
                <a:solidFill>
                  <a:srgbClr val="4AA3D4"/>
                </a:solidFill>
                <a:latin typeface="Calibri"/>
                <a:cs typeface="Calibri"/>
              </a:rPr>
              <a:t> sur la </a:t>
            </a:r>
            <a:r>
              <a:rPr lang="en-US" sz="5333" i="1" dirty="0" err="1">
                <a:solidFill>
                  <a:srgbClr val="4AA3D4"/>
                </a:solidFill>
                <a:latin typeface="Calibri"/>
                <a:cs typeface="Calibri"/>
              </a:rPr>
              <a:t>santé</a:t>
            </a:r>
            <a:r>
              <a:rPr lang="en-US" sz="5333" i="1" dirty="0">
                <a:solidFill>
                  <a:srgbClr val="4AA3D4"/>
                </a:solidFill>
                <a:latin typeface="Calibri"/>
                <a:cs typeface="Calibri"/>
              </a:rPr>
              <a:t> </a:t>
            </a:r>
            <a:r>
              <a:rPr lang="en-US" sz="5333" i="1" dirty="0" err="1">
                <a:solidFill>
                  <a:srgbClr val="4AA3D4"/>
                </a:solidFill>
                <a:latin typeface="Calibri"/>
                <a:cs typeface="Calibri"/>
              </a:rPr>
              <a:t>humaine</a:t>
            </a:r>
            <a:endParaRPr lang="en-US" sz="5333" i="1" dirty="0">
              <a:solidFill>
                <a:srgbClr val="4AA3D4"/>
              </a:solidFill>
              <a:latin typeface="Calibri"/>
              <a:cs typeface="Calibri"/>
            </a:endParaRPr>
          </a:p>
        </p:txBody>
      </p:sp>
      <p:grpSp>
        <p:nvGrpSpPr>
          <p:cNvPr id="3" name="Grouper 2"/>
          <p:cNvGrpSpPr/>
          <p:nvPr/>
        </p:nvGrpSpPr>
        <p:grpSpPr>
          <a:xfrm>
            <a:off x="4013071" y="2668386"/>
            <a:ext cx="17182499" cy="10123284"/>
            <a:chOff x="51241" y="1312032"/>
            <a:chExt cx="9022543" cy="5642407"/>
          </a:xfrm>
        </p:grpSpPr>
        <p:sp>
          <p:nvSpPr>
            <p:cNvPr id="7" name="TextBox 3"/>
            <p:cNvSpPr txBox="1"/>
            <p:nvPr/>
          </p:nvSpPr>
          <p:spPr>
            <a:xfrm rot="16200000">
              <a:off x="-2616430" y="3979703"/>
              <a:ext cx="5642407" cy="307066"/>
            </a:xfrm>
            <a:prstGeom prst="rect">
              <a:avLst/>
            </a:prstGeom>
            <a:noFill/>
          </p:spPr>
          <p:txBody>
            <a:bodyPr wrap="none" rtlCol="0">
              <a:spAutoFit/>
            </a:bodyPr>
            <a:lstStyle/>
            <a:p>
              <a:r>
                <a:rPr lang="en-US" i="1">
                  <a:latin typeface="Calibri"/>
                  <a:cs typeface="Calibri"/>
                </a:rPr>
                <a:t>NRC Report on Exposure Science in the 21</a:t>
              </a:r>
              <a:r>
                <a:rPr lang="en-US" i="1" baseline="30000">
                  <a:latin typeface="Calibri"/>
                  <a:cs typeface="Calibri"/>
                </a:rPr>
                <a:t>st</a:t>
              </a:r>
              <a:r>
                <a:rPr lang="en-US" i="1">
                  <a:latin typeface="Calibri"/>
                  <a:cs typeface="Calibri"/>
                </a:rPr>
                <a:t> Century (2012) </a:t>
              </a:r>
            </a:p>
          </p:txBody>
        </p:sp>
        <p:pic>
          <p:nvPicPr>
            <p:cNvPr id="5" name="Image 4" descr="Capture d’écran 2015-04-18 à 17.52.56.png"/>
            <p:cNvPicPr>
              <a:picLocks noChangeAspect="1"/>
            </p:cNvPicPr>
            <p:nvPr/>
          </p:nvPicPr>
          <p:blipFill rotWithShape="1">
            <a:blip r:embed="rId2">
              <a:extLst>
                <a:ext uri="{28A0092B-C50C-407E-A947-70E740481C1C}">
                  <a14:useLocalDpi xmlns:a14="http://schemas.microsoft.com/office/drawing/2010/main" val="0"/>
                </a:ext>
              </a:extLst>
            </a:blip>
            <a:srcRect b="22740"/>
            <a:stretch/>
          </p:blipFill>
          <p:spPr>
            <a:xfrm>
              <a:off x="683567" y="1527315"/>
              <a:ext cx="8390217" cy="4782005"/>
            </a:xfrm>
            <a:prstGeom prst="rect">
              <a:avLst/>
            </a:prstGeom>
          </p:spPr>
        </p:pic>
        <p:pic>
          <p:nvPicPr>
            <p:cNvPr id="8" name="Image 7" descr="Capture d’écran 2015-04-18 à 17.52.56.png"/>
            <p:cNvPicPr>
              <a:picLocks noChangeAspect="1"/>
            </p:cNvPicPr>
            <p:nvPr/>
          </p:nvPicPr>
          <p:blipFill rotWithShape="1">
            <a:blip r:embed="rId2">
              <a:extLst>
                <a:ext uri="{28A0092B-C50C-407E-A947-70E740481C1C}">
                  <a14:useLocalDpi xmlns:a14="http://schemas.microsoft.com/office/drawing/2010/main" val="0"/>
                </a:ext>
              </a:extLst>
            </a:blip>
            <a:srcRect t="76651" r="47760"/>
            <a:stretch/>
          </p:blipFill>
          <p:spPr>
            <a:xfrm>
              <a:off x="4211960" y="6062849"/>
              <a:ext cx="2411512" cy="795151"/>
            </a:xfrm>
            <a:prstGeom prst="rect">
              <a:avLst/>
            </a:prstGeom>
          </p:spPr>
        </p:pic>
        <p:sp>
          <p:nvSpPr>
            <p:cNvPr id="2" name="ZoneTexte 1"/>
            <p:cNvSpPr txBox="1"/>
            <p:nvPr/>
          </p:nvSpPr>
          <p:spPr>
            <a:xfrm>
              <a:off x="1115616" y="3812846"/>
              <a:ext cx="1440160" cy="874880"/>
            </a:xfrm>
            <a:prstGeom prst="rect">
              <a:avLst/>
            </a:prstGeom>
            <a:solidFill>
              <a:schemeClr val="bg1"/>
            </a:solidFill>
          </p:spPr>
          <p:txBody>
            <a:bodyPr wrap="square" rtlCol="0">
              <a:spAutoFit/>
            </a:bodyPr>
            <a:lstStyle/>
            <a:p>
              <a:r>
                <a:rPr lang="en-US" i="1">
                  <a:solidFill>
                    <a:srgbClr val="004F00"/>
                  </a:solidFill>
                  <a:latin typeface="Calibri"/>
                  <a:cs typeface="Calibri"/>
                </a:rPr>
                <a:t>nutrients</a:t>
              </a:r>
            </a:p>
            <a:p>
              <a:r>
                <a:rPr lang="en-US" i="1">
                  <a:solidFill>
                    <a:srgbClr val="004F00"/>
                  </a:solidFill>
                  <a:latin typeface="Calibri"/>
                  <a:cs typeface="Calibri"/>
                </a:rPr>
                <a:t>soil</a:t>
              </a:r>
            </a:p>
            <a:p>
              <a:r>
                <a:rPr lang="en-US" i="1">
                  <a:solidFill>
                    <a:srgbClr val="004F00"/>
                  </a:solidFill>
                  <a:latin typeface="Calibri"/>
                  <a:cs typeface="Calibri"/>
                </a:rPr>
                <a:t>production</a:t>
              </a:r>
            </a:p>
          </p:txBody>
        </p:sp>
        <p:sp>
          <p:nvSpPr>
            <p:cNvPr id="10" name="ZoneTexte 9"/>
            <p:cNvSpPr txBox="1"/>
            <p:nvPr/>
          </p:nvSpPr>
          <p:spPr>
            <a:xfrm>
              <a:off x="2771801" y="2618328"/>
              <a:ext cx="1440160" cy="771954"/>
            </a:xfrm>
            <a:prstGeom prst="rect">
              <a:avLst/>
            </a:prstGeom>
            <a:solidFill>
              <a:schemeClr val="bg1"/>
            </a:solidFill>
          </p:spPr>
          <p:txBody>
            <a:bodyPr wrap="square" rtlCol="0">
              <a:spAutoFit/>
            </a:bodyPr>
            <a:lstStyle/>
            <a:p>
              <a:r>
                <a:rPr lang="en-US" sz="2800" i="1" dirty="0">
                  <a:solidFill>
                    <a:srgbClr val="004F00"/>
                  </a:solidFill>
                  <a:latin typeface="Calibri"/>
                  <a:cs typeface="Calibri"/>
                </a:rPr>
                <a:t>Food</a:t>
              </a:r>
            </a:p>
            <a:p>
              <a:r>
                <a:rPr lang="en-US" sz="2800" i="1" dirty="0">
                  <a:solidFill>
                    <a:srgbClr val="004F00"/>
                  </a:solidFill>
                  <a:latin typeface="Calibri"/>
                  <a:cs typeface="Calibri"/>
                </a:rPr>
                <a:t>fresh water</a:t>
              </a:r>
            </a:p>
            <a:p>
              <a:r>
                <a:rPr lang="en-US" sz="2800" i="1" dirty="0">
                  <a:solidFill>
                    <a:srgbClr val="004F00"/>
                  </a:solidFill>
                  <a:latin typeface="Calibri"/>
                  <a:cs typeface="Calibri"/>
                </a:rPr>
                <a:t>fuel</a:t>
              </a:r>
            </a:p>
          </p:txBody>
        </p:sp>
        <p:sp>
          <p:nvSpPr>
            <p:cNvPr id="11" name="ZoneTexte 10"/>
            <p:cNvSpPr txBox="1"/>
            <p:nvPr/>
          </p:nvSpPr>
          <p:spPr>
            <a:xfrm>
              <a:off x="2771801" y="3770457"/>
              <a:ext cx="1440160" cy="771954"/>
            </a:xfrm>
            <a:prstGeom prst="rect">
              <a:avLst/>
            </a:prstGeom>
            <a:solidFill>
              <a:schemeClr val="bg1"/>
            </a:solidFill>
          </p:spPr>
          <p:txBody>
            <a:bodyPr wrap="square" rtlCol="0">
              <a:spAutoFit/>
            </a:bodyPr>
            <a:lstStyle/>
            <a:p>
              <a:r>
                <a:rPr lang="en-US" sz="2800" i="1" dirty="0">
                  <a:solidFill>
                    <a:srgbClr val="004F00"/>
                  </a:solidFill>
                  <a:latin typeface="Calibri"/>
                  <a:cs typeface="Calibri"/>
                </a:rPr>
                <a:t>climate</a:t>
              </a:r>
            </a:p>
            <a:p>
              <a:r>
                <a:rPr lang="en-US" sz="2800" i="1" dirty="0">
                  <a:solidFill>
                    <a:srgbClr val="004F00"/>
                  </a:solidFill>
                  <a:latin typeface="Calibri"/>
                  <a:cs typeface="Calibri"/>
                </a:rPr>
                <a:t>flood</a:t>
              </a:r>
            </a:p>
            <a:p>
              <a:r>
                <a:rPr lang="en-US" sz="2800" i="1" dirty="0">
                  <a:solidFill>
                    <a:srgbClr val="004F00"/>
                  </a:solidFill>
                  <a:latin typeface="Calibri"/>
                  <a:cs typeface="Calibri"/>
                </a:rPr>
                <a:t>disease</a:t>
              </a:r>
            </a:p>
          </p:txBody>
        </p:sp>
        <p:sp>
          <p:nvSpPr>
            <p:cNvPr id="12" name="ZoneTexte 11"/>
            <p:cNvSpPr txBox="1"/>
            <p:nvPr/>
          </p:nvSpPr>
          <p:spPr>
            <a:xfrm>
              <a:off x="2771801" y="4941167"/>
              <a:ext cx="1440160" cy="771954"/>
            </a:xfrm>
            <a:prstGeom prst="rect">
              <a:avLst/>
            </a:prstGeom>
            <a:solidFill>
              <a:schemeClr val="bg1"/>
            </a:solidFill>
          </p:spPr>
          <p:txBody>
            <a:bodyPr wrap="square" rtlCol="0">
              <a:spAutoFit/>
            </a:bodyPr>
            <a:lstStyle/>
            <a:p>
              <a:r>
                <a:rPr lang="en-US" sz="2800" i="1" dirty="0">
                  <a:solidFill>
                    <a:srgbClr val="004F00"/>
                  </a:solidFill>
                  <a:latin typeface="Calibri"/>
                  <a:cs typeface="Calibri"/>
                </a:rPr>
                <a:t>esthetic</a:t>
              </a:r>
            </a:p>
            <a:p>
              <a:r>
                <a:rPr lang="en-US" sz="2800" i="1" dirty="0">
                  <a:solidFill>
                    <a:srgbClr val="004F00"/>
                  </a:solidFill>
                  <a:latin typeface="Calibri"/>
                  <a:cs typeface="Calibri"/>
                </a:rPr>
                <a:t>Educational</a:t>
              </a:r>
            </a:p>
            <a:p>
              <a:r>
                <a:rPr lang="en-US" sz="2800" i="1" dirty="0">
                  <a:solidFill>
                    <a:srgbClr val="004F00"/>
                  </a:solidFill>
                  <a:latin typeface="Calibri"/>
                  <a:cs typeface="Calibri"/>
                </a:rPr>
                <a:t>recreational</a:t>
              </a:r>
            </a:p>
          </p:txBody>
        </p:sp>
        <p:sp>
          <p:nvSpPr>
            <p:cNvPr id="13" name="ZoneTexte 12"/>
            <p:cNvSpPr txBox="1"/>
            <p:nvPr/>
          </p:nvSpPr>
          <p:spPr>
            <a:xfrm>
              <a:off x="5580112" y="2324781"/>
              <a:ext cx="1800199" cy="617563"/>
            </a:xfrm>
            <a:prstGeom prst="rect">
              <a:avLst/>
            </a:prstGeom>
            <a:solidFill>
              <a:schemeClr val="bg1"/>
            </a:solidFill>
          </p:spPr>
          <p:txBody>
            <a:bodyPr wrap="square" rtlCol="0">
              <a:spAutoFit/>
            </a:bodyPr>
            <a:lstStyle/>
            <a:p>
              <a:r>
                <a:rPr lang="en-US" sz="2200" i="1" dirty="0">
                  <a:solidFill>
                    <a:srgbClr val="000084"/>
                  </a:solidFill>
                  <a:latin typeface="Calibri"/>
                  <a:cs typeface="Calibri"/>
                </a:rPr>
                <a:t>Personal</a:t>
              </a:r>
            </a:p>
            <a:p>
              <a:r>
                <a:rPr lang="en-US" sz="2200" i="1" dirty="0">
                  <a:solidFill>
                    <a:srgbClr val="000084"/>
                  </a:solidFill>
                  <a:latin typeface="Calibri"/>
                  <a:cs typeface="Calibri"/>
                </a:rPr>
                <a:t>resources</a:t>
              </a:r>
            </a:p>
            <a:p>
              <a:r>
                <a:rPr lang="en-US" sz="2200" i="1" dirty="0">
                  <a:solidFill>
                    <a:srgbClr val="000084"/>
                  </a:solidFill>
                  <a:latin typeface="Calibri"/>
                  <a:cs typeface="Calibri"/>
                </a:rPr>
                <a:t>protection</a:t>
              </a:r>
            </a:p>
          </p:txBody>
        </p:sp>
        <p:sp>
          <p:nvSpPr>
            <p:cNvPr id="14" name="ZoneTexte 13"/>
            <p:cNvSpPr txBox="1"/>
            <p:nvPr/>
          </p:nvSpPr>
          <p:spPr>
            <a:xfrm>
              <a:off x="5580112" y="3476907"/>
              <a:ext cx="1800199" cy="617563"/>
            </a:xfrm>
            <a:prstGeom prst="rect">
              <a:avLst/>
            </a:prstGeom>
            <a:solidFill>
              <a:schemeClr val="bg1"/>
            </a:solidFill>
          </p:spPr>
          <p:txBody>
            <a:bodyPr wrap="square" rtlCol="0">
              <a:spAutoFit/>
            </a:bodyPr>
            <a:lstStyle/>
            <a:p>
              <a:r>
                <a:rPr lang="en-US" sz="2200" i="1" dirty="0">
                  <a:solidFill>
                    <a:srgbClr val="000084"/>
                  </a:solidFill>
                  <a:latin typeface="Calibri"/>
                  <a:cs typeface="Calibri"/>
                </a:rPr>
                <a:t>Sufficient food</a:t>
              </a:r>
            </a:p>
            <a:p>
              <a:r>
                <a:rPr lang="en-US" sz="2200" i="1" dirty="0">
                  <a:solidFill>
                    <a:srgbClr val="000084"/>
                  </a:solidFill>
                  <a:latin typeface="Calibri"/>
                  <a:cs typeface="Calibri"/>
                </a:rPr>
                <a:t>Shelter</a:t>
              </a:r>
            </a:p>
            <a:p>
              <a:r>
                <a:rPr lang="en-US" sz="2200" i="1" dirty="0" err="1">
                  <a:solidFill>
                    <a:srgbClr val="000084"/>
                  </a:solidFill>
                  <a:latin typeface="Calibri"/>
                  <a:cs typeface="Calibri"/>
                </a:rPr>
                <a:t>Acces</a:t>
              </a:r>
              <a:r>
                <a:rPr lang="en-US" sz="2200" i="1" dirty="0">
                  <a:solidFill>
                    <a:srgbClr val="000084"/>
                  </a:solidFill>
                  <a:latin typeface="Calibri"/>
                  <a:cs typeface="Calibri"/>
                </a:rPr>
                <a:t> to goods</a:t>
              </a:r>
            </a:p>
          </p:txBody>
        </p:sp>
        <p:sp>
          <p:nvSpPr>
            <p:cNvPr id="15" name="ZoneTexte 14"/>
            <p:cNvSpPr txBox="1"/>
            <p:nvPr/>
          </p:nvSpPr>
          <p:spPr>
            <a:xfrm>
              <a:off x="5580112" y="4485022"/>
              <a:ext cx="1800199" cy="617563"/>
            </a:xfrm>
            <a:prstGeom prst="rect">
              <a:avLst/>
            </a:prstGeom>
            <a:solidFill>
              <a:schemeClr val="bg1"/>
            </a:solidFill>
          </p:spPr>
          <p:txBody>
            <a:bodyPr wrap="square" rtlCol="0">
              <a:spAutoFit/>
            </a:bodyPr>
            <a:lstStyle/>
            <a:p>
              <a:r>
                <a:rPr lang="en-US" sz="2200" i="1" dirty="0">
                  <a:solidFill>
                    <a:srgbClr val="000084"/>
                  </a:solidFill>
                  <a:latin typeface="Calibri"/>
                  <a:cs typeface="Calibri"/>
                </a:rPr>
                <a:t>Health</a:t>
              </a:r>
            </a:p>
            <a:p>
              <a:r>
                <a:rPr lang="en-US" sz="2200" i="1" dirty="0">
                  <a:solidFill>
                    <a:srgbClr val="000084"/>
                  </a:solidFill>
                  <a:latin typeface="Calibri"/>
                  <a:cs typeface="Calibri"/>
                </a:rPr>
                <a:t>Feeling well</a:t>
              </a:r>
            </a:p>
            <a:p>
              <a:r>
                <a:rPr lang="en-US" sz="2200" i="1" dirty="0">
                  <a:solidFill>
                    <a:srgbClr val="000084"/>
                  </a:solidFill>
                  <a:latin typeface="Calibri"/>
                  <a:cs typeface="Calibri"/>
                </a:rPr>
                <a:t>Clean air and water</a:t>
              </a:r>
            </a:p>
          </p:txBody>
        </p:sp>
        <p:sp>
          <p:nvSpPr>
            <p:cNvPr id="17" name="ZoneTexte 16"/>
            <p:cNvSpPr txBox="1"/>
            <p:nvPr/>
          </p:nvSpPr>
          <p:spPr>
            <a:xfrm>
              <a:off x="5580112" y="5565138"/>
              <a:ext cx="1800199" cy="428863"/>
            </a:xfrm>
            <a:prstGeom prst="rect">
              <a:avLst/>
            </a:prstGeom>
            <a:solidFill>
              <a:schemeClr val="bg1"/>
            </a:solidFill>
          </p:spPr>
          <p:txBody>
            <a:bodyPr wrap="square" rtlCol="0">
              <a:spAutoFit/>
            </a:bodyPr>
            <a:lstStyle/>
            <a:p>
              <a:r>
                <a:rPr lang="en-US" sz="2200" i="1" dirty="0">
                  <a:solidFill>
                    <a:srgbClr val="000084"/>
                  </a:solidFill>
                  <a:latin typeface="Calibri"/>
                  <a:cs typeface="Calibri"/>
                </a:rPr>
                <a:t>Cohesion</a:t>
              </a:r>
            </a:p>
            <a:p>
              <a:r>
                <a:rPr lang="en-US" sz="2200" i="1" dirty="0">
                  <a:solidFill>
                    <a:srgbClr val="000084"/>
                  </a:solidFill>
                  <a:latin typeface="Calibri"/>
                  <a:cs typeface="Calibri"/>
                </a:rPr>
                <a:t>respect and solidarity</a:t>
              </a:r>
            </a:p>
          </p:txBody>
        </p:sp>
        <p:sp>
          <p:nvSpPr>
            <p:cNvPr id="18" name="ZoneTexte 17"/>
            <p:cNvSpPr txBox="1"/>
            <p:nvPr/>
          </p:nvSpPr>
          <p:spPr>
            <a:xfrm>
              <a:off x="7452320" y="3789041"/>
              <a:ext cx="1224136" cy="1080734"/>
            </a:xfrm>
            <a:prstGeom prst="rect">
              <a:avLst/>
            </a:prstGeom>
            <a:solidFill>
              <a:schemeClr val="bg1"/>
            </a:solidFill>
          </p:spPr>
          <p:txBody>
            <a:bodyPr wrap="square" rtlCol="0">
              <a:spAutoFit/>
            </a:bodyPr>
            <a:lstStyle/>
            <a:p>
              <a:pPr algn="ctr"/>
              <a:r>
                <a:rPr lang="en-US" sz="2400" i="1" dirty="0">
                  <a:solidFill>
                    <a:srgbClr val="000084"/>
                  </a:solidFill>
                  <a:latin typeface="Calibri"/>
                  <a:cs typeface="Calibri"/>
                </a:rPr>
                <a:t>Opportunity to achieve what each individual values doing and being</a:t>
              </a:r>
            </a:p>
          </p:txBody>
        </p:sp>
      </p:grpSp>
    </p:spTree>
    <p:extLst>
      <p:ext uri="{BB962C8B-B14F-4D97-AF65-F5344CB8AC3E}">
        <p14:creationId xmlns:p14="http://schemas.microsoft.com/office/powerpoint/2010/main" val="469054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3">
            <a:extLst>
              <a:ext uri="{FF2B5EF4-FFF2-40B4-BE49-F238E27FC236}">
                <a16:creationId xmlns:a16="http://schemas.microsoft.com/office/drawing/2014/main" id="{A1533C3D-4F82-414A-83C9-A6B757146350}"/>
              </a:ext>
            </a:extLst>
          </p:cNvPr>
          <p:cNvSpPr>
            <a:spLocks noChangeArrowheads="1"/>
          </p:cNvSpPr>
          <p:nvPr/>
        </p:nvSpPr>
        <p:spPr bwMode="auto">
          <a:xfrm>
            <a:off x="785907" y="480043"/>
            <a:ext cx="17640944" cy="10659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180973" tIns="88901" rIns="180973" bIns="88901" anchor="ctr"/>
          <a:lstStyle/>
          <a:p>
            <a:pPr algn="l">
              <a:defRPr/>
            </a:pPr>
            <a:r>
              <a:rPr lang="fr-FR" sz="6400" dirty="0">
                <a:solidFill>
                  <a:srgbClr val="4AA3D4"/>
                </a:solidFill>
                <a:latin typeface="Calibri" panose="020F0502020204030204" pitchFamily="34" charset="0"/>
                <a:cs typeface="Calibri" panose="020F0502020204030204" pitchFamily="34" charset="0"/>
              </a:rPr>
              <a:t>Les premiers pas de l’éco-</a:t>
            </a:r>
            <a:r>
              <a:rPr lang="fr-FR" sz="6400" dirty="0" err="1">
                <a:solidFill>
                  <a:srgbClr val="4AA3D4"/>
                </a:solidFill>
                <a:latin typeface="Calibri" panose="020F0502020204030204" pitchFamily="34" charset="0"/>
                <a:cs typeface="Calibri" panose="020F0502020204030204" pitchFamily="34" charset="0"/>
              </a:rPr>
              <a:t>exposome</a:t>
            </a:r>
            <a:endParaRPr lang="fr-FR" sz="6400" dirty="0">
              <a:solidFill>
                <a:srgbClr val="4AA3D4"/>
              </a:solidFill>
              <a:latin typeface="Calibri" panose="020F0502020204030204" pitchFamily="34" charset="0"/>
              <a:cs typeface="Calibri" panose="020F0502020204030204" pitchFamily="34" charset="0"/>
            </a:endParaRPr>
          </a:p>
        </p:txBody>
      </p:sp>
      <p:pic>
        <p:nvPicPr>
          <p:cNvPr id="2" name="officeArt object" descr="Image 5">
            <a:extLst>
              <a:ext uri="{FF2B5EF4-FFF2-40B4-BE49-F238E27FC236}">
                <a16:creationId xmlns:a16="http://schemas.microsoft.com/office/drawing/2014/main" id="{8D43C947-A58D-A4BF-B31D-CB31CC19825C}"/>
              </a:ext>
            </a:extLst>
          </p:cNvPr>
          <p:cNvPicPr/>
          <p:nvPr/>
        </p:nvPicPr>
        <p:blipFill>
          <a:blip r:embed="rId2"/>
          <a:stretch>
            <a:fillRect/>
          </a:stretch>
        </p:blipFill>
        <p:spPr>
          <a:xfrm>
            <a:off x="4855230" y="3248527"/>
            <a:ext cx="13571621" cy="8157410"/>
          </a:xfrm>
          <a:prstGeom prst="rect">
            <a:avLst/>
          </a:prstGeom>
          <a:ln w="12700" cap="flat">
            <a:noFill/>
            <a:miter lim="400000"/>
          </a:ln>
          <a:effectLst/>
        </p:spPr>
      </p:pic>
      <p:sp>
        <p:nvSpPr>
          <p:cNvPr id="3" name="ZoneTexte 2">
            <a:extLst>
              <a:ext uri="{FF2B5EF4-FFF2-40B4-BE49-F238E27FC236}">
                <a16:creationId xmlns:a16="http://schemas.microsoft.com/office/drawing/2014/main" id="{3F1B5535-998E-180E-81D5-174644E1575D}"/>
              </a:ext>
            </a:extLst>
          </p:cNvPr>
          <p:cNvSpPr txBox="1"/>
          <p:nvPr/>
        </p:nvSpPr>
        <p:spPr>
          <a:xfrm>
            <a:off x="17771468" y="12457234"/>
            <a:ext cx="4631331"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NRC, 2012</a:t>
            </a:r>
          </a:p>
        </p:txBody>
      </p:sp>
    </p:spTree>
    <p:extLst>
      <p:ext uri="{BB962C8B-B14F-4D97-AF65-F5344CB8AC3E}">
        <p14:creationId xmlns:p14="http://schemas.microsoft.com/office/powerpoint/2010/main" val="3750875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3">
            <a:extLst>
              <a:ext uri="{FF2B5EF4-FFF2-40B4-BE49-F238E27FC236}">
                <a16:creationId xmlns:a16="http://schemas.microsoft.com/office/drawing/2014/main" id="{A1533C3D-4F82-414A-83C9-A6B757146350}"/>
              </a:ext>
            </a:extLst>
          </p:cNvPr>
          <p:cNvSpPr>
            <a:spLocks noChangeArrowheads="1"/>
          </p:cNvSpPr>
          <p:nvPr/>
        </p:nvSpPr>
        <p:spPr bwMode="auto">
          <a:xfrm>
            <a:off x="785906" y="480043"/>
            <a:ext cx="23205061" cy="1084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80973" tIns="88901" rIns="180973" bIns="88901" anchor="ctr"/>
          <a:lstStyle/>
          <a:p>
            <a:pPr algn="l">
              <a:defRPr/>
            </a:pPr>
            <a:r>
              <a:rPr lang="fr-FR" sz="6400" dirty="0">
                <a:solidFill>
                  <a:srgbClr val="4AA3D4"/>
                </a:solidFill>
                <a:latin typeface="Calibri" panose="020F0502020204030204" pitchFamily="34" charset="0"/>
                <a:cs typeface="Calibri" panose="020F0502020204030204" pitchFamily="34" charset="0"/>
              </a:rPr>
              <a:t>L’éco-</a:t>
            </a:r>
            <a:r>
              <a:rPr lang="fr-FR" sz="6400" dirty="0" err="1">
                <a:solidFill>
                  <a:srgbClr val="4AA3D4"/>
                </a:solidFill>
                <a:latin typeface="Calibri" panose="020F0502020204030204" pitchFamily="34" charset="0"/>
                <a:cs typeface="Calibri" panose="020F0502020204030204" pitchFamily="34" charset="0"/>
              </a:rPr>
              <a:t>exposome</a:t>
            </a:r>
            <a:r>
              <a:rPr lang="fr-FR" sz="6400" dirty="0">
                <a:solidFill>
                  <a:srgbClr val="4AA3D4"/>
                </a:solidFill>
                <a:latin typeface="Calibri" panose="020F0502020204030204" pitchFamily="34" charset="0"/>
                <a:cs typeface="Calibri" panose="020F0502020204030204" pitchFamily="34" charset="0"/>
              </a:rPr>
              <a:t> comme impacts des expositions sur les écosystèmes</a:t>
            </a:r>
          </a:p>
        </p:txBody>
      </p:sp>
      <p:sp>
        <p:nvSpPr>
          <p:cNvPr id="3" name="ZoneTexte 2">
            <a:extLst>
              <a:ext uri="{FF2B5EF4-FFF2-40B4-BE49-F238E27FC236}">
                <a16:creationId xmlns:a16="http://schemas.microsoft.com/office/drawing/2014/main" id="{3F1B5535-998E-180E-81D5-174644E1575D}"/>
              </a:ext>
            </a:extLst>
          </p:cNvPr>
          <p:cNvSpPr txBox="1"/>
          <p:nvPr/>
        </p:nvSpPr>
        <p:spPr>
          <a:xfrm>
            <a:off x="17771468" y="12457234"/>
            <a:ext cx="4631331"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Escher et al, 2017</a:t>
            </a:r>
          </a:p>
        </p:txBody>
      </p:sp>
      <p:pic>
        <p:nvPicPr>
          <p:cNvPr id="4" name="officeArt object" descr="Image 8">
            <a:extLst>
              <a:ext uri="{FF2B5EF4-FFF2-40B4-BE49-F238E27FC236}">
                <a16:creationId xmlns:a16="http://schemas.microsoft.com/office/drawing/2014/main" id="{78DA9033-9410-A07B-757B-664E6A1FF17B}"/>
              </a:ext>
            </a:extLst>
          </p:cNvPr>
          <p:cNvPicPr/>
          <p:nvPr/>
        </p:nvPicPr>
        <p:blipFill>
          <a:blip r:embed="rId2"/>
          <a:stretch>
            <a:fillRect/>
          </a:stretch>
        </p:blipFill>
        <p:spPr>
          <a:xfrm>
            <a:off x="3128211" y="2141621"/>
            <a:ext cx="16194505" cy="8879305"/>
          </a:xfrm>
          <a:prstGeom prst="rect">
            <a:avLst/>
          </a:prstGeom>
          <a:ln w="12700" cap="flat">
            <a:noFill/>
            <a:miter lim="400000"/>
          </a:ln>
          <a:effectLst/>
        </p:spPr>
      </p:pic>
    </p:spTree>
    <p:extLst>
      <p:ext uri="{BB962C8B-B14F-4D97-AF65-F5344CB8AC3E}">
        <p14:creationId xmlns:p14="http://schemas.microsoft.com/office/powerpoint/2010/main" val="4171049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3">
            <a:extLst>
              <a:ext uri="{FF2B5EF4-FFF2-40B4-BE49-F238E27FC236}">
                <a16:creationId xmlns:a16="http://schemas.microsoft.com/office/drawing/2014/main" id="{A1533C3D-4F82-414A-83C9-A6B757146350}"/>
              </a:ext>
            </a:extLst>
          </p:cNvPr>
          <p:cNvSpPr>
            <a:spLocks noChangeArrowheads="1"/>
          </p:cNvSpPr>
          <p:nvPr/>
        </p:nvSpPr>
        <p:spPr bwMode="auto">
          <a:xfrm>
            <a:off x="785906" y="480043"/>
            <a:ext cx="23205061" cy="10840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180973" tIns="88901" rIns="180973" bIns="88901" anchor="ctr"/>
          <a:lstStyle/>
          <a:p>
            <a:pPr algn="l">
              <a:defRPr/>
            </a:pPr>
            <a:r>
              <a:rPr lang="fr-FR" sz="6400" dirty="0">
                <a:solidFill>
                  <a:srgbClr val="4AA3D4"/>
                </a:solidFill>
                <a:latin typeface="Calibri" panose="020F0502020204030204" pitchFamily="34" charset="0"/>
                <a:cs typeface="Calibri" panose="020F0502020204030204" pitchFamily="34" charset="0"/>
              </a:rPr>
              <a:t>Vision intégrée de l’Anses</a:t>
            </a:r>
          </a:p>
        </p:txBody>
      </p:sp>
      <p:sp>
        <p:nvSpPr>
          <p:cNvPr id="3" name="ZoneTexte 2">
            <a:extLst>
              <a:ext uri="{FF2B5EF4-FFF2-40B4-BE49-F238E27FC236}">
                <a16:creationId xmlns:a16="http://schemas.microsoft.com/office/drawing/2014/main" id="{3F1B5535-998E-180E-81D5-174644E1575D}"/>
              </a:ext>
            </a:extLst>
          </p:cNvPr>
          <p:cNvSpPr txBox="1"/>
          <p:nvPr/>
        </p:nvSpPr>
        <p:spPr>
          <a:xfrm>
            <a:off x="17771468" y="12457234"/>
            <a:ext cx="4631331"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GT </a:t>
            </a:r>
            <a:r>
              <a:rPr kumimoji="0" lang="en-US" sz="3200" b="1" i="1" u="none" strike="noStrike" cap="none" spc="0" normalizeH="0" baseline="0" dirty="0" err="1">
                <a:ln>
                  <a:noFill/>
                </a:ln>
                <a:solidFill>
                  <a:srgbClr val="000000"/>
                </a:solidFill>
                <a:effectLst/>
                <a:uFillTx/>
                <a:latin typeface="Calibri" panose="020F0502020204030204" pitchFamily="34" charset="0"/>
                <a:cs typeface="Calibri" panose="020F0502020204030204" pitchFamily="34" charset="0"/>
                <a:sym typeface="Helvetica Neue"/>
              </a:rPr>
              <a:t>Anses</a:t>
            </a:r>
            <a:r>
              <a:rPr kumimoji="0" lang="en-US" sz="3200" b="1" i="1"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 2022</a:t>
            </a:r>
          </a:p>
        </p:txBody>
      </p:sp>
      <p:pic>
        <p:nvPicPr>
          <p:cNvPr id="4102" name="Picture 6">
            <a:extLst>
              <a:ext uri="{FF2B5EF4-FFF2-40B4-BE49-F238E27FC236}">
                <a16:creationId xmlns:a16="http://schemas.microsoft.com/office/drawing/2014/main" id="{1B18A9EF-2C01-2BC6-E7A4-706876162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717" y="2598823"/>
            <a:ext cx="20228692" cy="9408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483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3" name="Image 1" descr="Capture d’écran 2015-01-18 à 16.24.06.png">
            <a:extLst>
              <a:ext uri="{FF2B5EF4-FFF2-40B4-BE49-F238E27FC236}">
                <a16:creationId xmlns:a16="http://schemas.microsoft.com/office/drawing/2014/main" id="{28D93887-44EA-0944-A07E-D7F5061067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56990" y="4678476"/>
            <a:ext cx="6976433" cy="675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ZoneTexte 5">
            <a:extLst>
              <a:ext uri="{FF2B5EF4-FFF2-40B4-BE49-F238E27FC236}">
                <a16:creationId xmlns:a16="http://schemas.microsoft.com/office/drawing/2014/main" id="{A85F9536-F487-6441-A907-03D5C566ABEE}"/>
              </a:ext>
            </a:extLst>
          </p:cNvPr>
          <p:cNvSpPr txBox="1">
            <a:spLocks noChangeArrowheads="1"/>
          </p:cNvSpPr>
          <p:nvPr/>
        </p:nvSpPr>
        <p:spPr bwMode="auto">
          <a:xfrm>
            <a:off x="18905591" y="12617452"/>
            <a:ext cx="25955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fr-FR" sz="3600" i="1" dirty="0"/>
              <a:t>WHO, 2022</a:t>
            </a:r>
          </a:p>
        </p:txBody>
      </p:sp>
      <p:sp>
        <p:nvSpPr>
          <p:cNvPr id="23557" name="ZoneTexte 4">
            <a:extLst>
              <a:ext uri="{FF2B5EF4-FFF2-40B4-BE49-F238E27FC236}">
                <a16:creationId xmlns:a16="http://schemas.microsoft.com/office/drawing/2014/main" id="{4C6993F2-5872-FA46-8605-42375A8EB747}"/>
              </a:ext>
            </a:extLst>
          </p:cNvPr>
          <p:cNvSpPr txBox="1">
            <a:spLocks noChangeArrowheads="1"/>
          </p:cNvSpPr>
          <p:nvPr/>
        </p:nvSpPr>
        <p:spPr bwMode="auto">
          <a:xfrm>
            <a:off x="481263" y="4553744"/>
            <a:ext cx="15231979" cy="640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l">
              <a:buNone/>
            </a:pPr>
            <a:r>
              <a:rPr lang="en-US" sz="3600" b="1" dirty="0">
                <a:latin typeface="Calibri" panose="020F0502020204030204" pitchFamily="34" charset="0"/>
                <a:cs typeface="Calibri" panose="020F0502020204030204" pitchFamily="34" charset="0"/>
              </a:rPr>
              <a:t>One Health </a:t>
            </a:r>
            <a:r>
              <a:rPr lang="en-US" sz="3600" i="1" dirty="0">
                <a:latin typeface="Calibri" panose="020F0502020204030204" pitchFamily="34" charset="0"/>
                <a:cs typeface="Calibri" panose="020F0502020204030204" pitchFamily="34" charset="0"/>
              </a:rPr>
              <a:t>is an integrated, unifying approach that aims to sustainably balance and optimize the health of people, animals and ecosystems. It recognizes the health of humans, domestic and wild animals, plants, and the wider environment (including ecosystems) are closely linked and inter-dependent. </a:t>
            </a:r>
          </a:p>
          <a:p>
            <a:pPr algn="l">
              <a:buNone/>
            </a:pPr>
            <a:endParaRPr lang="en-US" sz="3600" i="1" dirty="0">
              <a:latin typeface="Calibri" panose="020F0502020204030204" pitchFamily="34" charset="0"/>
              <a:cs typeface="Calibri" panose="020F0502020204030204" pitchFamily="34" charset="0"/>
            </a:endParaRPr>
          </a:p>
          <a:p>
            <a:pPr algn="l">
              <a:buNone/>
            </a:pPr>
            <a:r>
              <a:rPr lang="en-US" sz="3600" i="1" dirty="0">
                <a:latin typeface="Calibri" panose="020F0502020204030204" pitchFamily="34" charset="0"/>
                <a:cs typeface="Calibri" panose="020F0502020204030204" pitchFamily="34" charset="0"/>
              </a:rPr>
              <a:t>The approach mobilizes multiple sectors, disciplines and communities at varying levels of society to work together to foster well-being and tackle threats to health and ecosystems, while addressing the collective need for clean water, energy and air, safe and nutritious food, taking action on climate change, and contributing to sustainable development.</a:t>
            </a:r>
            <a:endParaRPr lang="en-US" sz="3600" dirty="0">
              <a:latin typeface="Calibri" panose="020F0502020204030204" pitchFamily="34" charset="0"/>
              <a:cs typeface="Calibri" panose="020F0502020204030204" pitchFamily="34" charset="0"/>
            </a:endParaRPr>
          </a:p>
        </p:txBody>
      </p:sp>
      <p:sp>
        <p:nvSpPr>
          <p:cNvPr id="12" name="Rectangle 6">
            <a:extLst>
              <a:ext uri="{FF2B5EF4-FFF2-40B4-BE49-F238E27FC236}">
                <a16:creationId xmlns:a16="http://schemas.microsoft.com/office/drawing/2014/main" id="{2327FBE7-92D1-2746-A7DE-9BE82E630678}"/>
              </a:ext>
            </a:extLst>
          </p:cNvPr>
          <p:cNvSpPr>
            <a:spLocks noChangeArrowheads="1"/>
          </p:cNvSpPr>
          <p:nvPr/>
        </p:nvSpPr>
        <p:spPr bwMode="auto">
          <a:xfrm>
            <a:off x="481263" y="665190"/>
            <a:ext cx="12978233"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None/>
              <a:defRPr/>
            </a:pPr>
            <a:r>
              <a:rPr lang="fr-FR" sz="5333" i="1" dirty="0">
                <a:solidFill>
                  <a:srgbClr val="4AA3D4"/>
                </a:solidFill>
                <a:latin typeface="Calibri" panose="020F0502020204030204" pitchFamily="34" charset="0"/>
                <a:cs typeface="Calibri" panose="020F0502020204030204" pitchFamily="34" charset="0"/>
              </a:rPr>
              <a:t>Définition de « One </a:t>
            </a:r>
            <a:r>
              <a:rPr lang="fr-FR" sz="5333" i="1" dirty="0" err="1">
                <a:solidFill>
                  <a:srgbClr val="4AA3D4"/>
                </a:solidFill>
                <a:latin typeface="Calibri" panose="020F0502020204030204" pitchFamily="34" charset="0"/>
                <a:cs typeface="Calibri" panose="020F0502020204030204" pitchFamily="34" charset="0"/>
              </a:rPr>
              <a:t>Health</a:t>
            </a:r>
            <a:r>
              <a:rPr lang="fr-FR" sz="5333" i="1" dirty="0">
                <a:solidFill>
                  <a:srgbClr val="4AA3D4"/>
                </a:solidFill>
                <a:latin typeface="Calibri" panose="020F0502020204030204" pitchFamily="34" charset="0"/>
                <a:cs typeface="Calibri" panose="020F0502020204030204" pitchFamily="34" charset="0"/>
              </a:rPr>
              <a:t> », une seule santé</a:t>
            </a:r>
            <a:endParaRPr lang="fr-FR" altLang="fr-FR" sz="5333" i="1" u="sng" dirty="0">
              <a:solidFill>
                <a:srgbClr val="4AA3D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0271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9" name="Image 2" descr="Une image contenant bleu, métal, assis, garé&#10;&#10;Description générée automatiquement">
            <a:extLst>
              <a:ext uri="{FF2B5EF4-FFF2-40B4-BE49-F238E27FC236}">
                <a16:creationId xmlns:a16="http://schemas.microsoft.com/office/drawing/2014/main" id="{5CD94EC1-84D0-4D4A-A95A-352F56E66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955" y="3535974"/>
            <a:ext cx="18169003" cy="886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a:extLst>
              <a:ext uri="{FF2B5EF4-FFF2-40B4-BE49-F238E27FC236}">
                <a16:creationId xmlns:a16="http://schemas.microsoft.com/office/drawing/2014/main" id="{FB58EA8B-C1A3-6444-A5B4-E9212A4B50A6}"/>
              </a:ext>
            </a:extLst>
          </p:cNvPr>
          <p:cNvSpPr>
            <a:spLocks noChangeArrowheads="1"/>
          </p:cNvSpPr>
          <p:nvPr/>
        </p:nvSpPr>
        <p:spPr bwMode="auto">
          <a:xfrm>
            <a:off x="938463" y="265059"/>
            <a:ext cx="15352295"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l">
              <a:buNone/>
              <a:defRPr/>
            </a:pPr>
            <a:r>
              <a:rPr lang="fr-FR" sz="5333" i="1" dirty="0">
                <a:solidFill>
                  <a:srgbClr val="4AA3D4"/>
                </a:solidFill>
                <a:latin typeface="Calibri" panose="020F0502020204030204" pitchFamily="34" charset="0"/>
                <a:cs typeface="Calibri" panose="020F0502020204030204" pitchFamily="34" charset="0"/>
              </a:rPr>
              <a:t>Définition de la santé planétaire</a:t>
            </a:r>
            <a:endParaRPr lang="fr-FR" altLang="fr-FR" sz="5333" i="1" u="sng" dirty="0">
              <a:solidFill>
                <a:srgbClr val="4AA3D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7453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1C66E27A-DDDF-A14E-8D42-F4B0076A241B}"/>
              </a:ext>
            </a:extLst>
          </p:cNvPr>
          <p:cNvSpPr txBox="1"/>
          <p:nvPr/>
        </p:nvSpPr>
        <p:spPr>
          <a:xfrm>
            <a:off x="474727" y="409474"/>
            <a:ext cx="16945665" cy="1241430"/>
          </a:xfrm>
          <a:prstGeom prst="rect">
            <a:avLst/>
          </a:prstGeom>
          <a:noFill/>
        </p:spPr>
        <p:txBody>
          <a:bodyPr wrap="none" rtlCol="0">
            <a:spAutoFit/>
          </a:bodyPr>
          <a:lstStyle/>
          <a:p>
            <a:r>
              <a:rPr lang="fr-FR" sz="7467" dirty="0">
                <a:solidFill>
                  <a:srgbClr val="4AA3D4"/>
                </a:solidFill>
                <a:latin typeface="Calibri" panose="020F0502020204030204" pitchFamily="34" charset="0"/>
                <a:cs typeface="Calibri" panose="020F0502020204030204" pitchFamily="34" charset="0"/>
              </a:rPr>
              <a:t>L’environnement: du bon et du moins bon</a:t>
            </a:r>
          </a:p>
        </p:txBody>
      </p:sp>
      <p:pic>
        <p:nvPicPr>
          <p:cNvPr id="9" name="Image 1" descr="Capture d’écran 2014-07-18 à 19.28.47.png">
            <a:extLst>
              <a:ext uri="{FF2B5EF4-FFF2-40B4-BE49-F238E27FC236}">
                <a16:creationId xmlns:a16="http://schemas.microsoft.com/office/drawing/2014/main" id="{C6EAFF0B-579C-6449-91B7-65120A46DC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28211" y="1634212"/>
            <a:ext cx="7292181" cy="466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7B99D31E-1AB6-B541-A150-C8A9ADC05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509" y="2086690"/>
            <a:ext cx="5905979" cy="422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5" descr="Capture d’écran 2014-07-18 à 19.35.09.png">
            <a:extLst>
              <a:ext uri="{FF2B5EF4-FFF2-40B4-BE49-F238E27FC236}">
                <a16:creationId xmlns:a16="http://schemas.microsoft.com/office/drawing/2014/main" id="{A099EABE-8D93-7549-96A6-9AC688483A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64761" y="1723093"/>
            <a:ext cx="3709672" cy="293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2E9A17DC-860A-E948-9350-5E891F5DC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3603" y="6470450"/>
            <a:ext cx="8003051" cy="4668445"/>
          </a:xfrm>
          <a:prstGeom prst="rect">
            <a:avLst/>
          </a:prstGeom>
        </p:spPr>
      </p:pic>
      <p:pic>
        <p:nvPicPr>
          <p:cNvPr id="8" name="Image 7">
            <a:extLst>
              <a:ext uri="{FF2B5EF4-FFF2-40B4-BE49-F238E27FC236}">
                <a16:creationId xmlns:a16="http://schemas.microsoft.com/office/drawing/2014/main" id="{A02DD6B7-C870-124B-89A1-E1CC4CE7B1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720" y="7126573"/>
            <a:ext cx="7135605" cy="4375115"/>
          </a:xfrm>
          <a:prstGeom prst="rect">
            <a:avLst/>
          </a:prstGeom>
        </p:spPr>
      </p:pic>
      <p:pic>
        <p:nvPicPr>
          <p:cNvPr id="3" name="Image 2">
            <a:extLst>
              <a:ext uri="{FF2B5EF4-FFF2-40B4-BE49-F238E27FC236}">
                <a16:creationId xmlns:a16="http://schemas.microsoft.com/office/drawing/2014/main" id="{4A22FA0B-FA35-1B4C-BDA1-9F900492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3013" y="9854410"/>
            <a:ext cx="5949872" cy="3294557"/>
          </a:xfrm>
          <a:prstGeom prst="rect">
            <a:avLst/>
          </a:prstGeom>
        </p:spPr>
      </p:pic>
    </p:spTree>
    <p:extLst>
      <p:ext uri="{BB962C8B-B14F-4D97-AF65-F5344CB8AC3E}">
        <p14:creationId xmlns:p14="http://schemas.microsoft.com/office/powerpoint/2010/main" val="2458632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662A10F7-3DB6-56A8-F8C6-2DBBC17D3D2F}"/>
              </a:ext>
            </a:extLst>
          </p:cNvPr>
          <p:cNvSpPr>
            <a:spLocks noChangeArrowheads="1"/>
          </p:cNvSpPr>
          <p:nvPr/>
        </p:nvSpPr>
        <p:spPr bwMode="auto">
          <a:xfrm>
            <a:off x="938463" y="265059"/>
            <a:ext cx="15352295"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l">
              <a:buNone/>
              <a:defRPr/>
            </a:pPr>
            <a:r>
              <a:rPr lang="fr-FR" sz="5333" i="1" dirty="0">
                <a:solidFill>
                  <a:srgbClr val="4AA3D4"/>
                </a:solidFill>
                <a:latin typeface="Calibri" panose="020F0502020204030204" pitchFamily="34" charset="0"/>
                <a:cs typeface="Calibri" panose="020F0502020204030204" pitchFamily="34" charset="0"/>
              </a:rPr>
              <a:t>Les propositions du programme HERA</a:t>
            </a:r>
            <a:endParaRPr lang="fr-FR" altLang="fr-FR" sz="5333" i="1" u="sng" dirty="0">
              <a:solidFill>
                <a:srgbClr val="4AA3D4"/>
              </a:solidFill>
              <a:latin typeface="Calibri" panose="020F0502020204030204" pitchFamily="34" charset="0"/>
              <a:cs typeface="Calibri" panose="020F0502020204030204" pitchFamily="34" charset="0"/>
            </a:endParaRPr>
          </a:p>
        </p:txBody>
      </p:sp>
      <p:sp>
        <p:nvSpPr>
          <p:cNvPr id="6" name="Espace réservé du texte 21">
            <a:extLst>
              <a:ext uri="{FF2B5EF4-FFF2-40B4-BE49-F238E27FC236}">
                <a16:creationId xmlns:a16="http://schemas.microsoft.com/office/drawing/2014/main" id="{0B87CB00-F7E6-F30A-FC75-2D528EC0AA02}"/>
              </a:ext>
            </a:extLst>
          </p:cNvPr>
          <p:cNvSpPr txBox="1">
            <a:spLocks/>
          </p:cNvSpPr>
          <p:nvPr/>
        </p:nvSpPr>
        <p:spPr>
          <a:xfrm>
            <a:off x="654110" y="7562851"/>
            <a:ext cx="3617248" cy="3714750"/>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35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0" dirty="0">
                <a:solidFill>
                  <a:srgbClr val="11AB3A"/>
                </a:solidFill>
                <a:latin typeface="Calibri" panose="020F0502020204030204" pitchFamily="34" charset="0"/>
                <a:cs typeface="Calibri" panose="020F0502020204030204" pitchFamily="34" charset="0"/>
              </a:rPr>
              <a:t>Climate change and biodiversity loss </a:t>
            </a:r>
          </a:p>
          <a:p>
            <a:r>
              <a:rPr lang="en-US" sz="3600" b="0" dirty="0">
                <a:latin typeface="Calibri" panose="020F0502020204030204" pitchFamily="34" charset="0"/>
                <a:cs typeface="Calibri" panose="020F0502020204030204" pitchFamily="34" charset="0"/>
              </a:rPr>
              <a:t>Reduce effects on health and the environment</a:t>
            </a:r>
            <a:endParaRPr lang="fr-FR" sz="3600" b="0" dirty="0">
              <a:latin typeface="Calibri" panose="020F0502020204030204" pitchFamily="34" charset="0"/>
              <a:cs typeface="Calibri" panose="020F0502020204030204" pitchFamily="34" charset="0"/>
            </a:endParaRPr>
          </a:p>
        </p:txBody>
      </p:sp>
      <p:sp>
        <p:nvSpPr>
          <p:cNvPr id="7" name="Espace réservé du texte 21">
            <a:extLst>
              <a:ext uri="{FF2B5EF4-FFF2-40B4-BE49-F238E27FC236}">
                <a16:creationId xmlns:a16="http://schemas.microsoft.com/office/drawing/2014/main" id="{B9B9951C-6B56-C57F-DBC8-F253966F0443}"/>
              </a:ext>
            </a:extLst>
          </p:cNvPr>
          <p:cNvSpPr txBox="1">
            <a:spLocks/>
          </p:cNvSpPr>
          <p:nvPr/>
        </p:nvSpPr>
        <p:spPr>
          <a:xfrm>
            <a:off x="4271359" y="7562849"/>
            <a:ext cx="3819270" cy="3714750"/>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35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0" dirty="0">
                <a:solidFill>
                  <a:srgbClr val="1699FB"/>
                </a:solidFill>
                <a:latin typeface="Calibri" panose="020F0502020204030204" pitchFamily="34" charset="0"/>
                <a:cs typeface="Calibri" panose="020F0502020204030204" pitchFamily="34" charset="0"/>
              </a:rPr>
              <a:t>Cities and communities</a:t>
            </a:r>
          </a:p>
          <a:p>
            <a:r>
              <a:rPr lang="en-US" sz="3600" b="0" dirty="0">
                <a:latin typeface="Calibri" panose="020F0502020204030204" pitchFamily="34" charset="0"/>
                <a:cs typeface="Calibri" panose="020F0502020204030204" pitchFamily="34" charset="0"/>
              </a:rPr>
              <a:t>Promote healthy lives in sustainable and inclusive societies</a:t>
            </a:r>
            <a:endParaRPr lang="fr-FR" sz="3600" b="0" dirty="0">
              <a:latin typeface="Calibri" panose="020F0502020204030204" pitchFamily="34" charset="0"/>
              <a:cs typeface="Calibri" panose="020F0502020204030204" pitchFamily="34" charset="0"/>
            </a:endParaRPr>
          </a:p>
        </p:txBody>
      </p:sp>
      <p:sp>
        <p:nvSpPr>
          <p:cNvPr id="8" name="Espace réservé du texte 21">
            <a:extLst>
              <a:ext uri="{FF2B5EF4-FFF2-40B4-BE49-F238E27FC236}">
                <a16:creationId xmlns:a16="http://schemas.microsoft.com/office/drawing/2014/main" id="{51D70CF0-018D-681F-DEE9-81C76663CCBF}"/>
              </a:ext>
            </a:extLst>
          </p:cNvPr>
          <p:cNvSpPr txBox="1">
            <a:spLocks/>
          </p:cNvSpPr>
          <p:nvPr/>
        </p:nvSpPr>
        <p:spPr>
          <a:xfrm>
            <a:off x="8090627" y="7534303"/>
            <a:ext cx="4012702" cy="3714750"/>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35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0" dirty="0">
                <a:solidFill>
                  <a:srgbClr val="0881EF"/>
                </a:solidFill>
                <a:latin typeface="Calibri" panose="020F0502020204030204" pitchFamily="34" charset="0"/>
                <a:cs typeface="Calibri" panose="020F0502020204030204" pitchFamily="34" charset="0"/>
              </a:rPr>
              <a:t>Chemicals and physical stressors</a:t>
            </a:r>
          </a:p>
          <a:p>
            <a:r>
              <a:rPr lang="en-US" sz="3600" b="0" dirty="0">
                <a:latin typeface="Calibri" panose="020F0502020204030204" pitchFamily="34" charset="0"/>
                <a:cs typeface="Calibri" panose="020F0502020204030204" pitchFamily="34" charset="0"/>
              </a:rPr>
              <a:t>Prevent and eliminate harmful chemical exposures to health</a:t>
            </a:r>
            <a:endParaRPr lang="fr-FR" sz="3600" b="0" dirty="0">
              <a:latin typeface="Calibri" panose="020F0502020204030204" pitchFamily="34" charset="0"/>
              <a:cs typeface="Calibri" panose="020F0502020204030204" pitchFamily="34" charset="0"/>
            </a:endParaRPr>
          </a:p>
        </p:txBody>
      </p:sp>
      <p:sp>
        <p:nvSpPr>
          <p:cNvPr id="9" name="Espace réservé du texte 21">
            <a:extLst>
              <a:ext uri="{FF2B5EF4-FFF2-40B4-BE49-F238E27FC236}">
                <a16:creationId xmlns:a16="http://schemas.microsoft.com/office/drawing/2014/main" id="{5A8BBD7E-20A6-B397-AB6B-714CC6B38D51}"/>
              </a:ext>
            </a:extLst>
          </p:cNvPr>
          <p:cNvSpPr txBox="1">
            <a:spLocks/>
          </p:cNvSpPr>
          <p:nvPr/>
        </p:nvSpPr>
        <p:spPr>
          <a:xfrm>
            <a:off x="12103328" y="7534305"/>
            <a:ext cx="3566240" cy="3714750"/>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35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0" dirty="0">
                <a:solidFill>
                  <a:srgbClr val="FFC000"/>
                </a:solidFill>
                <a:latin typeface="Calibri" panose="020F0502020204030204" pitchFamily="34" charset="0"/>
                <a:cs typeface="Calibri" panose="020F0502020204030204" pitchFamily="34" charset="0"/>
              </a:rPr>
              <a:t>Improve health impact assessment </a:t>
            </a:r>
            <a:r>
              <a:rPr lang="en-US" sz="3600" b="0" dirty="0">
                <a:latin typeface="Calibri" panose="020F0502020204030204" pitchFamily="34" charset="0"/>
                <a:cs typeface="Calibri" panose="020F0502020204030204" pitchFamily="34" charset="0"/>
              </a:rPr>
              <a:t>of environmental factors and promote implementation research</a:t>
            </a:r>
            <a:endParaRPr lang="fr-FR" sz="3600" b="0" dirty="0">
              <a:latin typeface="Calibri" panose="020F0502020204030204" pitchFamily="34" charset="0"/>
              <a:cs typeface="Calibri" panose="020F0502020204030204" pitchFamily="34" charset="0"/>
            </a:endParaRPr>
          </a:p>
        </p:txBody>
      </p:sp>
      <p:sp>
        <p:nvSpPr>
          <p:cNvPr id="10" name="Espace réservé du texte 21">
            <a:extLst>
              <a:ext uri="{FF2B5EF4-FFF2-40B4-BE49-F238E27FC236}">
                <a16:creationId xmlns:a16="http://schemas.microsoft.com/office/drawing/2014/main" id="{739E025B-42B2-1663-7550-E84ED24DEA3B}"/>
              </a:ext>
            </a:extLst>
          </p:cNvPr>
          <p:cNvSpPr txBox="1">
            <a:spLocks/>
          </p:cNvSpPr>
          <p:nvPr/>
        </p:nvSpPr>
        <p:spPr>
          <a:xfrm>
            <a:off x="19674261" y="7534307"/>
            <a:ext cx="3967134" cy="3714750"/>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35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0" dirty="0">
                <a:latin typeface="Calibri" panose="020F0502020204030204" pitchFamily="34" charset="0"/>
                <a:cs typeface="Calibri" panose="020F0502020204030204" pitchFamily="34" charset="0"/>
              </a:rPr>
              <a:t>Promote research on </a:t>
            </a:r>
            <a:r>
              <a:rPr lang="en-US" sz="3600" b="0" dirty="0">
                <a:solidFill>
                  <a:srgbClr val="0ADC52"/>
                </a:solidFill>
                <a:latin typeface="Calibri" panose="020F0502020204030204" pitchFamily="34" charset="0"/>
                <a:cs typeface="Calibri" panose="020F0502020204030204" pitchFamily="34" charset="0"/>
              </a:rPr>
              <a:t>transformational change </a:t>
            </a:r>
            <a:r>
              <a:rPr lang="en-US" sz="3600" b="0" dirty="0">
                <a:latin typeface="Calibri" panose="020F0502020204030204" pitchFamily="34" charset="0"/>
                <a:cs typeface="Calibri" panose="020F0502020204030204" pitchFamily="34" charset="0"/>
              </a:rPr>
              <a:t>in environment, climate change and health</a:t>
            </a:r>
            <a:endParaRPr lang="fr-FR" sz="3600" b="0" dirty="0">
              <a:latin typeface="Calibri" panose="020F0502020204030204" pitchFamily="34" charset="0"/>
              <a:cs typeface="Calibri" panose="020F0502020204030204" pitchFamily="34" charset="0"/>
            </a:endParaRPr>
          </a:p>
        </p:txBody>
      </p:sp>
      <p:sp>
        <p:nvSpPr>
          <p:cNvPr id="12" name="Espace réservé du texte 21">
            <a:extLst>
              <a:ext uri="{FF2B5EF4-FFF2-40B4-BE49-F238E27FC236}">
                <a16:creationId xmlns:a16="http://schemas.microsoft.com/office/drawing/2014/main" id="{47CD2784-3627-9A6A-33A4-526859236E37}"/>
              </a:ext>
            </a:extLst>
          </p:cNvPr>
          <p:cNvSpPr txBox="1">
            <a:spLocks/>
          </p:cNvSpPr>
          <p:nvPr/>
        </p:nvSpPr>
        <p:spPr>
          <a:xfrm>
            <a:off x="15669569" y="7562849"/>
            <a:ext cx="4004694" cy="3714750"/>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35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0" dirty="0">
                <a:latin typeface="Calibri" panose="020F0502020204030204" pitchFamily="34" charset="0"/>
                <a:cs typeface="Calibri" panose="020F0502020204030204" pitchFamily="34" charset="0"/>
              </a:rPr>
              <a:t>Develop </a:t>
            </a:r>
            <a:r>
              <a:rPr lang="en-US" sz="3600" b="0" dirty="0">
                <a:solidFill>
                  <a:schemeClr val="accent4">
                    <a:lumMod val="75000"/>
                  </a:schemeClr>
                </a:solidFill>
                <a:latin typeface="Calibri" panose="020F0502020204030204" pitchFamily="34" charset="0"/>
                <a:cs typeface="Calibri" panose="020F0502020204030204" pitchFamily="34" charset="0"/>
              </a:rPr>
              <a:t>infrastructures, technologies and human resources </a:t>
            </a:r>
            <a:r>
              <a:rPr lang="en-US" sz="3600" b="0" dirty="0">
                <a:latin typeface="Calibri" panose="020F0502020204030204" pitchFamily="34" charset="0"/>
                <a:cs typeface="Calibri" panose="020F0502020204030204" pitchFamily="34" charset="0"/>
              </a:rPr>
              <a:t>for sustainable research on environment, climate change and health</a:t>
            </a:r>
            <a:endParaRPr lang="fr-FR" sz="3600" b="0" dirty="0">
              <a:latin typeface="Calibri" panose="020F0502020204030204" pitchFamily="34" charset="0"/>
              <a:cs typeface="Calibri" panose="020F0502020204030204" pitchFamily="34" charset="0"/>
            </a:endParaRPr>
          </a:p>
        </p:txBody>
      </p:sp>
      <p:pic>
        <p:nvPicPr>
          <p:cNvPr id="14" name="Image 13">
            <a:extLst>
              <a:ext uri="{FF2B5EF4-FFF2-40B4-BE49-F238E27FC236}">
                <a16:creationId xmlns:a16="http://schemas.microsoft.com/office/drawing/2014/main" id="{CE3B1CC2-E8BB-114E-6525-226C654E3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862" y="3745614"/>
            <a:ext cx="22708550" cy="3417186"/>
          </a:xfrm>
          <a:prstGeom prst="rect">
            <a:avLst/>
          </a:prstGeom>
        </p:spPr>
      </p:pic>
    </p:spTree>
    <p:extLst>
      <p:ext uri="{BB962C8B-B14F-4D97-AF65-F5344CB8AC3E}">
        <p14:creationId xmlns:p14="http://schemas.microsoft.com/office/powerpoint/2010/main" val="3597767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31C5FAF-8B87-4C49-B1D6-80F36BFB3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78" y="2915479"/>
            <a:ext cx="23379948" cy="7924798"/>
          </a:xfrm>
          <a:prstGeom prst="rect">
            <a:avLst/>
          </a:prstGeom>
        </p:spPr>
      </p:pic>
      <p:sp>
        <p:nvSpPr>
          <p:cNvPr id="11" name="Rectángulo 4">
            <a:extLst>
              <a:ext uri="{FF2B5EF4-FFF2-40B4-BE49-F238E27FC236}">
                <a16:creationId xmlns:a16="http://schemas.microsoft.com/office/drawing/2014/main" id="{F18B84F7-1B55-7449-85F1-76D8CCCD24C5}"/>
              </a:ext>
            </a:extLst>
          </p:cNvPr>
          <p:cNvSpPr/>
          <p:nvPr/>
        </p:nvSpPr>
        <p:spPr>
          <a:xfrm>
            <a:off x="678125" y="11967439"/>
            <a:ext cx="5354351" cy="584775"/>
          </a:xfrm>
          <a:prstGeom prst="rect">
            <a:avLst/>
          </a:prstGeom>
        </p:spPr>
        <p:txBody>
          <a:bodyPr wrap="none">
            <a:spAutoFit/>
          </a:bodyPr>
          <a:lstStyle/>
          <a:p>
            <a:pPr algn="l" defTabSz="1828800" eaLnBrk="0" fontAlgn="base">
              <a:spcBef>
                <a:spcPct val="0"/>
              </a:spcBef>
              <a:spcAft>
                <a:spcPct val="0"/>
              </a:spcAft>
              <a:defRPr/>
            </a:pPr>
            <a:r>
              <a:rPr lang="es-ES" b="0" kern="1200" dirty="0">
                <a:solidFill>
                  <a:srgbClr val="000066"/>
                </a:solidFill>
                <a:latin typeface="Arial" panose="020B0604020202020204" pitchFamily="34" charset="0"/>
                <a:ea typeface="+mn-ea"/>
                <a:cs typeface="Arial" panose="020B0604020202020204" pitchFamily="34" charset="0"/>
              </a:rPr>
              <a:t>(</a:t>
            </a:r>
            <a:r>
              <a:rPr lang="es-ES" b="0" kern="1200" dirty="0" err="1">
                <a:solidFill>
                  <a:srgbClr val="000066"/>
                </a:solidFill>
                <a:latin typeface="Arial" panose="020B0604020202020204" pitchFamily="34" charset="0"/>
                <a:ea typeface="+mn-ea"/>
                <a:cs typeface="Arial" panose="020B0604020202020204" pitchFamily="34" charset="0"/>
              </a:rPr>
              <a:t>Barouki</a:t>
            </a:r>
            <a:r>
              <a:rPr lang="es-ES" b="0" kern="1200" dirty="0">
                <a:solidFill>
                  <a:srgbClr val="000066"/>
                </a:solidFill>
                <a:latin typeface="Arial" panose="020B0604020202020204" pitchFamily="34" charset="0"/>
                <a:ea typeface="+mn-ea"/>
                <a:cs typeface="Arial" panose="020B0604020202020204" pitchFamily="34" charset="0"/>
              </a:rPr>
              <a:t> et al, </a:t>
            </a:r>
            <a:r>
              <a:rPr lang="es-ES" b="0" kern="1200" dirty="0" err="1">
                <a:solidFill>
                  <a:srgbClr val="000066"/>
                </a:solidFill>
                <a:latin typeface="Arial" panose="020B0604020202020204" pitchFamily="34" charset="0"/>
                <a:ea typeface="+mn-ea"/>
                <a:cs typeface="Arial" panose="020B0604020202020204" pitchFamily="34" charset="0"/>
              </a:rPr>
              <a:t>Env</a:t>
            </a:r>
            <a:r>
              <a:rPr lang="es-ES" b="0" kern="1200" dirty="0">
                <a:solidFill>
                  <a:srgbClr val="000066"/>
                </a:solidFill>
                <a:latin typeface="Arial" panose="020B0604020202020204" pitchFamily="34" charset="0"/>
                <a:ea typeface="+mn-ea"/>
                <a:cs typeface="Arial" panose="020B0604020202020204" pitchFamily="34" charset="0"/>
              </a:rPr>
              <a:t> </a:t>
            </a:r>
            <a:r>
              <a:rPr lang="es-ES" b="0" kern="1200" dirty="0" err="1">
                <a:solidFill>
                  <a:srgbClr val="000066"/>
                </a:solidFill>
                <a:latin typeface="Arial" panose="020B0604020202020204" pitchFamily="34" charset="0"/>
                <a:ea typeface="+mn-ea"/>
                <a:cs typeface="Arial" panose="020B0604020202020204" pitchFamily="34" charset="0"/>
              </a:rPr>
              <a:t>int</a:t>
            </a:r>
            <a:r>
              <a:rPr lang="es-ES" b="0" kern="1200" dirty="0">
                <a:solidFill>
                  <a:srgbClr val="000066"/>
                </a:solidFill>
                <a:latin typeface="Arial" panose="020B0604020202020204" pitchFamily="34" charset="0"/>
                <a:ea typeface="+mn-ea"/>
                <a:cs typeface="Arial" panose="020B0604020202020204" pitchFamily="34" charset="0"/>
              </a:rPr>
              <a:t>. 2021)</a:t>
            </a:r>
            <a:endParaRPr lang="es-ES" b="0" kern="1200" dirty="0">
              <a:solidFill>
                <a:srgbClr val="000066"/>
              </a:solidFill>
              <a:latin typeface="Comic Sans MS" panose="030F0702030302020204" pitchFamily="66" charset="0"/>
              <a:ea typeface="+mn-ea"/>
              <a:cs typeface="+mn-cs"/>
            </a:endParaRPr>
          </a:p>
        </p:txBody>
      </p:sp>
      <p:sp>
        <p:nvSpPr>
          <p:cNvPr id="2" name="Rectangle 6">
            <a:extLst>
              <a:ext uri="{FF2B5EF4-FFF2-40B4-BE49-F238E27FC236}">
                <a16:creationId xmlns:a16="http://schemas.microsoft.com/office/drawing/2014/main" id="{A178B764-87A4-7BD5-E1B1-6FCA2FC5CE47}"/>
              </a:ext>
            </a:extLst>
          </p:cNvPr>
          <p:cNvSpPr>
            <a:spLocks noChangeArrowheads="1"/>
          </p:cNvSpPr>
          <p:nvPr/>
        </p:nvSpPr>
        <p:spPr bwMode="auto">
          <a:xfrm>
            <a:off x="938463" y="265059"/>
            <a:ext cx="17445790"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l">
              <a:buNone/>
              <a:defRPr/>
            </a:pPr>
            <a:r>
              <a:rPr lang="fr-FR" sz="5333" i="1" dirty="0">
                <a:solidFill>
                  <a:srgbClr val="4AA3D4"/>
                </a:solidFill>
                <a:latin typeface="Calibri" panose="020F0502020204030204" pitchFamily="34" charset="0"/>
                <a:cs typeface="Calibri" panose="020F0502020204030204" pitchFamily="34" charset="0"/>
              </a:rPr>
              <a:t>Propositions de recherche HERA sur Covid et environnement</a:t>
            </a:r>
            <a:endParaRPr lang="fr-FR" altLang="fr-FR" sz="5333" i="1" u="sng" dirty="0">
              <a:solidFill>
                <a:srgbClr val="4AA3D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1682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ángulo 4">
            <a:extLst>
              <a:ext uri="{FF2B5EF4-FFF2-40B4-BE49-F238E27FC236}">
                <a16:creationId xmlns:a16="http://schemas.microsoft.com/office/drawing/2014/main" id="{F18B84F7-1B55-7449-85F1-76D8CCCD24C5}"/>
              </a:ext>
            </a:extLst>
          </p:cNvPr>
          <p:cNvSpPr/>
          <p:nvPr/>
        </p:nvSpPr>
        <p:spPr>
          <a:xfrm>
            <a:off x="455188" y="12880364"/>
            <a:ext cx="6750566" cy="492443"/>
          </a:xfrm>
          <a:prstGeom prst="rect">
            <a:avLst/>
          </a:prstGeom>
        </p:spPr>
        <p:txBody>
          <a:bodyPr wrap="none">
            <a:spAutoFit/>
          </a:bodyPr>
          <a:lstStyle/>
          <a:p>
            <a:pPr defTabSz="1485920" eaLnBrk="0">
              <a:defRPr/>
            </a:pPr>
            <a:r>
              <a:rPr lang="es-ES" sz="2600" dirty="0">
                <a:solidFill>
                  <a:srgbClr val="000066"/>
                </a:solidFill>
                <a:latin typeface="Arial" panose="020B0604020202020204" pitchFamily="34" charset="0"/>
                <a:cs typeface="Arial" panose="020B0604020202020204" pitchFamily="34" charset="0"/>
              </a:rPr>
              <a:t>(</a:t>
            </a:r>
            <a:r>
              <a:rPr lang="es-ES" sz="2600" dirty="0" err="1">
                <a:solidFill>
                  <a:srgbClr val="000066"/>
                </a:solidFill>
                <a:latin typeface="Arial" panose="020B0604020202020204" pitchFamily="34" charset="0"/>
                <a:cs typeface="Arial" panose="020B0604020202020204" pitchFamily="34" charset="0"/>
              </a:rPr>
              <a:t>Destoumieux-Garzon</a:t>
            </a:r>
            <a:r>
              <a:rPr lang="es-ES" sz="2600" dirty="0">
                <a:solidFill>
                  <a:srgbClr val="000066"/>
                </a:solidFill>
                <a:latin typeface="Arial" panose="020B0604020202020204" pitchFamily="34" charset="0"/>
                <a:cs typeface="Arial" panose="020B0604020202020204" pitchFamily="34" charset="0"/>
              </a:rPr>
              <a:t> et al, </a:t>
            </a:r>
            <a:r>
              <a:rPr lang="es-ES" sz="2600" dirty="0" err="1">
                <a:solidFill>
                  <a:srgbClr val="000066"/>
                </a:solidFill>
                <a:latin typeface="Arial" panose="020B0604020202020204" pitchFamily="34" charset="0"/>
                <a:cs typeface="Arial" panose="020B0604020202020204" pitchFamily="34" charset="0"/>
              </a:rPr>
              <a:t>Env</a:t>
            </a:r>
            <a:r>
              <a:rPr lang="es-ES" sz="2600" dirty="0">
                <a:solidFill>
                  <a:srgbClr val="000066"/>
                </a:solidFill>
                <a:latin typeface="Arial" panose="020B0604020202020204" pitchFamily="34" charset="0"/>
                <a:cs typeface="Arial" panose="020B0604020202020204" pitchFamily="34" charset="0"/>
              </a:rPr>
              <a:t> </a:t>
            </a:r>
            <a:r>
              <a:rPr lang="es-ES" sz="2600" dirty="0" err="1">
                <a:solidFill>
                  <a:srgbClr val="000066"/>
                </a:solidFill>
                <a:latin typeface="Arial" panose="020B0604020202020204" pitchFamily="34" charset="0"/>
                <a:cs typeface="Arial" panose="020B0604020202020204" pitchFamily="34" charset="0"/>
              </a:rPr>
              <a:t>int</a:t>
            </a:r>
            <a:r>
              <a:rPr lang="es-ES" sz="2600" dirty="0">
                <a:solidFill>
                  <a:srgbClr val="000066"/>
                </a:solidFill>
                <a:latin typeface="Arial" panose="020B0604020202020204" pitchFamily="34" charset="0"/>
                <a:cs typeface="Arial" panose="020B0604020202020204" pitchFamily="34" charset="0"/>
              </a:rPr>
              <a:t>. 2021)</a:t>
            </a:r>
            <a:endParaRPr lang="es-ES" sz="2600" dirty="0">
              <a:solidFill>
                <a:srgbClr val="000066"/>
              </a:solidFill>
              <a:latin typeface="Comic Sans MS" panose="030F0702030302020204" pitchFamily="66" charset="0"/>
            </a:endParaRPr>
          </a:p>
        </p:txBody>
      </p:sp>
      <p:pic>
        <p:nvPicPr>
          <p:cNvPr id="3" name="Image 2">
            <a:extLst>
              <a:ext uri="{FF2B5EF4-FFF2-40B4-BE49-F238E27FC236}">
                <a16:creationId xmlns:a16="http://schemas.microsoft.com/office/drawing/2014/main" id="{52FB7C06-9521-6B40-B3D0-B6EE4E984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869" y="1625602"/>
            <a:ext cx="21314368" cy="11120541"/>
          </a:xfrm>
          <a:prstGeom prst="rect">
            <a:avLst/>
          </a:prstGeom>
        </p:spPr>
      </p:pic>
      <p:sp>
        <p:nvSpPr>
          <p:cNvPr id="5" name="Title 1">
            <a:extLst>
              <a:ext uri="{FF2B5EF4-FFF2-40B4-BE49-F238E27FC236}">
                <a16:creationId xmlns:a16="http://schemas.microsoft.com/office/drawing/2014/main" id="{0388A723-4DA0-D4FD-F1F6-2324AA6BD925}"/>
              </a:ext>
            </a:extLst>
          </p:cNvPr>
          <p:cNvSpPr txBox="1">
            <a:spLocks/>
          </p:cNvSpPr>
          <p:nvPr/>
        </p:nvSpPr>
        <p:spPr>
          <a:xfrm>
            <a:off x="478699" y="189307"/>
            <a:ext cx="23234581" cy="1460501"/>
          </a:xfrm>
          <a:prstGeom prst="rect">
            <a:avLst/>
          </a:prstGeom>
        </p:spPr>
        <p:txBody>
          <a:bodyPr/>
          <a:lst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Calibri" charset="0"/>
                <a:ea typeface="ＭＳ Ｐゴシック" charset="0"/>
              </a:defRPr>
            </a:lvl2pPr>
            <a:lvl3pPr algn="l" rtl="0" fontAlgn="base">
              <a:spcBef>
                <a:spcPct val="0"/>
              </a:spcBef>
              <a:spcAft>
                <a:spcPct val="0"/>
              </a:spcAft>
              <a:defRPr sz="4400">
                <a:solidFill>
                  <a:schemeClr val="tx2"/>
                </a:solidFill>
                <a:latin typeface="Calibri" charset="0"/>
                <a:ea typeface="ＭＳ Ｐゴシック" charset="0"/>
              </a:defRPr>
            </a:lvl3pPr>
            <a:lvl4pPr algn="l" rtl="0" fontAlgn="base">
              <a:spcBef>
                <a:spcPct val="0"/>
              </a:spcBef>
              <a:spcAft>
                <a:spcPct val="0"/>
              </a:spcAft>
              <a:defRPr sz="4400">
                <a:solidFill>
                  <a:schemeClr val="tx2"/>
                </a:solidFill>
                <a:latin typeface="Calibri" charset="0"/>
                <a:ea typeface="ＭＳ Ｐゴシック" charset="0"/>
              </a:defRPr>
            </a:lvl4pPr>
            <a:lvl5pPr algn="l" rtl="0" fontAlgn="base">
              <a:spcBef>
                <a:spcPct val="0"/>
              </a:spcBef>
              <a:spcAft>
                <a:spcPct val="0"/>
              </a:spcAft>
              <a:defRPr sz="4400">
                <a:solidFill>
                  <a:schemeClr val="tx2"/>
                </a:solidFill>
                <a:latin typeface="Calibri" charset="0"/>
                <a:ea typeface="ＭＳ Ｐゴシック" charset="0"/>
              </a:defRPr>
            </a:lvl5pPr>
            <a:lvl6pPr marL="457200" algn="l" rtl="0" fontAlgn="base">
              <a:spcBef>
                <a:spcPct val="0"/>
              </a:spcBef>
              <a:spcAft>
                <a:spcPct val="0"/>
              </a:spcAft>
              <a:defRPr sz="4400">
                <a:solidFill>
                  <a:schemeClr val="tx2"/>
                </a:solidFill>
                <a:latin typeface="Calibri" charset="0"/>
                <a:ea typeface="ＭＳ Ｐゴシック" charset="0"/>
              </a:defRPr>
            </a:lvl6pPr>
            <a:lvl7pPr marL="914400" algn="l" rtl="0" fontAlgn="base">
              <a:spcBef>
                <a:spcPct val="0"/>
              </a:spcBef>
              <a:spcAft>
                <a:spcPct val="0"/>
              </a:spcAft>
              <a:defRPr sz="4400">
                <a:solidFill>
                  <a:schemeClr val="tx2"/>
                </a:solidFill>
                <a:latin typeface="Calibri" charset="0"/>
                <a:ea typeface="ＭＳ Ｐゴシック" charset="0"/>
              </a:defRPr>
            </a:lvl7pPr>
            <a:lvl8pPr marL="1371600" algn="l" rtl="0" fontAlgn="base">
              <a:spcBef>
                <a:spcPct val="0"/>
              </a:spcBef>
              <a:spcAft>
                <a:spcPct val="0"/>
              </a:spcAft>
              <a:defRPr sz="4400">
                <a:solidFill>
                  <a:schemeClr val="tx2"/>
                </a:solidFill>
                <a:latin typeface="Calibri" charset="0"/>
                <a:ea typeface="ＭＳ Ｐゴシック" charset="0"/>
              </a:defRPr>
            </a:lvl8pPr>
            <a:lvl9pPr marL="1828800" algn="l" rtl="0" fontAlgn="base">
              <a:spcBef>
                <a:spcPct val="0"/>
              </a:spcBef>
              <a:spcAft>
                <a:spcPct val="0"/>
              </a:spcAft>
              <a:defRPr sz="4400">
                <a:solidFill>
                  <a:schemeClr val="tx2"/>
                </a:solidFill>
                <a:latin typeface="Calibri" charset="0"/>
                <a:ea typeface="ＭＳ Ｐゴシック" charset="0"/>
              </a:defRPr>
            </a:lvl9pPr>
          </a:lstStyle>
          <a:p>
            <a:r>
              <a:rPr lang="en-US" sz="5333" i="1" dirty="0">
                <a:solidFill>
                  <a:srgbClr val="4AA3D4"/>
                </a:solidFill>
                <a:latin typeface="Calibri"/>
                <a:cs typeface="Calibri"/>
              </a:rPr>
              <a:t>Propositions HERA </a:t>
            </a:r>
            <a:r>
              <a:rPr lang="en-US" sz="5333" i="1" dirty="0" err="1">
                <a:solidFill>
                  <a:srgbClr val="4AA3D4"/>
                </a:solidFill>
                <a:latin typeface="Calibri"/>
                <a:cs typeface="Calibri"/>
              </a:rPr>
              <a:t>inspirées</a:t>
            </a:r>
            <a:r>
              <a:rPr lang="en-US" sz="5333" i="1" dirty="0">
                <a:solidFill>
                  <a:srgbClr val="4AA3D4"/>
                </a:solidFill>
                <a:latin typeface="Calibri"/>
                <a:cs typeface="Calibri"/>
              </a:rPr>
              <a:t> par “one Health”</a:t>
            </a:r>
          </a:p>
        </p:txBody>
      </p:sp>
    </p:spTree>
    <p:extLst>
      <p:ext uri="{BB962C8B-B14F-4D97-AF65-F5344CB8AC3E}">
        <p14:creationId xmlns:p14="http://schemas.microsoft.com/office/powerpoint/2010/main" val="3093463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 name="Title 1"/>
          <p:cNvSpPr txBox="1">
            <a:spLocks/>
          </p:cNvSpPr>
          <p:nvPr/>
        </p:nvSpPr>
        <p:spPr>
          <a:xfrm>
            <a:off x="1138768" y="558512"/>
            <a:ext cx="19970219" cy="1313232"/>
          </a:xfrm>
          <a:prstGeom prst="rect">
            <a:avLst/>
          </a:prstGeom>
          <a:ln>
            <a:noFill/>
          </a:ln>
        </p:spPr>
        <p:txBody>
          <a:bodyPr lIns="0" tIns="0" rIns="0" bIns="0" anchor="ctr" anchorCtr="0">
            <a:noAutofit/>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Narrow" pitchFamily="34" charset="0"/>
              </a:defRPr>
            </a:lvl2pPr>
            <a:lvl3pPr algn="l" rtl="0" eaLnBrk="0" fontAlgn="base" hangingPunct="0">
              <a:spcBef>
                <a:spcPct val="0"/>
              </a:spcBef>
              <a:spcAft>
                <a:spcPct val="0"/>
              </a:spcAft>
              <a:defRPr sz="3400">
                <a:solidFill>
                  <a:schemeClr val="tx2"/>
                </a:solidFill>
                <a:latin typeface="Arial Narrow" pitchFamily="34" charset="0"/>
              </a:defRPr>
            </a:lvl3pPr>
            <a:lvl4pPr algn="l" rtl="0" eaLnBrk="0" fontAlgn="base" hangingPunct="0">
              <a:spcBef>
                <a:spcPct val="0"/>
              </a:spcBef>
              <a:spcAft>
                <a:spcPct val="0"/>
              </a:spcAft>
              <a:defRPr sz="3400">
                <a:solidFill>
                  <a:schemeClr val="tx2"/>
                </a:solidFill>
                <a:latin typeface="Arial Narrow" pitchFamily="34" charset="0"/>
              </a:defRPr>
            </a:lvl4pPr>
            <a:lvl5pPr algn="l" rtl="0" eaLnBrk="0" fontAlgn="base" hangingPunct="0">
              <a:spcBef>
                <a:spcPct val="0"/>
              </a:spcBef>
              <a:spcAft>
                <a:spcPct val="0"/>
              </a:spcAft>
              <a:defRPr sz="3400">
                <a:solidFill>
                  <a:schemeClr val="tx2"/>
                </a:solidFill>
                <a:latin typeface="Arial Narrow" pitchFamily="34" charset="0"/>
              </a:defRPr>
            </a:lvl5pPr>
            <a:lvl6pPr marL="457200" algn="l" rtl="0" eaLnBrk="0" fontAlgn="base" hangingPunct="0">
              <a:spcBef>
                <a:spcPct val="0"/>
              </a:spcBef>
              <a:spcAft>
                <a:spcPct val="0"/>
              </a:spcAft>
              <a:defRPr sz="3400">
                <a:solidFill>
                  <a:schemeClr val="tx2"/>
                </a:solidFill>
                <a:latin typeface="Arial Narrow" pitchFamily="34" charset="0"/>
              </a:defRPr>
            </a:lvl6pPr>
            <a:lvl7pPr marL="914400" algn="l" rtl="0" eaLnBrk="0" fontAlgn="base" hangingPunct="0">
              <a:spcBef>
                <a:spcPct val="0"/>
              </a:spcBef>
              <a:spcAft>
                <a:spcPct val="0"/>
              </a:spcAft>
              <a:defRPr sz="3400">
                <a:solidFill>
                  <a:schemeClr val="tx2"/>
                </a:solidFill>
                <a:latin typeface="Arial Narrow" pitchFamily="34" charset="0"/>
              </a:defRPr>
            </a:lvl7pPr>
            <a:lvl8pPr marL="1371600" algn="l" rtl="0" eaLnBrk="0" fontAlgn="base" hangingPunct="0">
              <a:spcBef>
                <a:spcPct val="0"/>
              </a:spcBef>
              <a:spcAft>
                <a:spcPct val="0"/>
              </a:spcAft>
              <a:defRPr sz="3400">
                <a:solidFill>
                  <a:schemeClr val="tx2"/>
                </a:solidFill>
                <a:latin typeface="Arial Narrow" pitchFamily="34" charset="0"/>
              </a:defRPr>
            </a:lvl8pPr>
            <a:lvl9pPr marL="1828800" algn="l" rtl="0" eaLnBrk="0" fontAlgn="base" hangingPunct="0">
              <a:spcBef>
                <a:spcPct val="0"/>
              </a:spcBef>
              <a:spcAft>
                <a:spcPct val="0"/>
              </a:spcAft>
              <a:defRPr sz="3400">
                <a:solidFill>
                  <a:schemeClr val="tx2"/>
                </a:solidFill>
                <a:latin typeface="Arial Narrow" pitchFamily="34" charset="0"/>
              </a:defRPr>
            </a:lvl9pPr>
          </a:lstStyle>
          <a:p>
            <a:r>
              <a:rPr lang="en-US" sz="6400" dirty="0">
                <a:solidFill>
                  <a:srgbClr val="4AA3D4"/>
                </a:solidFill>
                <a:latin typeface="Calibri" panose="020F0502020204030204" pitchFamily="34" charset="0"/>
                <a:cs typeface="Calibri" panose="020F0502020204030204" pitchFamily="34" charset="0"/>
              </a:rPr>
              <a:t>Comment explorer </a:t>
            </a:r>
            <a:r>
              <a:rPr lang="en-US" sz="6400" dirty="0" err="1">
                <a:solidFill>
                  <a:srgbClr val="4AA3D4"/>
                </a:solidFill>
                <a:latin typeface="Calibri" panose="020F0502020204030204" pitchFamily="34" charset="0"/>
                <a:cs typeface="Calibri" panose="020F0502020204030204" pitchFamily="34" charset="0"/>
              </a:rPr>
              <a:t>l’exposome</a:t>
            </a:r>
            <a:r>
              <a:rPr lang="en-US" sz="6400" dirty="0">
                <a:solidFill>
                  <a:srgbClr val="4AA3D4"/>
                </a:solidFill>
                <a:latin typeface="Calibri" panose="020F0502020204030204" pitchFamily="34" charset="0"/>
                <a:cs typeface="Calibri" panose="020F0502020204030204" pitchFamily="34" charset="0"/>
              </a:rPr>
              <a:t>?</a:t>
            </a:r>
          </a:p>
        </p:txBody>
      </p:sp>
      <p:pic>
        <p:nvPicPr>
          <p:cNvPr id="183" name="Picture 49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44994" y="1817441"/>
            <a:ext cx="5039357" cy="4139283"/>
          </a:xfrm>
          <a:prstGeom prst="rect">
            <a:avLst/>
          </a:prstGeom>
        </p:spPr>
      </p:pic>
      <p:pic>
        <p:nvPicPr>
          <p:cNvPr id="187" name="Picture 4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4422" y="3012928"/>
            <a:ext cx="1959749" cy="1612976"/>
          </a:xfrm>
          <a:prstGeom prst="rect">
            <a:avLst/>
          </a:prstGeom>
        </p:spPr>
      </p:pic>
      <p:pic>
        <p:nvPicPr>
          <p:cNvPr id="188" name="Picture 14" descr="magflux_F5_electromagnetic_flow_sensor"/>
          <p:cNvPicPr>
            <a:picLocks noChangeAspect="1" noChangeArrowheads="1"/>
          </p:cNvPicPr>
          <p:nvPr/>
        </p:nvPicPr>
        <p:blipFill>
          <a:blip r:embed="rId4" cstate="print">
            <a:lum bright="6000" contrast="60000"/>
            <a:grayscl/>
            <a:extLst>
              <a:ext uri="{28A0092B-C50C-407E-A947-70E740481C1C}">
                <a14:useLocalDpi xmlns:a14="http://schemas.microsoft.com/office/drawing/2010/main" val="0"/>
              </a:ext>
            </a:extLst>
          </a:blip>
          <a:srcRect/>
          <a:stretch>
            <a:fillRect/>
          </a:stretch>
        </p:blipFill>
        <p:spPr bwMode="auto">
          <a:xfrm>
            <a:off x="3744655" y="4597104"/>
            <a:ext cx="1259837" cy="1691701"/>
          </a:xfrm>
          <a:prstGeom prst="rect">
            <a:avLst/>
          </a:prstGeom>
          <a:noFill/>
          <a:extLst>
            <a:ext uri="{909E8E84-426E-40dd-AFC4-6F175D3DCCD1}">
              <a14:hiddenFill xmlns:a14="http://schemas.microsoft.com/office/drawing/2010/main" xmlns="">
                <a:solidFill>
                  <a:srgbClr val="FFFFFF"/>
                </a:solidFill>
              </a14:hiddenFill>
            </a:ext>
          </a:extLst>
        </p:spPr>
      </p:pic>
      <p:pic>
        <p:nvPicPr>
          <p:cNvPr id="189" name="Picture 4"/>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9554554" y="3300960"/>
            <a:ext cx="1569325" cy="27667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0" name="TextBox 438"/>
          <p:cNvSpPr txBox="1"/>
          <p:nvPr/>
        </p:nvSpPr>
        <p:spPr>
          <a:xfrm>
            <a:off x="4847186" y="5417841"/>
            <a:ext cx="3186253" cy="712631"/>
          </a:xfrm>
          <a:prstGeom prst="rect">
            <a:avLst/>
          </a:prstGeom>
          <a:noFill/>
        </p:spPr>
        <p:txBody>
          <a:bodyPr wrap="square" rtlCol="0">
            <a:spAutoFit/>
          </a:bodyPr>
          <a:lstStyle/>
          <a:p>
            <a:pPr>
              <a:lnSpc>
                <a:spcPts val="2400"/>
              </a:lnSpc>
            </a:pPr>
            <a:r>
              <a:rPr lang="en-US" sz="2800" dirty="0">
                <a:solidFill>
                  <a:srgbClr val="FF0000"/>
                </a:solidFill>
                <a:latin typeface="Arial" panose="020B0604020202020204" pitchFamily="34" charset="0"/>
                <a:cs typeface="Arial" panose="020B0604020202020204" pitchFamily="34" charset="0"/>
              </a:rPr>
              <a:t>Environmental sensors</a:t>
            </a:r>
            <a:endParaRPr lang="el-GR" sz="2800" dirty="0">
              <a:solidFill>
                <a:srgbClr val="FF0000"/>
              </a:solidFill>
              <a:latin typeface="Arial" panose="020B0604020202020204" pitchFamily="34" charset="0"/>
              <a:cs typeface="Arial" panose="020B0604020202020204" pitchFamily="34" charset="0"/>
            </a:endParaRPr>
          </a:p>
        </p:txBody>
      </p:sp>
      <p:sp>
        <p:nvSpPr>
          <p:cNvPr id="191" name="TextBox 451"/>
          <p:cNvSpPr txBox="1"/>
          <p:nvPr/>
        </p:nvSpPr>
        <p:spPr>
          <a:xfrm>
            <a:off x="3604674" y="3300961"/>
            <a:ext cx="1982045" cy="712631"/>
          </a:xfrm>
          <a:prstGeom prst="rect">
            <a:avLst/>
          </a:prstGeom>
          <a:noFill/>
        </p:spPr>
        <p:txBody>
          <a:bodyPr wrap="square" rtlCol="0">
            <a:spAutoFit/>
          </a:bodyPr>
          <a:lstStyle/>
          <a:p>
            <a:pPr>
              <a:lnSpc>
                <a:spcPts val="2400"/>
              </a:lnSpc>
            </a:pPr>
            <a:r>
              <a:rPr lang="en-US" sz="2800" dirty="0">
                <a:solidFill>
                  <a:srgbClr val="FF0000"/>
                </a:solidFill>
                <a:latin typeface="Arial" panose="020B0604020202020204" pitchFamily="34" charset="0"/>
                <a:cs typeface="Arial" panose="020B0604020202020204" pitchFamily="34" charset="0"/>
              </a:rPr>
              <a:t>Remote sensing</a:t>
            </a:r>
            <a:endParaRPr lang="el-GR" sz="2800" dirty="0">
              <a:solidFill>
                <a:srgbClr val="FF0000"/>
              </a:solidFill>
              <a:latin typeface="Arial" panose="020B0604020202020204" pitchFamily="34" charset="0"/>
              <a:cs typeface="Arial" panose="020B0604020202020204" pitchFamily="34" charset="0"/>
            </a:endParaRPr>
          </a:p>
        </p:txBody>
      </p:sp>
      <p:sp>
        <p:nvSpPr>
          <p:cNvPr id="192" name="TextBox 437"/>
          <p:cNvSpPr txBox="1"/>
          <p:nvPr/>
        </p:nvSpPr>
        <p:spPr>
          <a:xfrm>
            <a:off x="9203956" y="6037265"/>
            <a:ext cx="2267965" cy="712631"/>
          </a:xfrm>
          <a:prstGeom prst="rect">
            <a:avLst/>
          </a:prstGeom>
          <a:noFill/>
        </p:spPr>
        <p:txBody>
          <a:bodyPr wrap="square" rtlCol="0">
            <a:spAutoFit/>
          </a:bodyPr>
          <a:lstStyle/>
          <a:p>
            <a:pPr>
              <a:lnSpc>
                <a:spcPts val="2400"/>
              </a:lnSpc>
            </a:pPr>
            <a:r>
              <a:rPr lang="en-US" sz="2800" dirty="0">
                <a:solidFill>
                  <a:srgbClr val="FF0000"/>
                </a:solidFill>
                <a:latin typeface="Arial" panose="020B0604020202020204" pitchFamily="34" charset="0"/>
                <a:cs typeface="Arial" panose="020B0604020202020204" pitchFamily="34" charset="0"/>
              </a:rPr>
              <a:t>personal sensors</a:t>
            </a:r>
            <a:endParaRPr lang="el-GR" sz="2800" dirty="0">
              <a:solidFill>
                <a:srgbClr val="FF0000"/>
              </a:solidFill>
              <a:latin typeface="Arial" panose="020B0604020202020204" pitchFamily="34" charset="0"/>
              <a:cs typeface="Arial" panose="020B0604020202020204" pitchFamily="34" charset="0"/>
            </a:endParaRPr>
          </a:p>
        </p:txBody>
      </p:sp>
      <p:sp>
        <p:nvSpPr>
          <p:cNvPr id="193" name="TextBox 296"/>
          <p:cNvSpPr txBox="1"/>
          <p:nvPr/>
        </p:nvSpPr>
        <p:spPr>
          <a:xfrm>
            <a:off x="12365030" y="6137920"/>
            <a:ext cx="5459301" cy="439929"/>
          </a:xfrm>
          <a:prstGeom prst="rect">
            <a:avLst/>
          </a:prstGeom>
          <a:noFill/>
        </p:spPr>
        <p:txBody>
          <a:bodyPr wrap="square" rtlCol="0">
            <a:spAutoFit/>
          </a:bodyPr>
          <a:lstStyle/>
          <a:p>
            <a:pPr>
              <a:lnSpc>
                <a:spcPts val="2400"/>
              </a:lnSpc>
            </a:pPr>
            <a:r>
              <a:rPr lang="en-US" sz="4000" dirty="0">
                <a:solidFill>
                  <a:srgbClr val="FF0000"/>
                </a:solidFill>
                <a:latin typeface="Arial" panose="020B0604020202020204" pitchFamily="34" charset="0"/>
                <a:cs typeface="Arial" panose="020B0604020202020204" pitchFamily="34" charset="0"/>
              </a:rPr>
              <a:t>Exposure modelling</a:t>
            </a:r>
            <a:endParaRPr lang="el-GR" sz="4000" dirty="0">
              <a:solidFill>
                <a:srgbClr val="FF0000"/>
              </a:solidFill>
              <a:latin typeface="Arial" panose="020B0604020202020204" pitchFamily="34" charset="0"/>
              <a:cs typeface="Arial" panose="020B0604020202020204" pitchFamily="34" charset="0"/>
            </a:endParaRPr>
          </a:p>
        </p:txBody>
      </p:sp>
      <p:pic>
        <p:nvPicPr>
          <p:cNvPr id="14" name="Image 13" descr="Capture d’écran 2014-09-20 à 16.59.39.png"/>
          <p:cNvPicPr>
            <a:picLocks noChangeAspect="1"/>
          </p:cNvPicPr>
          <p:nvPr/>
        </p:nvPicPr>
        <p:blipFill rotWithShape="1">
          <a:blip r:embed="rId6">
            <a:extLst>
              <a:ext uri="{28A0092B-C50C-407E-A947-70E740481C1C}">
                <a14:useLocalDpi xmlns:a14="http://schemas.microsoft.com/office/drawing/2010/main" val="0"/>
              </a:ext>
            </a:extLst>
          </a:blip>
          <a:srcRect l="80441"/>
          <a:stretch/>
        </p:blipFill>
        <p:spPr>
          <a:xfrm>
            <a:off x="20750806" y="11864475"/>
            <a:ext cx="3278757" cy="1574800"/>
          </a:xfrm>
          <a:prstGeom prst="rect">
            <a:avLst/>
          </a:prstGeom>
        </p:spPr>
      </p:pic>
      <p:pic>
        <p:nvPicPr>
          <p:cNvPr id="15" name="Image 14" descr="Capture d’écran 2014-09-20 à 16.59.39.png"/>
          <p:cNvPicPr>
            <a:picLocks noChangeAspect="1"/>
          </p:cNvPicPr>
          <p:nvPr/>
        </p:nvPicPr>
        <p:blipFill rotWithShape="1">
          <a:blip r:embed="rId6">
            <a:extLst>
              <a:ext uri="{28A0092B-C50C-407E-A947-70E740481C1C}">
                <a14:useLocalDpi xmlns:a14="http://schemas.microsoft.com/office/drawing/2010/main" val="0"/>
              </a:ext>
            </a:extLst>
          </a:blip>
          <a:srcRect r="91576"/>
          <a:stretch/>
        </p:blipFill>
        <p:spPr>
          <a:xfrm>
            <a:off x="22066377" y="9784652"/>
            <a:ext cx="1963187" cy="2189432"/>
          </a:xfrm>
          <a:prstGeom prst="rect">
            <a:avLst/>
          </a:prstGeom>
        </p:spPr>
      </p:pic>
      <p:grpSp>
        <p:nvGrpSpPr>
          <p:cNvPr id="3" name="Grouper 2"/>
          <p:cNvGrpSpPr/>
          <p:nvPr/>
        </p:nvGrpSpPr>
        <p:grpSpPr>
          <a:xfrm>
            <a:off x="3249424" y="6665980"/>
            <a:ext cx="17439520" cy="6672743"/>
            <a:chOff x="100712" y="3332989"/>
            <a:chExt cx="8719760" cy="3336371"/>
          </a:xfrm>
        </p:grpSpPr>
        <p:grpSp>
          <p:nvGrpSpPr>
            <p:cNvPr id="16" name="Grouper 15"/>
            <p:cNvGrpSpPr/>
            <p:nvPr/>
          </p:nvGrpSpPr>
          <p:grpSpPr>
            <a:xfrm>
              <a:off x="100712" y="3332989"/>
              <a:ext cx="2671088" cy="2496278"/>
              <a:chOff x="635187" y="854896"/>
              <a:chExt cx="4080829" cy="4009173"/>
            </a:xfrm>
          </p:grpSpPr>
          <p:pic>
            <p:nvPicPr>
              <p:cNvPr id="17" name="Picture 4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1064" y="1837349"/>
                <a:ext cx="1266800" cy="1231611"/>
              </a:xfrm>
              <a:prstGeom prst="rect">
                <a:avLst/>
              </a:prstGeom>
            </p:spPr>
          </p:pic>
          <p:pic>
            <p:nvPicPr>
              <p:cNvPr id="18" name="Picture 4" descr="ST_DetectPct50hcluster_24h_IAM-24h_IAM+PAHs_pVal05Euclidean"/>
              <p:cNvPicPr>
                <a:picLocks noChangeAspect="1" noChangeArrowheads="1"/>
              </p:cNvPicPr>
              <p:nvPr/>
            </p:nvPicPr>
            <p:blipFill>
              <a:blip r:embed="rId8"/>
              <a:srcRect b="14961"/>
              <a:stretch>
                <a:fillRect/>
              </a:stretch>
            </p:blipFill>
            <p:spPr bwMode="auto">
              <a:xfrm rot="5400000">
                <a:off x="2331478" y="3780766"/>
                <a:ext cx="880644" cy="1008112"/>
              </a:xfrm>
              <a:prstGeom prst="rect">
                <a:avLst/>
              </a:prstGeom>
              <a:noFill/>
              <a:ln w="9525">
                <a:noFill/>
                <a:miter lim="800000"/>
                <a:headEnd/>
                <a:tailEnd/>
              </a:ln>
            </p:spPr>
          </p:pic>
          <p:pic>
            <p:nvPicPr>
              <p:cNvPr id="19" name="Picture 4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608" y="3844500"/>
                <a:ext cx="1152128" cy="787750"/>
              </a:xfrm>
              <a:prstGeom prst="rect">
                <a:avLst/>
              </a:prstGeom>
            </p:spPr>
          </p:pic>
          <p:pic>
            <p:nvPicPr>
              <p:cNvPr id="20" name="Picture 29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1880" y="2553456"/>
                <a:ext cx="1202160" cy="1451608"/>
              </a:xfrm>
              <a:prstGeom prst="rect">
                <a:avLst/>
              </a:prstGeom>
            </p:spPr>
          </p:pic>
          <p:sp>
            <p:nvSpPr>
              <p:cNvPr id="21" name="TextBox 437"/>
              <p:cNvSpPr txBox="1"/>
              <p:nvPr/>
            </p:nvSpPr>
            <p:spPr>
              <a:xfrm>
                <a:off x="635187" y="2204865"/>
                <a:ext cx="1632559" cy="568454"/>
              </a:xfrm>
              <a:prstGeom prst="rect">
                <a:avLst/>
              </a:prstGeom>
              <a:noFill/>
            </p:spPr>
            <p:txBody>
              <a:bodyPr wrap="square" rtlCol="0">
                <a:spAutoFit/>
              </a:bodyPr>
              <a:lstStyle/>
              <a:p>
                <a:pPr>
                  <a:lnSpc>
                    <a:spcPts val="2400"/>
                  </a:lnSpc>
                </a:pPr>
                <a:r>
                  <a:rPr lang="en-US" sz="2400" dirty="0">
                    <a:solidFill>
                      <a:srgbClr val="000099"/>
                    </a:solidFill>
                    <a:latin typeface="Arial" panose="020B0604020202020204" pitchFamily="34" charset="0"/>
                    <a:cs typeface="Arial" panose="020B0604020202020204" pitchFamily="34" charset="0"/>
                  </a:rPr>
                  <a:t>Human bio-monitoring</a:t>
                </a:r>
                <a:endParaRPr lang="el-GR" sz="2400" dirty="0">
                  <a:solidFill>
                    <a:srgbClr val="000099"/>
                  </a:solidFill>
                  <a:latin typeface="Arial" panose="020B0604020202020204" pitchFamily="34" charset="0"/>
                  <a:cs typeface="Arial" panose="020B0604020202020204" pitchFamily="34" charset="0"/>
                </a:endParaRPr>
              </a:p>
            </p:txBody>
          </p:sp>
          <p:sp>
            <p:nvSpPr>
              <p:cNvPr id="22" name="TextBox 437"/>
              <p:cNvSpPr txBox="1"/>
              <p:nvPr/>
            </p:nvSpPr>
            <p:spPr>
              <a:xfrm>
                <a:off x="971602" y="3484460"/>
                <a:ext cx="1656184" cy="325110"/>
              </a:xfrm>
              <a:prstGeom prst="rect">
                <a:avLst/>
              </a:prstGeom>
              <a:noFill/>
            </p:spPr>
            <p:txBody>
              <a:bodyPr wrap="square" rtlCol="0">
                <a:spAutoFit/>
              </a:bodyPr>
              <a:lstStyle/>
              <a:p>
                <a:pPr>
                  <a:lnSpc>
                    <a:spcPts val="2400"/>
                  </a:lnSpc>
                </a:pPr>
                <a:r>
                  <a:rPr lang="en-US" sz="2800" dirty="0">
                    <a:solidFill>
                      <a:srgbClr val="000099"/>
                    </a:solidFill>
                    <a:latin typeface="Arial" panose="020B0604020202020204" pitchFamily="34" charset="0"/>
                    <a:cs typeface="Arial" panose="020B0604020202020204" pitchFamily="34" charset="0"/>
                  </a:rPr>
                  <a:t>OMICS</a:t>
                </a:r>
                <a:endParaRPr lang="el-GR" sz="2800" dirty="0">
                  <a:solidFill>
                    <a:srgbClr val="000099"/>
                  </a:solidFill>
                  <a:latin typeface="Arial" panose="020B0604020202020204" pitchFamily="34" charset="0"/>
                  <a:cs typeface="Arial" panose="020B0604020202020204" pitchFamily="34" charset="0"/>
                </a:endParaRPr>
              </a:p>
            </p:txBody>
          </p:sp>
          <p:sp>
            <p:nvSpPr>
              <p:cNvPr id="23" name="Rectangle 22"/>
              <p:cNvSpPr/>
              <p:nvPr/>
            </p:nvSpPr>
            <p:spPr>
              <a:xfrm>
                <a:off x="755576" y="959367"/>
                <a:ext cx="3960440" cy="3904702"/>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533"/>
              </a:p>
            </p:txBody>
          </p:sp>
          <p:sp>
            <p:nvSpPr>
              <p:cNvPr id="24" name="TextBox 437"/>
              <p:cNvSpPr txBox="1"/>
              <p:nvPr/>
            </p:nvSpPr>
            <p:spPr>
              <a:xfrm>
                <a:off x="3491883" y="4036617"/>
                <a:ext cx="1152128" cy="325110"/>
              </a:xfrm>
              <a:prstGeom prst="rect">
                <a:avLst/>
              </a:prstGeom>
              <a:noFill/>
            </p:spPr>
            <p:txBody>
              <a:bodyPr wrap="square" rtlCol="0">
                <a:spAutoFit/>
              </a:bodyPr>
              <a:lstStyle/>
              <a:p>
                <a:pPr>
                  <a:lnSpc>
                    <a:spcPts val="2400"/>
                  </a:lnSpc>
                </a:pPr>
                <a:r>
                  <a:rPr lang="en-US" sz="2800" dirty="0">
                    <a:solidFill>
                      <a:srgbClr val="000099"/>
                    </a:solidFill>
                    <a:latin typeface="Arial" panose="020B0604020202020204" pitchFamily="34" charset="0"/>
                    <a:cs typeface="Arial" panose="020B0604020202020204" pitchFamily="34" charset="0"/>
                  </a:rPr>
                  <a:t>PBTK</a:t>
                </a:r>
                <a:endParaRPr lang="el-GR" sz="2800" dirty="0">
                  <a:solidFill>
                    <a:srgbClr val="000099"/>
                  </a:solidFill>
                  <a:latin typeface="Arial" panose="020B0604020202020204" pitchFamily="34" charset="0"/>
                  <a:cs typeface="Arial" panose="020B0604020202020204" pitchFamily="34" charset="0"/>
                </a:endParaRPr>
              </a:p>
            </p:txBody>
          </p:sp>
          <p:sp>
            <p:nvSpPr>
              <p:cNvPr id="25" name="TextBox 437"/>
              <p:cNvSpPr txBox="1"/>
              <p:nvPr/>
            </p:nvSpPr>
            <p:spPr>
              <a:xfrm>
                <a:off x="827585" y="854896"/>
                <a:ext cx="3744414" cy="996751"/>
              </a:xfrm>
              <a:prstGeom prst="rect">
                <a:avLst/>
              </a:prstGeom>
              <a:noFill/>
            </p:spPr>
            <p:txBody>
              <a:bodyPr wrap="square" rtlCol="0">
                <a:spAutoFit/>
              </a:bodyPr>
              <a:lstStyle/>
              <a:p>
                <a:pPr algn="ctr"/>
                <a:r>
                  <a:rPr lang="en-US" sz="3733" dirty="0">
                    <a:solidFill>
                      <a:srgbClr val="000099"/>
                    </a:solidFill>
                    <a:latin typeface="Arial" panose="020B0604020202020204" pitchFamily="34" charset="0"/>
                    <a:cs typeface="Arial" panose="020B0604020202020204" pitchFamily="34" charset="0"/>
                  </a:rPr>
                  <a:t>Exposure and Effect biomarkers</a:t>
                </a:r>
                <a:endParaRPr lang="el-GR" sz="3733" dirty="0">
                  <a:solidFill>
                    <a:srgbClr val="000099"/>
                  </a:solidFill>
                  <a:latin typeface="Arial" panose="020B0604020202020204" pitchFamily="34" charset="0"/>
                  <a:cs typeface="Arial" panose="020B0604020202020204" pitchFamily="34" charset="0"/>
                </a:endParaRPr>
              </a:p>
            </p:txBody>
          </p:sp>
        </p:grpSp>
        <p:grpSp>
          <p:nvGrpSpPr>
            <p:cNvPr id="26" name="Grouper 25"/>
            <p:cNvGrpSpPr/>
            <p:nvPr/>
          </p:nvGrpSpPr>
          <p:grpSpPr>
            <a:xfrm>
              <a:off x="2699792" y="4437112"/>
              <a:ext cx="3456384" cy="2232248"/>
              <a:chOff x="5004048" y="1124744"/>
              <a:chExt cx="3816424" cy="2808312"/>
            </a:xfrm>
          </p:grpSpPr>
          <p:pic>
            <p:nvPicPr>
              <p:cNvPr id="27" name="Picture 47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48064" y="2138498"/>
                <a:ext cx="1368152" cy="1362510"/>
              </a:xfrm>
              <a:prstGeom prst="rect">
                <a:avLst/>
              </a:prstGeom>
            </p:spPr>
          </p:pic>
          <p:pic>
            <p:nvPicPr>
              <p:cNvPr id="28" name="Picture 29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32240" y="2564904"/>
                <a:ext cx="1366270" cy="1242064"/>
              </a:xfrm>
              <a:prstGeom prst="rect">
                <a:avLst/>
              </a:prstGeom>
            </p:spPr>
          </p:pic>
          <p:sp>
            <p:nvSpPr>
              <p:cNvPr id="29" name="TextBox 437"/>
              <p:cNvSpPr txBox="1"/>
              <p:nvPr/>
            </p:nvSpPr>
            <p:spPr>
              <a:xfrm>
                <a:off x="5076056" y="1196752"/>
                <a:ext cx="3744416" cy="832486"/>
              </a:xfrm>
              <a:prstGeom prst="rect">
                <a:avLst/>
              </a:prstGeom>
              <a:noFill/>
            </p:spPr>
            <p:txBody>
              <a:bodyPr wrap="square" rtlCol="0">
                <a:spAutoFit/>
              </a:bodyPr>
              <a:lstStyle/>
              <a:p>
                <a:pPr>
                  <a:lnSpc>
                    <a:spcPts val="2400"/>
                  </a:lnSpc>
                </a:pPr>
                <a:r>
                  <a:rPr lang="en-US" sz="2800" dirty="0">
                    <a:solidFill>
                      <a:srgbClr val="000099"/>
                    </a:solidFill>
                    <a:latin typeface="Arial" panose="020B0604020202020204" pitchFamily="34" charset="0"/>
                    <a:cs typeface="Arial" panose="020B0604020202020204" pitchFamily="34" charset="0"/>
                  </a:rPr>
                  <a:t>EWAS: </a:t>
                </a:r>
                <a:r>
                  <a:rPr lang="en-US" sz="2400" dirty="0">
                    <a:solidFill>
                      <a:srgbClr val="000099"/>
                    </a:solidFill>
                    <a:latin typeface="Arial" panose="020B0604020202020204" pitchFamily="34" charset="0"/>
                    <a:cs typeface="Arial" panose="020B0604020202020204" pitchFamily="34" charset="0"/>
                  </a:rPr>
                  <a:t>Environment wide association studies</a:t>
                </a:r>
              </a:p>
              <a:p>
                <a:pPr>
                  <a:lnSpc>
                    <a:spcPts val="2400"/>
                  </a:lnSpc>
                </a:pPr>
                <a:r>
                  <a:rPr lang="en-US" sz="2800" dirty="0">
                    <a:solidFill>
                      <a:srgbClr val="000099"/>
                    </a:solidFill>
                    <a:latin typeface="Arial" panose="020B0604020202020204" pitchFamily="34" charset="0"/>
                    <a:cs typeface="Arial" panose="020B0604020202020204" pitchFamily="34" charset="0"/>
                  </a:rPr>
                  <a:t>GEWIS: </a:t>
                </a:r>
                <a:r>
                  <a:rPr lang="en-US" sz="2400" dirty="0">
                    <a:solidFill>
                      <a:srgbClr val="000099"/>
                    </a:solidFill>
                    <a:latin typeface="Arial" panose="020B0604020202020204" pitchFamily="34" charset="0"/>
                    <a:cs typeface="Arial" panose="020B0604020202020204" pitchFamily="34" charset="0"/>
                  </a:rPr>
                  <a:t>Genome-Environment wide interaction studies</a:t>
                </a:r>
                <a:endParaRPr lang="el-GR" sz="2400" dirty="0">
                  <a:solidFill>
                    <a:srgbClr val="000099"/>
                  </a:solidFill>
                  <a:latin typeface="Arial" panose="020B0604020202020204" pitchFamily="34" charset="0"/>
                  <a:cs typeface="Arial" panose="020B0604020202020204" pitchFamily="34" charset="0"/>
                </a:endParaRPr>
              </a:p>
            </p:txBody>
          </p:sp>
          <p:sp>
            <p:nvSpPr>
              <p:cNvPr id="30" name="Rectangle 29"/>
              <p:cNvSpPr/>
              <p:nvPr/>
            </p:nvSpPr>
            <p:spPr>
              <a:xfrm>
                <a:off x="5004048" y="1124744"/>
                <a:ext cx="3744416" cy="2808312"/>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533"/>
              </a:p>
            </p:txBody>
          </p:sp>
        </p:grpSp>
        <p:grpSp>
          <p:nvGrpSpPr>
            <p:cNvPr id="31" name="Grouper 30"/>
            <p:cNvGrpSpPr/>
            <p:nvPr/>
          </p:nvGrpSpPr>
          <p:grpSpPr>
            <a:xfrm>
              <a:off x="6084168" y="3501008"/>
              <a:ext cx="2736304" cy="1800200"/>
              <a:chOff x="4572000" y="4365104"/>
              <a:chExt cx="3600400" cy="2304256"/>
            </a:xfrm>
          </p:grpSpPr>
          <p:pic>
            <p:nvPicPr>
              <p:cNvPr id="32" name="Picture 47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56176" y="5046795"/>
                <a:ext cx="2012896" cy="1406541"/>
              </a:xfrm>
              <a:prstGeom prst="rect">
                <a:avLst/>
              </a:prstGeom>
            </p:spPr>
          </p:pic>
          <p:pic>
            <p:nvPicPr>
              <p:cNvPr id="33" name="Picture 4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44008" y="5478843"/>
                <a:ext cx="1052382" cy="917003"/>
              </a:xfrm>
              <a:prstGeom prst="rect">
                <a:avLst/>
              </a:prstGeom>
            </p:spPr>
          </p:pic>
          <p:sp>
            <p:nvSpPr>
              <p:cNvPr id="34" name="TextBox 437"/>
              <p:cNvSpPr txBox="1"/>
              <p:nvPr/>
            </p:nvSpPr>
            <p:spPr>
              <a:xfrm>
                <a:off x="4644009" y="4509121"/>
                <a:ext cx="3312368" cy="794392"/>
              </a:xfrm>
              <a:prstGeom prst="rect">
                <a:avLst/>
              </a:prstGeom>
              <a:noFill/>
            </p:spPr>
            <p:txBody>
              <a:bodyPr wrap="square" rtlCol="0">
                <a:spAutoFit/>
              </a:bodyPr>
              <a:lstStyle/>
              <a:p>
                <a:pPr algn="ctr"/>
                <a:r>
                  <a:rPr lang="en-US" sz="3733" dirty="0">
                    <a:solidFill>
                      <a:srgbClr val="000099"/>
                    </a:solidFill>
                    <a:latin typeface="Arial" panose="020B0604020202020204" pitchFamily="34" charset="0"/>
                    <a:cs typeface="Arial" panose="020B0604020202020204" pitchFamily="34" charset="0"/>
                  </a:rPr>
                  <a:t>Causality: mechanistic studies</a:t>
                </a:r>
                <a:endParaRPr lang="el-GR" sz="3733" dirty="0">
                  <a:solidFill>
                    <a:srgbClr val="000099"/>
                  </a:solidFill>
                  <a:latin typeface="Arial" panose="020B0604020202020204" pitchFamily="34" charset="0"/>
                  <a:cs typeface="Arial" panose="020B0604020202020204" pitchFamily="34" charset="0"/>
                </a:endParaRPr>
              </a:p>
            </p:txBody>
          </p:sp>
          <p:sp>
            <p:nvSpPr>
              <p:cNvPr id="35" name="Rectangle 34"/>
              <p:cNvSpPr/>
              <p:nvPr/>
            </p:nvSpPr>
            <p:spPr>
              <a:xfrm>
                <a:off x="4572000" y="4365104"/>
                <a:ext cx="3600400" cy="2304256"/>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533"/>
              </a:p>
            </p:txBody>
          </p:sp>
        </p:grpSp>
      </p:grpSp>
    </p:spTree>
    <p:extLst>
      <p:ext uri="{BB962C8B-B14F-4D97-AF65-F5344CB8AC3E}">
        <p14:creationId xmlns:p14="http://schemas.microsoft.com/office/powerpoint/2010/main" val="86522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ZoneTexte 16"/>
          <p:cNvSpPr txBox="1"/>
          <p:nvPr/>
        </p:nvSpPr>
        <p:spPr>
          <a:xfrm>
            <a:off x="17660955" y="12581599"/>
            <a:ext cx="3714478" cy="584775"/>
          </a:xfrm>
          <a:prstGeom prst="rect">
            <a:avLst/>
          </a:prstGeom>
          <a:noFill/>
        </p:spPr>
        <p:txBody>
          <a:bodyPr wrap="none" rtlCol="0">
            <a:spAutoFit/>
          </a:bodyPr>
          <a:lstStyle/>
          <a:p>
            <a:r>
              <a:rPr lang="fr-FR" i="1" dirty="0" err="1">
                <a:latin typeface="Arial"/>
                <a:cs typeface="Arial"/>
              </a:rPr>
              <a:t>Courtesy</a:t>
            </a:r>
            <a:r>
              <a:rPr lang="fr-FR" i="1" dirty="0">
                <a:latin typeface="Arial"/>
                <a:cs typeface="Arial"/>
              </a:rPr>
              <a:t>: G Miller</a:t>
            </a:r>
          </a:p>
        </p:txBody>
      </p:sp>
      <p:sp>
        <p:nvSpPr>
          <p:cNvPr id="3" name="ZoneTexte 2"/>
          <p:cNvSpPr txBox="1"/>
          <p:nvPr/>
        </p:nvSpPr>
        <p:spPr>
          <a:xfrm>
            <a:off x="8351574" y="2547947"/>
            <a:ext cx="5376597" cy="1323632"/>
          </a:xfrm>
          <a:prstGeom prst="rect">
            <a:avLst/>
          </a:prstGeom>
          <a:noFill/>
        </p:spPr>
        <p:txBody>
          <a:bodyPr wrap="square" rtlCol="0">
            <a:spAutoFit/>
          </a:bodyPr>
          <a:lstStyle/>
          <a:p>
            <a:pPr algn="ctr" eaLnBrk="1" hangingPunct="1"/>
            <a:r>
              <a:rPr lang="en-US" sz="2667" dirty="0">
                <a:solidFill>
                  <a:srgbClr val="FF0000"/>
                </a:solidFill>
                <a:cs typeface="Arial" charset="0"/>
              </a:rPr>
              <a:t>Genes (comprehensive) x </a:t>
            </a:r>
          </a:p>
          <a:p>
            <a:pPr algn="ctr" eaLnBrk="1" hangingPunct="1"/>
            <a:r>
              <a:rPr lang="en-US" sz="2667" dirty="0">
                <a:solidFill>
                  <a:srgbClr val="FF0000"/>
                </a:solidFill>
                <a:cs typeface="Arial" charset="0"/>
              </a:rPr>
              <a:t>Environment (comprehensive) </a:t>
            </a:r>
          </a:p>
          <a:p>
            <a:pPr algn="ctr" eaLnBrk="1" hangingPunct="1"/>
            <a:r>
              <a:rPr lang="en-US" sz="2667" dirty="0">
                <a:solidFill>
                  <a:srgbClr val="FF0000"/>
                </a:solidFill>
                <a:cs typeface="Arial" charset="0"/>
              </a:rPr>
              <a:t>= Balanced View of Disease</a:t>
            </a:r>
          </a:p>
        </p:txBody>
      </p:sp>
      <p:pic>
        <p:nvPicPr>
          <p:cNvPr id="5" name="Image 4" descr="Capture d’écran 2016-09-30 à 09.44.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855" y="5129808"/>
            <a:ext cx="6178413" cy="5712635"/>
          </a:xfrm>
          <a:prstGeom prst="rect">
            <a:avLst/>
          </a:prstGeom>
        </p:spPr>
      </p:pic>
      <p:pic>
        <p:nvPicPr>
          <p:cNvPr id="6" name="Image 5" descr="Capture d’écran 2016-09-30 à 09.47.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7532" y="5147764"/>
            <a:ext cx="6178413" cy="5802701"/>
          </a:xfrm>
          <a:prstGeom prst="rect">
            <a:avLst/>
          </a:prstGeom>
        </p:spPr>
      </p:pic>
      <p:sp>
        <p:nvSpPr>
          <p:cNvPr id="2" name="Rectangle 1"/>
          <p:cNvSpPr/>
          <p:nvPr/>
        </p:nvSpPr>
        <p:spPr>
          <a:xfrm>
            <a:off x="286677" y="2533813"/>
            <a:ext cx="6912768" cy="1323632"/>
          </a:xfrm>
          <a:prstGeom prst="rect">
            <a:avLst/>
          </a:prstGeom>
        </p:spPr>
        <p:txBody>
          <a:bodyPr wrap="square">
            <a:spAutoFit/>
          </a:bodyPr>
          <a:lstStyle/>
          <a:p>
            <a:pPr algn="ctr" eaLnBrk="1" hangingPunct="1"/>
            <a:r>
              <a:rPr lang="en-US" sz="2667" dirty="0">
                <a:solidFill>
                  <a:srgbClr val="FF0000"/>
                </a:solidFill>
                <a:cs typeface="Arial" charset="0"/>
              </a:rPr>
              <a:t>Genes (comprehensive) x </a:t>
            </a:r>
          </a:p>
          <a:p>
            <a:pPr algn="ctr" eaLnBrk="1" hangingPunct="1"/>
            <a:r>
              <a:rPr lang="en-US" sz="2667" dirty="0">
                <a:solidFill>
                  <a:srgbClr val="FF0000"/>
                </a:solidFill>
                <a:cs typeface="Arial" charset="0"/>
              </a:rPr>
              <a:t>Environment (selective) = </a:t>
            </a:r>
          </a:p>
          <a:p>
            <a:pPr algn="ctr" eaLnBrk="1" hangingPunct="1"/>
            <a:r>
              <a:rPr lang="en-US" sz="2667" dirty="0">
                <a:solidFill>
                  <a:srgbClr val="FF0000"/>
                </a:solidFill>
                <a:cs typeface="Arial" charset="0"/>
              </a:rPr>
              <a:t>Unbalanced View of Disease</a:t>
            </a:r>
          </a:p>
        </p:txBody>
      </p:sp>
      <p:pic>
        <p:nvPicPr>
          <p:cNvPr id="8" name="Picture 7">
            <a:extLst>
              <a:ext uri="{FF2B5EF4-FFF2-40B4-BE49-F238E27FC236}">
                <a16:creationId xmlns:a16="http://schemas.microsoft.com/office/drawing/2014/main" id="{66AA5A99-CDBE-4245-B02C-E999A3C14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4955" y="5321829"/>
            <a:ext cx="9985104" cy="49925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9" name="Text Box 1026">
            <a:extLst>
              <a:ext uri="{FF2B5EF4-FFF2-40B4-BE49-F238E27FC236}">
                <a16:creationId xmlns:a16="http://schemas.microsoft.com/office/drawing/2014/main" id="{8DEBE7D2-8291-B343-B1CC-7F24FD080961}"/>
              </a:ext>
            </a:extLst>
          </p:cNvPr>
          <p:cNvSpPr txBox="1">
            <a:spLocks noChangeArrowheads="1"/>
          </p:cNvSpPr>
          <p:nvPr/>
        </p:nvSpPr>
        <p:spPr bwMode="auto">
          <a:xfrm>
            <a:off x="498316" y="478694"/>
            <a:ext cx="157065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fr-FR" sz="5600" dirty="0" err="1">
                <a:solidFill>
                  <a:srgbClr val="4AA3D4"/>
                </a:solidFill>
                <a:latin typeface="Calibri" panose="020F0502020204030204" pitchFamily="34" charset="0"/>
              </a:rPr>
              <a:t>L’ambition</a:t>
            </a:r>
            <a:r>
              <a:rPr lang="en-US" altLang="fr-FR" sz="5600" dirty="0">
                <a:solidFill>
                  <a:srgbClr val="4AA3D4"/>
                </a:solidFill>
                <a:latin typeface="Calibri" panose="020F0502020204030204" pitchFamily="34" charset="0"/>
              </a:rPr>
              <a:t> de la recherche sur </a:t>
            </a:r>
            <a:r>
              <a:rPr lang="en-US" altLang="fr-FR" sz="5600" dirty="0" err="1">
                <a:solidFill>
                  <a:srgbClr val="4AA3D4"/>
                </a:solidFill>
                <a:latin typeface="Calibri" panose="020F0502020204030204" pitchFamily="34" charset="0"/>
              </a:rPr>
              <a:t>l’exposome</a:t>
            </a:r>
            <a:r>
              <a:rPr lang="en-US" altLang="fr-FR" sz="5600" dirty="0">
                <a:solidFill>
                  <a:srgbClr val="4AA3D4"/>
                </a:solidFill>
                <a:latin typeface="Calibri" panose="020F0502020204030204" pitchFamily="34" charset="0"/>
              </a:rPr>
              <a:t> </a:t>
            </a:r>
            <a:r>
              <a:rPr lang="en-US" altLang="fr-FR" sz="5600" dirty="0" err="1">
                <a:solidFill>
                  <a:srgbClr val="4AA3D4"/>
                </a:solidFill>
                <a:latin typeface="Calibri" panose="020F0502020204030204" pitchFamily="34" charset="0"/>
              </a:rPr>
              <a:t>chimique</a:t>
            </a:r>
            <a:endParaRPr lang="en-US" altLang="fr-FR" sz="5600" dirty="0">
              <a:solidFill>
                <a:srgbClr val="4AA3D4"/>
              </a:solidFill>
              <a:latin typeface="Calibri" panose="020F0502020204030204" pitchFamily="34" charset="0"/>
            </a:endParaRPr>
          </a:p>
        </p:txBody>
      </p:sp>
    </p:spTree>
    <p:extLst>
      <p:ext uri="{BB962C8B-B14F-4D97-AF65-F5344CB8AC3E}">
        <p14:creationId xmlns:p14="http://schemas.microsoft.com/office/powerpoint/2010/main" val="3169388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775EC39D-73BE-F046-A6AF-41109AAA0B75}"/>
              </a:ext>
            </a:extLst>
          </p:cNvPr>
          <p:cNvSpPr txBox="1">
            <a:spLocks/>
          </p:cNvSpPr>
          <p:nvPr/>
        </p:nvSpPr>
        <p:spPr>
          <a:xfrm>
            <a:off x="1090543" y="389861"/>
            <a:ext cx="18954067" cy="228600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algun Gothic" panose="020B0503020000020004" pitchFamily="34" charset="-127"/>
                <a:ea typeface="Malgun Gothic" panose="020B0503020000020004" pitchFamily="34" charset="-127"/>
                <a:cs typeface="+mj-cs"/>
              </a:defRPr>
            </a:lvl1pPr>
          </a:lstStyle>
          <a:p>
            <a:r>
              <a:rPr lang="es-ES" sz="5600" dirty="0" err="1">
                <a:solidFill>
                  <a:srgbClr val="4AA3D4"/>
                </a:solidFill>
                <a:latin typeface="Calibri" panose="020F0502020204030204" pitchFamily="34" charset="0"/>
                <a:cs typeface="Calibri" panose="020F0502020204030204" pitchFamily="34" charset="0"/>
              </a:rPr>
              <a:t>Intégrer</a:t>
            </a:r>
            <a:r>
              <a:rPr lang="es-ES" sz="5600" dirty="0">
                <a:solidFill>
                  <a:srgbClr val="4AA3D4"/>
                </a:solidFill>
                <a:latin typeface="Calibri" panose="020F0502020204030204" pitchFamily="34" charset="0"/>
                <a:cs typeface="Calibri" panose="020F0502020204030204" pitchFamily="34" charset="0"/>
              </a:rPr>
              <a:t> le </a:t>
            </a:r>
            <a:r>
              <a:rPr lang="es-ES" sz="5600" dirty="0" err="1">
                <a:solidFill>
                  <a:srgbClr val="4AA3D4"/>
                </a:solidFill>
                <a:latin typeface="Calibri" panose="020F0502020204030204" pitchFamily="34" charset="0"/>
                <a:cs typeface="Calibri" panose="020F0502020204030204" pitchFamily="34" charset="0"/>
              </a:rPr>
              <a:t>changement</a:t>
            </a:r>
            <a:r>
              <a:rPr lang="es-ES" sz="5600" dirty="0">
                <a:solidFill>
                  <a:srgbClr val="4AA3D4"/>
                </a:solidFill>
                <a:latin typeface="Calibri" panose="020F0502020204030204" pitchFamily="34" charset="0"/>
                <a:cs typeface="Calibri" panose="020F0502020204030204" pitchFamily="34" charset="0"/>
              </a:rPr>
              <a:t> </a:t>
            </a:r>
            <a:r>
              <a:rPr lang="es-ES" sz="5600" dirty="0" err="1">
                <a:solidFill>
                  <a:srgbClr val="4AA3D4"/>
                </a:solidFill>
                <a:latin typeface="Calibri" panose="020F0502020204030204" pitchFamily="34" charset="0"/>
                <a:cs typeface="Calibri" panose="020F0502020204030204" pitchFamily="34" charset="0"/>
              </a:rPr>
              <a:t>climatique</a:t>
            </a:r>
            <a:r>
              <a:rPr lang="es-ES" sz="5600" dirty="0">
                <a:solidFill>
                  <a:srgbClr val="4AA3D4"/>
                </a:solidFill>
                <a:latin typeface="Calibri" panose="020F0502020204030204" pitchFamily="34" charset="0"/>
                <a:cs typeface="Calibri" panose="020F0502020204030204" pitchFamily="34" charset="0"/>
              </a:rPr>
              <a:t> </a:t>
            </a:r>
            <a:r>
              <a:rPr lang="es-ES" sz="5600" dirty="0" err="1">
                <a:solidFill>
                  <a:srgbClr val="4AA3D4"/>
                </a:solidFill>
                <a:latin typeface="Calibri" panose="020F0502020204030204" pitchFamily="34" charset="0"/>
                <a:cs typeface="Calibri" panose="020F0502020204030204" pitchFamily="34" charset="0"/>
              </a:rPr>
              <a:t>dans</a:t>
            </a:r>
            <a:r>
              <a:rPr lang="es-ES" sz="5600" dirty="0">
                <a:solidFill>
                  <a:srgbClr val="4AA3D4"/>
                </a:solidFill>
                <a:latin typeface="Calibri" panose="020F0502020204030204" pitchFamily="34" charset="0"/>
                <a:cs typeface="Calibri" panose="020F0502020204030204" pitchFamily="34" charset="0"/>
              </a:rPr>
              <a:t> le cadre de </a:t>
            </a:r>
            <a:r>
              <a:rPr lang="es-ES" sz="5600" dirty="0" err="1">
                <a:solidFill>
                  <a:srgbClr val="4AA3D4"/>
                </a:solidFill>
                <a:latin typeface="Calibri" panose="020F0502020204030204" pitchFamily="34" charset="0"/>
                <a:cs typeface="Calibri" panose="020F0502020204030204" pitchFamily="34" charset="0"/>
              </a:rPr>
              <a:t>l’exposome</a:t>
            </a:r>
            <a:endParaRPr lang="es-ES" sz="5600" dirty="0">
              <a:solidFill>
                <a:srgbClr val="4AA3D4"/>
              </a:solidFill>
              <a:latin typeface="Calibri" panose="020F0502020204030204" pitchFamily="34" charset="0"/>
              <a:cs typeface="Calibri" panose="020F0502020204030204" pitchFamily="34" charset="0"/>
            </a:endParaRPr>
          </a:p>
        </p:txBody>
      </p:sp>
      <p:pic>
        <p:nvPicPr>
          <p:cNvPr id="11" name="Imagen 3">
            <a:extLst>
              <a:ext uri="{FF2B5EF4-FFF2-40B4-BE49-F238E27FC236}">
                <a16:creationId xmlns:a16="http://schemas.microsoft.com/office/drawing/2014/main" id="{77F7C2D0-AF2F-B548-A343-014FE33EAAB0}"/>
              </a:ext>
            </a:extLst>
          </p:cNvPr>
          <p:cNvPicPr>
            <a:picLocks noChangeAspect="1"/>
          </p:cNvPicPr>
          <p:nvPr/>
        </p:nvPicPr>
        <p:blipFill>
          <a:blip r:embed="rId2"/>
          <a:stretch>
            <a:fillRect/>
          </a:stretch>
        </p:blipFill>
        <p:spPr>
          <a:xfrm>
            <a:off x="2416803" y="2121740"/>
            <a:ext cx="19550395" cy="10639667"/>
          </a:xfrm>
          <a:prstGeom prst="rect">
            <a:avLst/>
          </a:prstGeom>
        </p:spPr>
      </p:pic>
      <p:sp>
        <p:nvSpPr>
          <p:cNvPr id="12" name="Rectángulo 4">
            <a:extLst>
              <a:ext uri="{FF2B5EF4-FFF2-40B4-BE49-F238E27FC236}">
                <a16:creationId xmlns:a16="http://schemas.microsoft.com/office/drawing/2014/main" id="{E286ADA5-34FD-AA48-B88D-3B6E59355DB9}"/>
              </a:ext>
            </a:extLst>
          </p:cNvPr>
          <p:cNvSpPr/>
          <p:nvPr/>
        </p:nvSpPr>
        <p:spPr>
          <a:xfrm>
            <a:off x="20439300" y="12965748"/>
            <a:ext cx="3873176" cy="584775"/>
          </a:xfrm>
          <a:prstGeom prst="rect">
            <a:avLst/>
          </a:prstGeom>
        </p:spPr>
        <p:txBody>
          <a:bodyPr wrap="none">
            <a:spAutoFit/>
          </a:bodyPr>
          <a:lstStyle/>
          <a:p>
            <a:pPr defTabSz="1828823" eaLnBrk="0">
              <a:defRPr/>
            </a:pPr>
            <a:r>
              <a:rPr lang="es-ES" dirty="0">
                <a:solidFill>
                  <a:srgbClr val="000066"/>
                </a:solidFill>
                <a:latin typeface="Arial" panose="020B0604020202020204" pitchFamily="34" charset="0"/>
                <a:ea typeface="+mn-ea"/>
                <a:cs typeface="Arial" panose="020B0604020202020204" pitchFamily="34" charset="0"/>
              </a:rPr>
              <a:t>(</a:t>
            </a:r>
            <a:r>
              <a:rPr lang="es-ES" dirty="0" err="1">
                <a:solidFill>
                  <a:srgbClr val="000066"/>
                </a:solidFill>
                <a:latin typeface="Arial" panose="020B0604020202020204" pitchFamily="34" charset="0"/>
                <a:ea typeface="+mn-ea"/>
                <a:cs typeface="Arial" panose="020B0604020202020204" pitchFamily="34" charset="0"/>
              </a:rPr>
              <a:t>Haines&amp;Ebi</a:t>
            </a:r>
            <a:r>
              <a:rPr lang="es-ES" dirty="0">
                <a:solidFill>
                  <a:srgbClr val="000066"/>
                </a:solidFill>
                <a:latin typeface="Arial" panose="020B0604020202020204" pitchFamily="34" charset="0"/>
                <a:ea typeface="+mn-ea"/>
                <a:cs typeface="Arial" panose="020B0604020202020204" pitchFamily="34" charset="0"/>
              </a:rPr>
              <a:t>, 2019)</a:t>
            </a:r>
            <a:endParaRPr lang="es-ES" dirty="0">
              <a:solidFill>
                <a:srgbClr val="000066"/>
              </a:solidFill>
              <a:latin typeface="Comic Sans MS" panose="030F0702030302020204" pitchFamily="66" charset="0"/>
              <a:ea typeface="+mn-ea"/>
            </a:endParaRPr>
          </a:p>
        </p:txBody>
      </p:sp>
    </p:spTree>
    <p:extLst>
      <p:ext uri="{BB962C8B-B14F-4D97-AF65-F5344CB8AC3E}">
        <p14:creationId xmlns:p14="http://schemas.microsoft.com/office/powerpoint/2010/main" val="492214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3929512-3A56-684E-AF75-7A66423917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719" y="1415527"/>
            <a:ext cx="20180136" cy="10884947"/>
          </a:xfrm>
          <a:prstGeom prst="rect">
            <a:avLst/>
          </a:prstGeom>
        </p:spPr>
      </p:pic>
      <p:sp>
        <p:nvSpPr>
          <p:cNvPr id="6" name="Título 1">
            <a:extLst>
              <a:ext uri="{FF2B5EF4-FFF2-40B4-BE49-F238E27FC236}">
                <a16:creationId xmlns:a16="http://schemas.microsoft.com/office/drawing/2014/main" id="{775EC39D-73BE-F046-A6AF-41109AAA0B75}"/>
              </a:ext>
            </a:extLst>
          </p:cNvPr>
          <p:cNvSpPr txBox="1">
            <a:spLocks/>
          </p:cNvSpPr>
          <p:nvPr/>
        </p:nvSpPr>
        <p:spPr>
          <a:xfrm>
            <a:off x="878147" y="488763"/>
            <a:ext cx="21139641" cy="228600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algun Gothic" panose="020B0503020000020004" pitchFamily="34" charset="-127"/>
                <a:ea typeface="Malgun Gothic" panose="020B0503020000020004" pitchFamily="34" charset="-127"/>
                <a:cs typeface="+mj-cs"/>
              </a:defRPr>
            </a:lvl1pPr>
          </a:lstStyle>
          <a:p>
            <a:r>
              <a:rPr lang="es-ES" sz="5600" dirty="0" err="1">
                <a:solidFill>
                  <a:srgbClr val="4AA3D4"/>
                </a:solidFill>
                <a:latin typeface="Calibri" panose="020F0502020204030204" pitchFamily="34" charset="0"/>
                <a:cs typeface="Calibri" panose="020F0502020204030204" pitchFamily="34" charset="0"/>
              </a:rPr>
              <a:t>Intégrer</a:t>
            </a:r>
            <a:r>
              <a:rPr lang="es-ES" sz="5600" dirty="0">
                <a:solidFill>
                  <a:srgbClr val="4AA3D4"/>
                </a:solidFill>
                <a:latin typeface="Calibri" panose="020F0502020204030204" pitchFamily="34" charset="0"/>
                <a:cs typeface="Calibri" panose="020F0502020204030204" pitchFamily="34" charset="0"/>
              </a:rPr>
              <a:t> la </a:t>
            </a:r>
            <a:r>
              <a:rPr lang="es-ES" sz="5600" dirty="0" err="1">
                <a:solidFill>
                  <a:srgbClr val="4AA3D4"/>
                </a:solidFill>
                <a:latin typeface="Calibri" panose="020F0502020204030204" pitchFamily="34" charset="0"/>
                <a:cs typeface="Calibri" panose="020F0502020204030204" pitchFamily="34" charset="0"/>
              </a:rPr>
              <a:t>perte</a:t>
            </a:r>
            <a:r>
              <a:rPr lang="es-ES" sz="5600" dirty="0">
                <a:solidFill>
                  <a:srgbClr val="4AA3D4"/>
                </a:solidFill>
                <a:latin typeface="Calibri" panose="020F0502020204030204" pitchFamily="34" charset="0"/>
                <a:cs typeface="Calibri" panose="020F0502020204030204" pitchFamily="34" charset="0"/>
              </a:rPr>
              <a:t> de </a:t>
            </a:r>
            <a:r>
              <a:rPr lang="es-ES" sz="5600" dirty="0" err="1">
                <a:solidFill>
                  <a:srgbClr val="4AA3D4"/>
                </a:solidFill>
                <a:latin typeface="Calibri" panose="020F0502020204030204" pitchFamily="34" charset="0"/>
                <a:cs typeface="Calibri" panose="020F0502020204030204" pitchFamily="34" charset="0"/>
              </a:rPr>
              <a:t>biodiversité</a:t>
            </a:r>
            <a:r>
              <a:rPr lang="es-ES" sz="5600" dirty="0">
                <a:solidFill>
                  <a:srgbClr val="4AA3D4"/>
                </a:solidFill>
                <a:latin typeface="Calibri" panose="020F0502020204030204" pitchFamily="34" charset="0"/>
                <a:cs typeface="Calibri" panose="020F0502020204030204" pitchFamily="34" charset="0"/>
              </a:rPr>
              <a:t> </a:t>
            </a:r>
            <a:r>
              <a:rPr lang="es-ES" sz="5600" dirty="0" err="1">
                <a:solidFill>
                  <a:srgbClr val="4AA3D4"/>
                </a:solidFill>
                <a:latin typeface="Calibri" panose="020F0502020204030204" pitchFamily="34" charset="0"/>
                <a:cs typeface="Calibri" panose="020F0502020204030204" pitchFamily="34" charset="0"/>
              </a:rPr>
              <a:t>dans</a:t>
            </a:r>
            <a:r>
              <a:rPr lang="es-ES" sz="5600" dirty="0">
                <a:solidFill>
                  <a:srgbClr val="4AA3D4"/>
                </a:solidFill>
                <a:latin typeface="Calibri" panose="020F0502020204030204" pitchFamily="34" charset="0"/>
                <a:cs typeface="Calibri" panose="020F0502020204030204" pitchFamily="34" charset="0"/>
              </a:rPr>
              <a:t> le cadre de </a:t>
            </a:r>
            <a:r>
              <a:rPr lang="es-ES" sz="5600" dirty="0" err="1">
                <a:solidFill>
                  <a:srgbClr val="4AA3D4"/>
                </a:solidFill>
                <a:latin typeface="Calibri" panose="020F0502020204030204" pitchFamily="34" charset="0"/>
                <a:cs typeface="Calibri" panose="020F0502020204030204" pitchFamily="34" charset="0"/>
              </a:rPr>
              <a:t>l’exposome</a:t>
            </a:r>
            <a:endParaRPr lang="es-ES" sz="5600" dirty="0">
              <a:solidFill>
                <a:srgbClr val="4AA3D4"/>
              </a:solidFill>
              <a:latin typeface="Calibri" panose="020F0502020204030204" pitchFamily="34" charset="0"/>
              <a:cs typeface="Calibri" panose="020F0502020204030204" pitchFamily="34" charset="0"/>
            </a:endParaRPr>
          </a:p>
        </p:txBody>
      </p:sp>
      <p:sp>
        <p:nvSpPr>
          <p:cNvPr id="11" name="TextBox 3">
            <a:extLst>
              <a:ext uri="{FF2B5EF4-FFF2-40B4-BE49-F238E27FC236}">
                <a16:creationId xmlns:a16="http://schemas.microsoft.com/office/drawing/2014/main" id="{652A6AC2-8401-5341-BDA3-B86A1AE1F382}"/>
              </a:ext>
            </a:extLst>
          </p:cNvPr>
          <p:cNvSpPr txBox="1"/>
          <p:nvPr/>
        </p:nvSpPr>
        <p:spPr>
          <a:xfrm>
            <a:off x="19377670" y="12857905"/>
            <a:ext cx="4924746" cy="584775"/>
          </a:xfrm>
          <a:prstGeom prst="rect">
            <a:avLst/>
          </a:prstGeom>
          <a:noFill/>
        </p:spPr>
        <p:txBody>
          <a:bodyPr wrap="none" rtlCol="0">
            <a:spAutoFit/>
          </a:bodyPr>
          <a:lstStyle/>
          <a:p>
            <a:r>
              <a:rPr lang="en-US" i="1" dirty="0" err="1">
                <a:latin typeface="Calibri"/>
                <a:cs typeface="Calibri"/>
              </a:rPr>
              <a:t>Marselle</a:t>
            </a:r>
            <a:r>
              <a:rPr lang="en-US" i="1" dirty="0">
                <a:latin typeface="Calibri"/>
                <a:cs typeface="Calibri"/>
              </a:rPr>
              <a:t> et al, Env Int. 2021</a:t>
            </a:r>
          </a:p>
        </p:txBody>
      </p:sp>
    </p:spTree>
    <p:extLst>
      <p:ext uri="{BB962C8B-B14F-4D97-AF65-F5344CB8AC3E}">
        <p14:creationId xmlns:p14="http://schemas.microsoft.com/office/powerpoint/2010/main" val="2091946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DE6DDAB-E2F9-B449-8D43-A834C9D8813A}"/>
              </a:ext>
            </a:extLst>
          </p:cNvPr>
          <p:cNvSpPr txBox="1"/>
          <p:nvPr/>
        </p:nvSpPr>
        <p:spPr>
          <a:xfrm>
            <a:off x="14542603" y="4762363"/>
            <a:ext cx="8841611" cy="5632311"/>
          </a:xfrm>
          <a:prstGeom prst="rect">
            <a:avLst/>
          </a:prstGeom>
          <a:noFill/>
        </p:spPr>
        <p:txBody>
          <a:bodyPr wrap="square" rtlCol="0">
            <a:spAutoFit/>
          </a:bodyPr>
          <a:lstStyle/>
          <a:p>
            <a:pPr marL="571508" indent="-571508" algn="l">
              <a:buFont typeface="Wingdings" pitchFamily="2" charset="2"/>
              <a:buChar char="ü"/>
            </a:pPr>
            <a:r>
              <a:rPr lang="en-GB" sz="3600" b="0" i="1" dirty="0">
                <a:latin typeface="Calibri" panose="020F0502020204030204" pitchFamily="34" charset="0"/>
                <a:cs typeface="Calibri" panose="020F0502020204030204" pitchFamily="34" charset="0"/>
              </a:rPr>
              <a:t>Reshaping urban environment using Nature-based solutions </a:t>
            </a:r>
            <a:r>
              <a:rPr lang="fr-FR" sz="3600" b="0" i="1" dirty="0">
                <a:latin typeface="Calibri" panose="020F0502020204030204" pitchFamily="34" charset="0"/>
                <a:cs typeface="Calibri" panose="020F0502020204030204" pitchFamily="34" charset="0"/>
              </a:rPr>
              <a:t>but </a:t>
            </a:r>
            <a:r>
              <a:rPr lang="fr-FR" sz="3600" b="0" i="1" dirty="0" err="1">
                <a:latin typeface="Calibri" panose="020F0502020204030204" pitchFamily="34" charset="0"/>
                <a:cs typeface="Calibri" panose="020F0502020204030204" pitchFamily="34" charset="0"/>
              </a:rPr>
              <a:t>also</a:t>
            </a:r>
            <a:r>
              <a:rPr lang="fr-FR" sz="3600" b="0" i="1" dirty="0">
                <a:latin typeface="Calibri" panose="020F0502020204030204" pitchFamily="34" charset="0"/>
                <a:cs typeface="Calibri" panose="020F0502020204030204" pitchFamily="34" charset="0"/>
              </a:rPr>
              <a:t> new technologies</a:t>
            </a:r>
            <a:endParaRPr lang="fr-FR" sz="3600" b="0" dirty="0">
              <a:latin typeface="Calibri" panose="020F0502020204030204" pitchFamily="34" charset="0"/>
              <a:cs typeface="Calibri" panose="020F0502020204030204" pitchFamily="34" charset="0"/>
            </a:endParaRPr>
          </a:p>
          <a:p>
            <a:pPr marL="571508" indent="-571508" algn="l">
              <a:buFont typeface="Wingdings" pitchFamily="2" charset="2"/>
              <a:buChar char="ü"/>
            </a:pPr>
            <a:endParaRPr lang="fr-FR" sz="3600" b="0" dirty="0">
              <a:latin typeface="Calibri" panose="020F0502020204030204" pitchFamily="34" charset="0"/>
              <a:cs typeface="Calibri" panose="020F0502020204030204" pitchFamily="34" charset="0"/>
            </a:endParaRPr>
          </a:p>
          <a:p>
            <a:pPr marL="571508" indent="-571508" algn="l">
              <a:buFont typeface="Wingdings" pitchFamily="2" charset="2"/>
              <a:buChar char="ü"/>
            </a:pPr>
            <a:r>
              <a:rPr lang="en-GB" sz="3600" b="0" i="1" dirty="0">
                <a:latin typeface="Calibri" panose="020F0502020204030204" pitchFamily="34" charset="0"/>
                <a:cs typeface="Calibri" panose="020F0502020204030204" pitchFamily="34" charset="0"/>
              </a:rPr>
              <a:t>innovative methods and approaches to reduce harmful exposures in urban environments</a:t>
            </a:r>
            <a:r>
              <a:rPr lang="fr-FR" sz="3600" b="0" dirty="0">
                <a:latin typeface="Calibri" panose="020F0502020204030204" pitchFamily="34" charset="0"/>
                <a:cs typeface="Calibri" panose="020F0502020204030204" pitchFamily="34" charset="0"/>
              </a:rPr>
              <a:t> </a:t>
            </a:r>
          </a:p>
          <a:p>
            <a:pPr marL="571508" indent="-571508" algn="l">
              <a:buFont typeface="Wingdings" pitchFamily="2" charset="2"/>
              <a:buChar char="ü"/>
            </a:pPr>
            <a:endParaRPr lang="fr-FR" sz="3600" b="0" dirty="0">
              <a:latin typeface="Calibri" panose="020F0502020204030204" pitchFamily="34" charset="0"/>
              <a:cs typeface="Calibri" panose="020F0502020204030204" pitchFamily="34" charset="0"/>
            </a:endParaRPr>
          </a:p>
          <a:p>
            <a:pPr marL="571508" indent="-571508" algn="l">
              <a:buFont typeface="Wingdings" pitchFamily="2" charset="2"/>
              <a:buChar char="ü"/>
            </a:pPr>
            <a:r>
              <a:rPr lang="en-GB" sz="3600" b="0" i="1" dirty="0">
                <a:latin typeface="Calibri" panose="020F0502020204030204" pitchFamily="34" charset="0"/>
                <a:cs typeface="Calibri" panose="020F0502020204030204" pitchFamily="34" charset="0"/>
              </a:rPr>
              <a:t>Transport, digitalization and  healthy living in the urban-suburban-rural continuum</a:t>
            </a:r>
          </a:p>
        </p:txBody>
      </p:sp>
      <p:pic>
        <p:nvPicPr>
          <p:cNvPr id="8" name="Picture 7" descr="https://talkarchitecture.files.wordpress.com/2010/12/screen-shot-2010-12-22-at-22-40-18.png">
            <a:extLst>
              <a:ext uri="{FF2B5EF4-FFF2-40B4-BE49-F238E27FC236}">
                <a16:creationId xmlns:a16="http://schemas.microsoft.com/office/drawing/2014/main" id="{7C2059C9-5546-C943-81BA-663C72B9A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3303" y="466882"/>
            <a:ext cx="7152445" cy="290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ítulo 1">
            <a:extLst>
              <a:ext uri="{FF2B5EF4-FFF2-40B4-BE49-F238E27FC236}">
                <a16:creationId xmlns:a16="http://schemas.microsoft.com/office/drawing/2014/main" id="{E871BD60-8296-7748-96AC-35944DA76635}"/>
              </a:ext>
            </a:extLst>
          </p:cNvPr>
          <p:cNvSpPr txBox="1">
            <a:spLocks/>
          </p:cNvSpPr>
          <p:nvPr/>
        </p:nvSpPr>
        <p:spPr>
          <a:xfrm>
            <a:off x="239531" y="466880"/>
            <a:ext cx="16423333" cy="1921515"/>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algun Gothic" panose="020B0503020000020004" pitchFamily="34" charset="-127"/>
                <a:ea typeface="Malgun Gothic" panose="020B0503020000020004" pitchFamily="34" charset="-127"/>
                <a:cs typeface="+mj-cs"/>
              </a:defRPr>
            </a:lvl1pPr>
          </a:lstStyle>
          <a:p>
            <a:r>
              <a:rPr lang="en-GB" sz="5600" dirty="0" err="1">
                <a:solidFill>
                  <a:srgbClr val="4AA3D4"/>
                </a:solidFill>
                <a:latin typeface="Calibri" panose="020F0502020204030204" pitchFamily="34" charset="0"/>
                <a:cs typeface="Calibri" panose="020F0502020204030204" pitchFamily="34" charset="0"/>
              </a:rPr>
              <a:t>L’exposome</a:t>
            </a:r>
            <a:r>
              <a:rPr lang="en-GB" sz="5600" dirty="0">
                <a:solidFill>
                  <a:srgbClr val="4AA3D4"/>
                </a:solidFill>
                <a:latin typeface="Calibri" panose="020F0502020204030204" pitchFamily="34" charset="0"/>
                <a:cs typeface="Calibri" panose="020F0502020204030204" pitchFamily="34" charset="0"/>
              </a:rPr>
              <a:t> </a:t>
            </a:r>
            <a:r>
              <a:rPr lang="en-GB" sz="5600" dirty="0" err="1">
                <a:solidFill>
                  <a:srgbClr val="4AA3D4"/>
                </a:solidFill>
                <a:latin typeface="Calibri" panose="020F0502020204030204" pitchFamily="34" charset="0"/>
                <a:cs typeface="Calibri" panose="020F0502020204030204" pitchFamily="34" charset="0"/>
              </a:rPr>
              <a:t>urbain</a:t>
            </a:r>
            <a:endParaRPr lang="en-GB" sz="5600" dirty="0">
              <a:solidFill>
                <a:srgbClr val="4AA3D4"/>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0FE4B055-F5D1-8248-B34C-6215888AB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48" y="2828927"/>
            <a:ext cx="13345541" cy="9591523"/>
          </a:xfrm>
          <a:prstGeom prst="rect">
            <a:avLst/>
          </a:prstGeom>
        </p:spPr>
      </p:pic>
    </p:spTree>
    <p:extLst>
      <p:ext uri="{BB962C8B-B14F-4D97-AF65-F5344CB8AC3E}">
        <p14:creationId xmlns:p14="http://schemas.microsoft.com/office/powerpoint/2010/main" val="3592059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Titel 1">
            <a:extLst>
              <a:ext uri="{FF2B5EF4-FFF2-40B4-BE49-F238E27FC236}">
                <a16:creationId xmlns:a16="http://schemas.microsoft.com/office/drawing/2014/main" id="{1E07D718-233F-F745-8BF6-DC0D790B33BC}"/>
              </a:ext>
            </a:extLst>
          </p:cNvPr>
          <p:cNvSpPr>
            <a:spLocks noGrp="1" noChangeArrowheads="1"/>
          </p:cNvSpPr>
          <p:nvPr>
            <p:ph type="title"/>
          </p:nvPr>
        </p:nvSpPr>
        <p:spPr>
          <a:xfrm>
            <a:off x="862743" y="137253"/>
            <a:ext cx="21790509" cy="1981200"/>
          </a:xfrm>
        </p:spPr>
        <p:txBody>
          <a:bodyPr>
            <a:normAutofit fontScale="90000"/>
          </a:bodyPr>
          <a:lstStyle/>
          <a:p>
            <a:pPr algn="l"/>
            <a:r>
              <a:rPr lang="en-GB" altLang="fr-FR" sz="6400" b="1" dirty="0">
                <a:solidFill>
                  <a:srgbClr val="4AA3D4"/>
                </a:solidFill>
                <a:latin typeface="Calibri" panose="020F0502020204030204" pitchFamily="34" charset="0"/>
                <a:ea typeface="ＭＳ Ｐゴシック" panose="020B0600070205080204" pitchFamily="34" charset="-128"/>
                <a:cs typeface="Calibri" panose="020F0502020204030204" pitchFamily="34" charset="0"/>
              </a:rPr>
              <a:t>Exposome et </a:t>
            </a:r>
            <a:r>
              <a:rPr lang="en-GB" altLang="fr-FR" sz="6400" b="1" dirty="0" err="1">
                <a:solidFill>
                  <a:srgbClr val="4AA3D4"/>
                </a:solidFill>
                <a:latin typeface="Calibri" panose="020F0502020204030204" pitchFamily="34" charset="0"/>
                <a:ea typeface="ＭＳ Ｐゴシック" panose="020B0600070205080204" pitchFamily="34" charset="-128"/>
                <a:cs typeface="Calibri" panose="020F0502020204030204" pitchFamily="34" charset="0"/>
              </a:rPr>
              <a:t>Toxicologie</a:t>
            </a:r>
            <a:r>
              <a:rPr lang="en-GB" altLang="fr-FR" sz="6400" b="1" dirty="0">
                <a:solidFill>
                  <a:srgbClr val="4AA3D4"/>
                </a:solidFill>
                <a:latin typeface="Calibri" panose="020F0502020204030204" pitchFamily="34" charset="0"/>
                <a:ea typeface="ＭＳ Ｐゴシック" panose="020B0600070205080204" pitchFamily="34" charset="-128"/>
                <a:cs typeface="Calibri" panose="020F0502020204030204" pitchFamily="34" charset="0"/>
              </a:rPr>
              <a:t>: un </a:t>
            </a:r>
            <a:r>
              <a:rPr lang="en-GB" altLang="fr-FR" sz="6400" b="1" dirty="0" err="1">
                <a:solidFill>
                  <a:srgbClr val="4AA3D4"/>
                </a:solidFill>
                <a:latin typeface="Calibri" panose="020F0502020204030204" pitchFamily="34" charset="0"/>
                <a:ea typeface="ＭＳ Ｐゴシック" panose="020B0600070205080204" pitchFamily="34" charset="-128"/>
                <a:cs typeface="Calibri" panose="020F0502020204030204" pitchFamily="34" charset="0"/>
              </a:rPr>
              <a:t>pont</a:t>
            </a:r>
            <a:r>
              <a:rPr lang="en-GB" altLang="fr-FR" sz="6400" b="1" dirty="0">
                <a:solidFill>
                  <a:srgbClr val="4AA3D4"/>
                </a:solidFill>
                <a:latin typeface="Calibri" panose="020F0502020204030204" pitchFamily="34" charset="0"/>
                <a:ea typeface="ＭＳ Ｐゴシック" panose="020B0600070205080204" pitchFamily="34" charset="-128"/>
                <a:cs typeface="Calibri" panose="020F0502020204030204" pitchFamily="34" charset="0"/>
              </a:rPr>
              <a:t> entre </a:t>
            </a:r>
            <a:r>
              <a:rPr lang="en-GB" altLang="fr-FR" sz="6400" b="1" dirty="0" err="1">
                <a:solidFill>
                  <a:srgbClr val="4AA3D4"/>
                </a:solidFill>
                <a:latin typeface="Calibri" panose="020F0502020204030204" pitchFamily="34" charset="0"/>
                <a:ea typeface="ＭＳ Ｐゴシック" panose="020B0600070205080204" pitchFamily="34" charset="-128"/>
                <a:cs typeface="Calibri" panose="020F0502020204030204" pitchFamily="34" charset="0"/>
              </a:rPr>
              <a:t>l’expologie</a:t>
            </a:r>
            <a:r>
              <a:rPr lang="en-GB" altLang="fr-FR" sz="6400" b="1" dirty="0">
                <a:solidFill>
                  <a:srgbClr val="4AA3D4"/>
                </a:solidFill>
                <a:latin typeface="Calibri" panose="020F0502020204030204" pitchFamily="34" charset="0"/>
                <a:ea typeface="ＭＳ Ｐゴシック" panose="020B0600070205080204" pitchFamily="34" charset="-128"/>
                <a:cs typeface="Calibri" panose="020F0502020204030204" pitchFamily="34" charset="0"/>
              </a:rPr>
              <a:t>, la </a:t>
            </a:r>
            <a:r>
              <a:rPr lang="en-GB" altLang="fr-FR" sz="6400" b="1" dirty="0" err="1">
                <a:solidFill>
                  <a:srgbClr val="4AA3D4"/>
                </a:solidFill>
                <a:latin typeface="Calibri" panose="020F0502020204030204" pitchFamily="34" charset="0"/>
                <a:ea typeface="ＭＳ Ｐゴシック" panose="020B0600070205080204" pitchFamily="34" charset="-128"/>
                <a:cs typeface="Calibri" panose="020F0502020204030204" pitchFamily="34" charset="0"/>
              </a:rPr>
              <a:t>biosurveillance</a:t>
            </a:r>
            <a:r>
              <a:rPr lang="en-GB" altLang="fr-FR" sz="6400" b="1" dirty="0">
                <a:solidFill>
                  <a:srgbClr val="4AA3D4"/>
                </a:solidFill>
                <a:latin typeface="Calibri" panose="020F0502020204030204" pitchFamily="34" charset="0"/>
                <a:ea typeface="ＭＳ Ｐゴシック" panose="020B0600070205080204" pitchFamily="34" charset="-128"/>
                <a:cs typeface="Calibri" panose="020F0502020204030204" pitchFamily="34" charset="0"/>
              </a:rPr>
              <a:t> et la </a:t>
            </a:r>
            <a:r>
              <a:rPr lang="en-GB" altLang="fr-FR" sz="6400" b="1" dirty="0" err="1">
                <a:solidFill>
                  <a:srgbClr val="4AA3D4"/>
                </a:solidFill>
                <a:latin typeface="Calibri" panose="020F0502020204030204" pitchFamily="34" charset="0"/>
                <a:ea typeface="ＭＳ Ｐゴシック" panose="020B0600070205080204" pitchFamily="34" charset="-128"/>
                <a:cs typeface="Calibri" panose="020F0502020204030204" pitchFamily="34" charset="0"/>
              </a:rPr>
              <a:t>toxicité</a:t>
            </a:r>
            <a:endParaRPr lang="en-GB" altLang="fr-FR" sz="6400" b="1" dirty="0">
              <a:solidFill>
                <a:srgbClr val="4AA3D4"/>
              </a:solidFill>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54274" name="Image 5">
            <a:extLst>
              <a:ext uri="{FF2B5EF4-FFF2-40B4-BE49-F238E27FC236}">
                <a16:creationId xmlns:a16="http://schemas.microsoft.com/office/drawing/2014/main" id="{B82D42B0-9594-0044-9DC1-8DCC07870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6539" y="2374900"/>
            <a:ext cx="18644144" cy="1094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 descr="HBI_logo_drafts_v06b.pdf - Adobe Acrobat Reader DC">
            <a:extLst>
              <a:ext uri="{FF2B5EF4-FFF2-40B4-BE49-F238E27FC236}">
                <a16:creationId xmlns:a16="http://schemas.microsoft.com/office/drawing/2014/main" id="{0D12BFC8-5D2C-3248-8B6C-AA3CF50E0E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48" t="37895" r="43683" b="9707"/>
          <a:stretch/>
        </p:blipFill>
        <p:spPr>
          <a:xfrm>
            <a:off x="22653252" y="329275"/>
            <a:ext cx="1252051" cy="1549499"/>
          </a:xfrm>
          <a:prstGeom prst="rect">
            <a:avLst/>
          </a:prstGeom>
        </p:spPr>
      </p:pic>
      <p:pic>
        <p:nvPicPr>
          <p:cNvPr id="5" name="Image 4">
            <a:extLst>
              <a:ext uri="{FF2B5EF4-FFF2-40B4-BE49-F238E27FC236}">
                <a16:creationId xmlns:a16="http://schemas.microsoft.com/office/drawing/2014/main" id="{A75CA7A7-B825-A949-B29C-BE74320A0B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58" y="12166566"/>
            <a:ext cx="2488125" cy="1412181"/>
          </a:xfrm>
          <a:prstGeom prst="rect">
            <a:avLst/>
          </a:prstGeom>
        </p:spPr>
      </p:pic>
      <p:sp>
        <p:nvSpPr>
          <p:cNvPr id="6" name="Rectangle 5">
            <a:extLst>
              <a:ext uri="{FF2B5EF4-FFF2-40B4-BE49-F238E27FC236}">
                <a16:creationId xmlns:a16="http://schemas.microsoft.com/office/drawing/2014/main" id="{802B56AA-3C99-5440-82CB-8F8578F1282A}"/>
              </a:ext>
            </a:extLst>
          </p:cNvPr>
          <p:cNvSpPr/>
          <p:nvPr/>
        </p:nvSpPr>
        <p:spPr>
          <a:xfrm>
            <a:off x="22823821" y="2118453"/>
            <a:ext cx="1081482" cy="1081947"/>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168084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ZoneTexte 1">
            <a:extLst>
              <a:ext uri="{FF2B5EF4-FFF2-40B4-BE49-F238E27FC236}">
                <a16:creationId xmlns:a16="http://schemas.microsoft.com/office/drawing/2014/main" id="{9EB3EB8F-72F0-7B40-A94B-B7BA838BBE20}"/>
              </a:ext>
            </a:extLst>
          </p:cNvPr>
          <p:cNvSpPr txBox="1">
            <a:spLocks noChangeArrowheads="1"/>
          </p:cNvSpPr>
          <p:nvPr/>
        </p:nvSpPr>
        <p:spPr bwMode="auto">
          <a:xfrm>
            <a:off x="566061" y="396564"/>
            <a:ext cx="2157674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fr-FR" sz="6400" dirty="0">
                <a:solidFill>
                  <a:srgbClr val="4AA3D4"/>
                </a:solidFill>
                <a:latin typeface="Calibri" panose="020F0502020204030204" pitchFamily="34" charset="0"/>
                <a:cs typeface="Calibri" panose="020F0502020204030204" pitchFamily="34" charset="0"/>
              </a:rPr>
              <a:t>Des méthodes innovantes fondées sur l’intelligence artificielle</a:t>
            </a:r>
          </a:p>
          <a:p>
            <a:pPr eaLnBrk="1" hangingPunct="1">
              <a:spcBef>
                <a:spcPct val="0"/>
              </a:spcBef>
              <a:buFontTx/>
              <a:buNone/>
            </a:pPr>
            <a:r>
              <a:rPr lang="fr-FR" sz="6400" dirty="0">
                <a:solidFill>
                  <a:srgbClr val="4AA3D4"/>
                </a:solidFill>
                <a:latin typeface="Calibri" panose="020F0502020204030204" pitchFamily="34" charset="0"/>
                <a:cs typeface="Calibri" panose="020F0502020204030204" pitchFamily="34" charset="0"/>
              </a:rPr>
              <a:t>Associer une substance chimique à une événement biologique </a:t>
            </a:r>
            <a:endParaRPr lang="fr-FR" altLang="fr-FR" sz="6400" dirty="0">
              <a:solidFill>
                <a:srgbClr val="4AA3D4"/>
              </a:solidFill>
              <a:latin typeface="Calibri" panose="020F0502020204030204" pitchFamily="34" charset="0"/>
              <a:cs typeface="Calibri" panose="020F0502020204030204" pitchFamily="34" charset="0"/>
            </a:endParaRPr>
          </a:p>
        </p:txBody>
      </p:sp>
      <p:sp>
        <p:nvSpPr>
          <p:cNvPr id="3" name="Inhaltsplatzhalter 2">
            <a:extLst>
              <a:ext uri="{FF2B5EF4-FFF2-40B4-BE49-F238E27FC236}">
                <a16:creationId xmlns:a16="http://schemas.microsoft.com/office/drawing/2014/main" id="{367315DB-93FA-7343-B249-513FA83BEF8F}"/>
              </a:ext>
            </a:extLst>
          </p:cNvPr>
          <p:cNvSpPr txBox="1">
            <a:spLocks/>
          </p:cNvSpPr>
          <p:nvPr/>
        </p:nvSpPr>
        <p:spPr>
          <a:xfrm>
            <a:off x="2590934" y="2140469"/>
            <a:ext cx="19778197" cy="11044048"/>
          </a:xfrm>
          <a:prstGeom prst="rect">
            <a:avLst/>
          </a:prstGeom>
        </p:spPr>
        <p:txBody>
          <a:bodyPr>
            <a:normAutofit fontScale="92500" lnSpcReduction="20000"/>
          </a:bodyPr>
          <a:lst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dirty="0">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dirty="0">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dirty="0">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dirty="0">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dirty="0">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5333" dirty="0">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5400" i="1" dirty="0">
              <a:latin typeface="Calibri" panose="020F0502020204030204" pitchFamily="34" charset="0"/>
              <a:cs typeface="Calibri" panose="020F0502020204030204" pitchFamily="34" charset="0"/>
            </a:endParaRPr>
          </a:p>
          <a:p>
            <a:pPr marL="0" indent="0" algn="ctr">
              <a:buClr>
                <a:schemeClr val="accent1">
                  <a:lumMod val="75000"/>
                </a:schemeClr>
              </a:buClr>
              <a:buNone/>
            </a:pPr>
            <a:r>
              <a:rPr lang="en-US" sz="5400" i="1" dirty="0">
                <a:latin typeface="Calibri" panose="020F0502020204030204" pitchFamily="34" charset="0"/>
                <a:cs typeface="Calibri" panose="020F0502020204030204" pitchFamily="34" charset="0"/>
              </a:rPr>
              <a:t>AOPhelpfinder</a:t>
            </a:r>
            <a:endParaRPr lang="en-US" sz="5333" dirty="0">
              <a:latin typeface="Calibri" panose="020F0502020204030204" pitchFamily="34" charset="0"/>
              <a:cs typeface="Calibri" panose="020F0502020204030204" pitchFamily="34" charset="0"/>
            </a:endParaRPr>
          </a:p>
          <a:p>
            <a:pPr marL="0" indent="0">
              <a:buClr>
                <a:schemeClr val="accent1">
                  <a:lumMod val="75000"/>
                </a:schemeClr>
              </a:buClr>
              <a:buNone/>
            </a:pPr>
            <a:endParaRPr lang="cs-CZ" sz="4800" dirty="0">
              <a:solidFill>
                <a:schemeClr val="accent1"/>
              </a:solidFill>
              <a:latin typeface="Calibri" panose="020F0502020204030204" pitchFamily="34" charset="0"/>
              <a:cs typeface="Calibri" panose="020F0502020204030204" pitchFamily="34" charset="0"/>
            </a:endParaRPr>
          </a:p>
        </p:txBody>
      </p:sp>
      <p:grpSp>
        <p:nvGrpSpPr>
          <p:cNvPr id="4" name="Grouper 18">
            <a:extLst>
              <a:ext uri="{FF2B5EF4-FFF2-40B4-BE49-F238E27FC236}">
                <a16:creationId xmlns:a16="http://schemas.microsoft.com/office/drawing/2014/main" id="{14419A38-A3E0-2849-94D4-ABF16259B8B8}"/>
              </a:ext>
            </a:extLst>
          </p:cNvPr>
          <p:cNvGrpSpPr/>
          <p:nvPr/>
        </p:nvGrpSpPr>
        <p:grpSpPr>
          <a:xfrm>
            <a:off x="5215466" y="3017575"/>
            <a:ext cx="14065449" cy="7955226"/>
            <a:chOff x="628650" y="1368144"/>
            <a:chExt cx="7549331" cy="4988207"/>
          </a:xfrm>
        </p:grpSpPr>
        <p:grpSp>
          <p:nvGrpSpPr>
            <p:cNvPr id="5" name="Grouper 11">
              <a:extLst>
                <a:ext uri="{FF2B5EF4-FFF2-40B4-BE49-F238E27FC236}">
                  <a16:creationId xmlns:a16="http://schemas.microsoft.com/office/drawing/2014/main" id="{4BC74DED-9A3D-DE42-AE2E-C396D4C4EB95}"/>
                </a:ext>
              </a:extLst>
            </p:cNvPr>
            <p:cNvGrpSpPr/>
            <p:nvPr/>
          </p:nvGrpSpPr>
          <p:grpSpPr>
            <a:xfrm>
              <a:off x="673012" y="1368144"/>
              <a:ext cx="7504969" cy="4988207"/>
              <a:chOff x="673012" y="1368144"/>
              <a:chExt cx="7504969" cy="4988207"/>
            </a:xfrm>
          </p:grpSpPr>
          <p:pic>
            <p:nvPicPr>
              <p:cNvPr id="7" name="Image 6">
                <a:extLst>
                  <a:ext uri="{FF2B5EF4-FFF2-40B4-BE49-F238E27FC236}">
                    <a16:creationId xmlns:a16="http://schemas.microsoft.com/office/drawing/2014/main" id="{E4E6C6BE-2E7F-5043-BB79-9F73AD201B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039" y="1368144"/>
                <a:ext cx="7058942" cy="4988207"/>
              </a:xfrm>
              <a:prstGeom prst="rect">
                <a:avLst/>
              </a:prstGeom>
            </p:spPr>
          </p:pic>
          <p:pic>
            <p:nvPicPr>
              <p:cNvPr id="8" name="Image 7">
                <a:extLst>
                  <a:ext uri="{FF2B5EF4-FFF2-40B4-BE49-F238E27FC236}">
                    <a16:creationId xmlns:a16="http://schemas.microsoft.com/office/drawing/2014/main" id="{F8950C66-2EEE-7041-ACB1-99C258E453BF}"/>
                  </a:ext>
                </a:extLst>
              </p:cNvPr>
              <p:cNvPicPr>
                <a:picLocks noChangeAspect="1"/>
              </p:cNvPicPr>
              <p:nvPr/>
            </p:nvPicPr>
            <p:blipFill>
              <a:blip r:embed="rId3"/>
              <a:stretch>
                <a:fillRect/>
              </a:stretch>
            </p:blipFill>
            <p:spPr>
              <a:xfrm>
                <a:off x="779665" y="3677690"/>
                <a:ext cx="930191" cy="330625"/>
              </a:xfrm>
              <a:prstGeom prst="rect">
                <a:avLst/>
              </a:prstGeom>
            </p:spPr>
          </p:pic>
          <p:pic>
            <p:nvPicPr>
              <p:cNvPr id="9" name="Image 8">
                <a:extLst>
                  <a:ext uri="{FF2B5EF4-FFF2-40B4-BE49-F238E27FC236}">
                    <a16:creationId xmlns:a16="http://schemas.microsoft.com/office/drawing/2014/main" id="{DDA4B6EF-5688-5A4F-91E6-28E852E93E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012" y="4003100"/>
                <a:ext cx="1036844" cy="360840"/>
              </a:xfrm>
              <a:prstGeom prst="rect">
                <a:avLst/>
              </a:prstGeom>
            </p:spPr>
          </p:pic>
        </p:grpSp>
        <p:pic>
          <p:nvPicPr>
            <p:cNvPr id="6" name="Image 5">
              <a:extLst>
                <a:ext uri="{FF2B5EF4-FFF2-40B4-BE49-F238E27FC236}">
                  <a16:creationId xmlns:a16="http://schemas.microsoft.com/office/drawing/2014/main" id="{9327F0D0-0E70-3548-BFB0-43389D1F6C52}"/>
                </a:ext>
              </a:extLst>
            </p:cNvPr>
            <p:cNvPicPr>
              <a:picLocks noChangeAspect="1"/>
            </p:cNvPicPr>
            <p:nvPr/>
          </p:nvPicPr>
          <p:blipFill>
            <a:blip r:embed="rId5"/>
            <a:stretch>
              <a:fillRect/>
            </a:stretch>
          </p:blipFill>
          <p:spPr>
            <a:xfrm>
              <a:off x="628650" y="2599322"/>
              <a:ext cx="1083679" cy="227794"/>
            </a:xfrm>
            <a:prstGeom prst="rect">
              <a:avLst/>
            </a:prstGeom>
          </p:spPr>
        </p:pic>
      </p:grpSp>
      <p:sp>
        <p:nvSpPr>
          <p:cNvPr id="10" name="ZoneTexte 9">
            <a:extLst>
              <a:ext uri="{FF2B5EF4-FFF2-40B4-BE49-F238E27FC236}">
                <a16:creationId xmlns:a16="http://schemas.microsoft.com/office/drawing/2014/main" id="{BD6A2835-99B6-E341-86CF-EF1A99EC88A9}"/>
              </a:ext>
            </a:extLst>
          </p:cNvPr>
          <p:cNvSpPr txBox="1"/>
          <p:nvPr/>
        </p:nvSpPr>
        <p:spPr>
          <a:xfrm>
            <a:off x="19370995" y="12678129"/>
            <a:ext cx="4443845" cy="584775"/>
          </a:xfrm>
          <a:prstGeom prst="rect">
            <a:avLst/>
          </a:prstGeom>
          <a:noFill/>
        </p:spPr>
        <p:txBody>
          <a:bodyPr wrap="none" rtlCol="0">
            <a:spAutoFit/>
          </a:bodyPr>
          <a:lstStyle/>
          <a:p>
            <a:r>
              <a:rPr lang="fr-FR" i="1" dirty="0" err="1">
                <a:latin typeface="Calibri" panose="020F0502020204030204" pitchFamily="34" charset="0"/>
                <a:cs typeface="Calibri" panose="020F0502020204030204" pitchFamily="34" charset="0"/>
              </a:rPr>
              <a:t>Carvaillo</a:t>
            </a:r>
            <a:r>
              <a:rPr lang="fr-FR" i="1" dirty="0">
                <a:latin typeface="Calibri" panose="020F0502020204030204" pitchFamily="34" charset="0"/>
                <a:cs typeface="Calibri" panose="020F0502020204030204" pitchFamily="34" charset="0"/>
              </a:rPr>
              <a:t> et al, EHP, 2019</a:t>
            </a:r>
          </a:p>
        </p:txBody>
      </p:sp>
      <p:pic>
        <p:nvPicPr>
          <p:cNvPr id="12" name="Picture 15" descr="HBI_logo_drafts_v06b.pdf - Adobe Acrobat Reader DC">
            <a:extLst>
              <a:ext uri="{FF2B5EF4-FFF2-40B4-BE49-F238E27FC236}">
                <a16:creationId xmlns:a16="http://schemas.microsoft.com/office/drawing/2014/main" id="{B0360041-FCE2-6146-B236-F4A6D692169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648" t="37895" r="43683" b="9707"/>
          <a:stretch/>
        </p:blipFill>
        <p:spPr>
          <a:xfrm>
            <a:off x="22653252" y="329275"/>
            <a:ext cx="1252051" cy="1549499"/>
          </a:xfrm>
          <a:prstGeom prst="rect">
            <a:avLst/>
          </a:prstGeom>
        </p:spPr>
      </p:pic>
    </p:spTree>
    <p:extLst>
      <p:ext uri="{BB962C8B-B14F-4D97-AF65-F5344CB8AC3E}">
        <p14:creationId xmlns:p14="http://schemas.microsoft.com/office/powerpoint/2010/main" val="3641596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777376" y="644527"/>
            <a:ext cx="17569952" cy="1460501"/>
          </a:xfrm>
          <a:prstGeom prst="rect">
            <a:avLst/>
          </a:prstGeom>
        </p:spPr>
        <p:txBody>
          <a:bodyPr/>
          <a:lst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Calibri" charset="0"/>
                <a:ea typeface="ＭＳ Ｐゴシック" charset="0"/>
              </a:defRPr>
            </a:lvl2pPr>
            <a:lvl3pPr algn="l" rtl="0" fontAlgn="base">
              <a:spcBef>
                <a:spcPct val="0"/>
              </a:spcBef>
              <a:spcAft>
                <a:spcPct val="0"/>
              </a:spcAft>
              <a:defRPr sz="4400">
                <a:solidFill>
                  <a:schemeClr val="tx2"/>
                </a:solidFill>
                <a:latin typeface="Calibri" charset="0"/>
                <a:ea typeface="ＭＳ Ｐゴシック" charset="0"/>
              </a:defRPr>
            </a:lvl3pPr>
            <a:lvl4pPr algn="l" rtl="0" fontAlgn="base">
              <a:spcBef>
                <a:spcPct val="0"/>
              </a:spcBef>
              <a:spcAft>
                <a:spcPct val="0"/>
              </a:spcAft>
              <a:defRPr sz="4400">
                <a:solidFill>
                  <a:schemeClr val="tx2"/>
                </a:solidFill>
                <a:latin typeface="Calibri" charset="0"/>
                <a:ea typeface="ＭＳ Ｐゴシック" charset="0"/>
              </a:defRPr>
            </a:lvl4pPr>
            <a:lvl5pPr algn="l" rtl="0" fontAlgn="base">
              <a:spcBef>
                <a:spcPct val="0"/>
              </a:spcBef>
              <a:spcAft>
                <a:spcPct val="0"/>
              </a:spcAft>
              <a:defRPr sz="4400">
                <a:solidFill>
                  <a:schemeClr val="tx2"/>
                </a:solidFill>
                <a:latin typeface="Calibri" charset="0"/>
                <a:ea typeface="ＭＳ Ｐゴシック" charset="0"/>
              </a:defRPr>
            </a:lvl5pPr>
            <a:lvl6pPr marL="457200" algn="l" rtl="0" fontAlgn="base">
              <a:spcBef>
                <a:spcPct val="0"/>
              </a:spcBef>
              <a:spcAft>
                <a:spcPct val="0"/>
              </a:spcAft>
              <a:defRPr sz="4400">
                <a:solidFill>
                  <a:schemeClr val="tx2"/>
                </a:solidFill>
                <a:latin typeface="Calibri" charset="0"/>
                <a:ea typeface="ＭＳ Ｐゴシック" charset="0"/>
              </a:defRPr>
            </a:lvl6pPr>
            <a:lvl7pPr marL="914400" algn="l" rtl="0" fontAlgn="base">
              <a:spcBef>
                <a:spcPct val="0"/>
              </a:spcBef>
              <a:spcAft>
                <a:spcPct val="0"/>
              </a:spcAft>
              <a:defRPr sz="4400">
                <a:solidFill>
                  <a:schemeClr val="tx2"/>
                </a:solidFill>
                <a:latin typeface="Calibri" charset="0"/>
                <a:ea typeface="ＭＳ Ｐゴシック" charset="0"/>
              </a:defRPr>
            </a:lvl7pPr>
            <a:lvl8pPr marL="1371600" algn="l" rtl="0" fontAlgn="base">
              <a:spcBef>
                <a:spcPct val="0"/>
              </a:spcBef>
              <a:spcAft>
                <a:spcPct val="0"/>
              </a:spcAft>
              <a:defRPr sz="4400">
                <a:solidFill>
                  <a:schemeClr val="tx2"/>
                </a:solidFill>
                <a:latin typeface="Calibri" charset="0"/>
                <a:ea typeface="ＭＳ Ｐゴシック" charset="0"/>
              </a:defRPr>
            </a:lvl8pPr>
            <a:lvl9pPr marL="1828800" algn="l" rtl="0" fontAlgn="base">
              <a:spcBef>
                <a:spcPct val="0"/>
              </a:spcBef>
              <a:spcAft>
                <a:spcPct val="0"/>
              </a:spcAft>
              <a:defRPr sz="4400">
                <a:solidFill>
                  <a:schemeClr val="tx2"/>
                </a:solidFill>
                <a:latin typeface="Calibri" charset="0"/>
                <a:ea typeface="ＭＳ Ｐゴシック" charset="0"/>
              </a:defRPr>
            </a:lvl9pPr>
          </a:lstStyle>
          <a:p>
            <a:r>
              <a:rPr lang="en-US" sz="5600" dirty="0">
                <a:solidFill>
                  <a:srgbClr val="4AA3D4"/>
                </a:solidFill>
                <a:latin typeface="Calibri"/>
                <a:cs typeface="Calibri"/>
              </a:rPr>
              <a:t>Pollution et </a:t>
            </a:r>
            <a:r>
              <a:rPr lang="en-US" sz="5600" dirty="0" err="1">
                <a:solidFill>
                  <a:srgbClr val="4AA3D4"/>
                </a:solidFill>
                <a:latin typeface="Calibri"/>
                <a:cs typeface="Calibri"/>
              </a:rPr>
              <a:t>Santé</a:t>
            </a:r>
            <a:endParaRPr lang="en-US" sz="5600" dirty="0">
              <a:solidFill>
                <a:srgbClr val="4AA3D4"/>
              </a:solidFill>
              <a:latin typeface="Calibri"/>
              <a:cs typeface="Calibri"/>
            </a:endParaRPr>
          </a:p>
        </p:txBody>
      </p:sp>
      <p:pic>
        <p:nvPicPr>
          <p:cNvPr id="7" name="Image 1" descr="Capture d’écran 2018-03-24 à 17.16.2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91103" y="2105028"/>
            <a:ext cx="14401800" cy="1125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ZoneTexte 124"/>
          <p:cNvSpPr txBox="1">
            <a:spLocks noChangeArrowheads="1"/>
          </p:cNvSpPr>
          <p:nvPr/>
        </p:nvSpPr>
        <p:spPr bwMode="auto">
          <a:xfrm>
            <a:off x="15796791" y="12906376"/>
            <a:ext cx="51010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000" b="1">
                <a:solidFill>
                  <a:schemeClr val="tx1"/>
                </a:solidFill>
                <a:latin typeface="Arial" charset="0"/>
                <a:ea typeface="ＭＳ Ｐゴシック" charset="0"/>
                <a:cs typeface="ＭＳ Ｐゴシック" charset="0"/>
              </a:defRPr>
            </a:lvl1pPr>
            <a:lvl2pPr marL="742950" indent="-285750" eaLnBrk="0" hangingPunct="0">
              <a:defRPr sz="3000" b="1">
                <a:solidFill>
                  <a:schemeClr val="tx1"/>
                </a:solidFill>
                <a:latin typeface="Arial" charset="0"/>
                <a:ea typeface="ＭＳ Ｐゴシック" charset="0"/>
              </a:defRPr>
            </a:lvl2pPr>
            <a:lvl3pPr marL="1143000" indent="-228600" eaLnBrk="0" hangingPunct="0">
              <a:defRPr sz="3000" b="1">
                <a:solidFill>
                  <a:schemeClr val="tx1"/>
                </a:solidFill>
                <a:latin typeface="Arial" charset="0"/>
                <a:ea typeface="ＭＳ Ｐゴシック" charset="0"/>
              </a:defRPr>
            </a:lvl3pPr>
            <a:lvl4pPr marL="1600200" indent="-228600" eaLnBrk="0" hangingPunct="0">
              <a:defRPr sz="3000" b="1">
                <a:solidFill>
                  <a:schemeClr val="tx1"/>
                </a:solidFill>
                <a:latin typeface="Arial" charset="0"/>
                <a:ea typeface="ＭＳ Ｐゴシック" charset="0"/>
              </a:defRPr>
            </a:lvl4pPr>
            <a:lvl5pPr marL="2057400" indent="-228600" eaLnBrk="0" hangingPunct="0">
              <a:defRPr sz="3000" b="1">
                <a:solidFill>
                  <a:schemeClr val="tx1"/>
                </a:solidFill>
                <a:latin typeface="Arial" charset="0"/>
                <a:ea typeface="ＭＳ Ｐゴシック" charset="0"/>
              </a:defRPr>
            </a:lvl5pPr>
            <a:lvl6pPr marL="2514600" indent="-228600" eaLnBrk="0" fontAlgn="base" hangingPunct="0">
              <a:spcBef>
                <a:spcPct val="0"/>
              </a:spcBef>
              <a:spcAft>
                <a:spcPct val="0"/>
              </a:spcAft>
              <a:defRPr sz="3000" b="1">
                <a:solidFill>
                  <a:schemeClr val="tx1"/>
                </a:solidFill>
                <a:latin typeface="Arial" charset="0"/>
                <a:ea typeface="ＭＳ Ｐゴシック" charset="0"/>
              </a:defRPr>
            </a:lvl6pPr>
            <a:lvl7pPr marL="2971800" indent="-228600" eaLnBrk="0" fontAlgn="base" hangingPunct="0">
              <a:spcBef>
                <a:spcPct val="0"/>
              </a:spcBef>
              <a:spcAft>
                <a:spcPct val="0"/>
              </a:spcAft>
              <a:defRPr sz="3000" b="1">
                <a:solidFill>
                  <a:schemeClr val="tx1"/>
                </a:solidFill>
                <a:latin typeface="Arial" charset="0"/>
                <a:ea typeface="ＭＳ Ｐゴシック" charset="0"/>
              </a:defRPr>
            </a:lvl7pPr>
            <a:lvl8pPr marL="3429000" indent="-228600" eaLnBrk="0" fontAlgn="base" hangingPunct="0">
              <a:spcBef>
                <a:spcPct val="0"/>
              </a:spcBef>
              <a:spcAft>
                <a:spcPct val="0"/>
              </a:spcAft>
              <a:defRPr sz="3000" b="1">
                <a:solidFill>
                  <a:schemeClr val="tx1"/>
                </a:solidFill>
                <a:latin typeface="Arial" charset="0"/>
                <a:ea typeface="ＭＳ Ｐゴシック" charset="0"/>
              </a:defRPr>
            </a:lvl8pPr>
            <a:lvl9pPr marL="3886200" indent="-228600" eaLnBrk="0" fontAlgn="base" hangingPunct="0">
              <a:spcBef>
                <a:spcPct val="0"/>
              </a:spcBef>
              <a:spcAft>
                <a:spcPct val="0"/>
              </a:spcAft>
              <a:defRPr sz="3000" b="1">
                <a:solidFill>
                  <a:schemeClr val="tx1"/>
                </a:solidFill>
                <a:latin typeface="Arial" charset="0"/>
                <a:ea typeface="ＭＳ Ｐゴシック" charset="0"/>
              </a:defRPr>
            </a:lvl9pPr>
          </a:lstStyle>
          <a:p>
            <a:pPr eaLnBrk="1" hangingPunct="1"/>
            <a:r>
              <a:rPr lang="en-US" altLang="ja-JP" sz="2800" i="1" dirty="0" err="1"/>
              <a:t>Landrigan</a:t>
            </a:r>
            <a:r>
              <a:rPr lang="en-US" altLang="ja-JP" sz="2800" i="1" dirty="0"/>
              <a:t> et al, Lancet, 2018</a:t>
            </a:r>
          </a:p>
        </p:txBody>
      </p:sp>
    </p:spTree>
    <p:extLst>
      <p:ext uri="{BB962C8B-B14F-4D97-AF65-F5344CB8AC3E}">
        <p14:creationId xmlns:p14="http://schemas.microsoft.com/office/powerpoint/2010/main" val="439969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ZoneTexte 1">
            <a:extLst>
              <a:ext uri="{FF2B5EF4-FFF2-40B4-BE49-F238E27FC236}">
                <a16:creationId xmlns:a16="http://schemas.microsoft.com/office/drawing/2014/main" id="{9EB3EB8F-72F0-7B40-A94B-B7BA838BBE20}"/>
              </a:ext>
            </a:extLst>
          </p:cNvPr>
          <p:cNvSpPr txBox="1">
            <a:spLocks noChangeArrowheads="1"/>
          </p:cNvSpPr>
          <p:nvPr/>
        </p:nvSpPr>
        <p:spPr bwMode="auto">
          <a:xfrm>
            <a:off x="566061" y="396564"/>
            <a:ext cx="2157674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0"/>
              </a:spcBef>
              <a:buFontTx/>
              <a:buNone/>
            </a:pPr>
            <a:r>
              <a:rPr lang="fr-FR" sz="6400" dirty="0">
                <a:solidFill>
                  <a:srgbClr val="4AA3D4"/>
                </a:solidFill>
                <a:latin typeface="Calibri" panose="020F0502020204030204" pitchFamily="34" charset="0"/>
                <a:cs typeface="Calibri" panose="020F0502020204030204" pitchFamily="34" charset="0"/>
              </a:rPr>
              <a:t>Des méthodes innovantes fondées sur l’intelligence artificielle</a:t>
            </a:r>
          </a:p>
          <a:p>
            <a:pPr algn="l" eaLnBrk="1" hangingPunct="1">
              <a:spcBef>
                <a:spcPct val="0"/>
              </a:spcBef>
              <a:buFontTx/>
              <a:buNone/>
            </a:pPr>
            <a:r>
              <a:rPr lang="fr-FR" sz="6400" dirty="0">
                <a:solidFill>
                  <a:srgbClr val="4AA3D4"/>
                </a:solidFill>
                <a:latin typeface="Calibri" panose="020F0502020204030204" pitchFamily="34" charset="0"/>
                <a:cs typeface="Calibri" panose="020F0502020204030204" pitchFamily="34" charset="0"/>
              </a:rPr>
              <a:t>Associer une substance chimique à une événement biologique </a:t>
            </a:r>
            <a:endParaRPr lang="fr-FR" altLang="fr-FR" sz="6400" dirty="0">
              <a:solidFill>
                <a:srgbClr val="4AA3D4"/>
              </a:solidFill>
              <a:latin typeface="Calibri" panose="020F0502020204030204" pitchFamily="34" charset="0"/>
              <a:cs typeface="Calibri" panose="020F0502020204030204" pitchFamily="34" charset="0"/>
            </a:endParaRPr>
          </a:p>
        </p:txBody>
      </p:sp>
      <p:sp>
        <p:nvSpPr>
          <p:cNvPr id="3" name="Inhaltsplatzhalter 2">
            <a:extLst>
              <a:ext uri="{FF2B5EF4-FFF2-40B4-BE49-F238E27FC236}">
                <a16:creationId xmlns:a16="http://schemas.microsoft.com/office/drawing/2014/main" id="{367315DB-93FA-7343-B249-513FA83BEF8F}"/>
              </a:ext>
            </a:extLst>
          </p:cNvPr>
          <p:cNvSpPr txBox="1">
            <a:spLocks/>
          </p:cNvSpPr>
          <p:nvPr/>
        </p:nvSpPr>
        <p:spPr>
          <a:xfrm>
            <a:off x="2590934" y="2140469"/>
            <a:ext cx="19778197" cy="11044048"/>
          </a:xfrm>
          <a:prstGeom prst="rect">
            <a:avLst/>
          </a:prstGeom>
        </p:spPr>
        <p:txBody>
          <a:bodyPr>
            <a:normAutofit fontScale="92500" lnSpcReduction="20000"/>
          </a:bodyPr>
          <a:lst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i="1" dirty="0">
              <a:solidFill>
                <a:srgbClr val="FF0000"/>
              </a:solidFill>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dirty="0">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dirty="0">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dirty="0">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dirty="0">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4000" dirty="0">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5333" dirty="0">
              <a:latin typeface="Calibri" panose="020F0502020204030204" pitchFamily="34" charset="0"/>
              <a:cs typeface="Calibri" panose="020F0502020204030204" pitchFamily="34" charset="0"/>
            </a:endParaRPr>
          </a:p>
          <a:p>
            <a:pPr marL="0" indent="0">
              <a:buClr>
                <a:schemeClr val="accent1">
                  <a:lumMod val="75000"/>
                </a:schemeClr>
              </a:buClr>
              <a:buNone/>
            </a:pPr>
            <a:endParaRPr lang="en-US" sz="5400" i="1" dirty="0">
              <a:latin typeface="Calibri" panose="020F0502020204030204" pitchFamily="34" charset="0"/>
              <a:cs typeface="Calibri" panose="020F0502020204030204" pitchFamily="34" charset="0"/>
            </a:endParaRPr>
          </a:p>
          <a:p>
            <a:pPr marL="0" indent="0">
              <a:buClr>
                <a:schemeClr val="accent1">
                  <a:lumMod val="75000"/>
                </a:schemeClr>
              </a:buClr>
              <a:buNone/>
            </a:pPr>
            <a:r>
              <a:rPr lang="en-US" sz="5333" dirty="0">
                <a:latin typeface="Calibri" panose="020F0502020204030204" pitchFamily="34" charset="0"/>
                <a:cs typeface="Calibri" panose="020F0502020204030204" pitchFamily="34" charset="0"/>
              </a:rPr>
              <a:t>Application of the new tool to BPS showed that BPS is likely to display increased risk for metabolic disease and obesity</a:t>
            </a:r>
          </a:p>
          <a:p>
            <a:pPr marL="0" indent="0">
              <a:buClr>
                <a:schemeClr val="accent1">
                  <a:lumMod val="75000"/>
                </a:schemeClr>
              </a:buClr>
              <a:buNone/>
            </a:pPr>
            <a:endParaRPr lang="cs-CZ" sz="4800" dirty="0">
              <a:solidFill>
                <a:schemeClr val="accent1"/>
              </a:solidFill>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BD6A2835-99B6-E341-86CF-EF1A99EC88A9}"/>
              </a:ext>
            </a:extLst>
          </p:cNvPr>
          <p:cNvSpPr txBox="1"/>
          <p:nvPr/>
        </p:nvSpPr>
        <p:spPr>
          <a:xfrm>
            <a:off x="19370995" y="12678129"/>
            <a:ext cx="4443845" cy="584775"/>
          </a:xfrm>
          <a:prstGeom prst="rect">
            <a:avLst/>
          </a:prstGeom>
          <a:noFill/>
        </p:spPr>
        <p:txBody>
          <a:bodyPr wrap="none" rtlCol="0">
            <a:spAutoFit/>
          </a:bodyPr>
          <a:lstStyle/>
          <a:p>
            <a:r>
              <a:rPr lang="fr-FR" i="1" dirty="0" err="1">
                <a:latin typeface="Calibri" panose="020F0502020204030204" pitchFamily="34" charset="0"/>
                <a:cs typeface="Calibri" panose="020F0502020204030204" pitchFamily="34" charset="0"/>
              </a:rPr>
              <a:t>Carvaillo</a:t>
            </a:r>
            <a:r>
              <a:rPr lang="fr-FR" i="1" dirty="0">
                <a:latin typeface="Calibri" panose="020F0502020204030204" pitchFamily="34" charset="0"/>
                <a:cs typeface="Calibri" panose="020F0502020204030204" pitchFamily="34" charset="0"/>
              </a:rPr>
              <a:t> et al, EHP, 2019</a:t>
            </a:r>
          </a:p>
        </p:txBody>
      </p:sp>
      <p:pic>
        <p:nvPicPr>
          <p:cNvPr id="12" name="Picture 15" descr="HBI_logo_drafts_v06b.pdf - Adobe Acrobat Reader DC">
            <a:extLst>
              <a:ext uri="{FF2B5EF4-FFF2-40B4-BE49-F238E27FC236}">
                <a16:creationId xmlns:a16="http://schemas.microsoft.com/office/drawing/2014/main" id="{B0360041-FCE2-6146-B236-F4A6D69216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648" t="37895" r="43683" b="9707"/>
          <a:stretch/>
        </p:blipFill>
        <p:spPr>
          <a:xfrm>
            <a:off x="22653252" y="329275"/>
            <a:ext cx="1252051" cy="1549499"/>
          </a:xfrm>
          <a:prstGeom prst="rect">
            <a:avLst/>
          </a:prstGeom>
        </p:spPr>
      </p:pic>
      <p:pic>
        <p:nvPicPr>
          <p:cNvPr id="2" name="Image 1">
            <a:extLst>
              <a:ext uri="{FF2B5EF4-FFF2-40B4-BE49-F238E27FC236}">
                <a16:creationId xmlns:a16="http://schemas.microsoft.com/office/drawing/2014/main" id="{D0F4B252-4044-90E8-A403-B6ECF1625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647" y="2458667"/>
            <a:ext cx="13190184" cy="9320855"/>
          </a:xfrm>
          <a:prstGeom prst="rect">
            <a:avLst/>
          </a:prstGeom>
        </p:spPr>
      </p:pic>
    </p:spTree>
    <p:extLst>
      <p:ext uri="{BB962C8B-B14F-4D97-AF65-F5344CB8AC3E}">
        <p14:creationId xmlns:p14="http://schemas.microsoft.com/office/powerpoint/2010/main" val="3578445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FF8D09C2-2961-0E46-B95F-D0B042C263E2}"/>
              </a:ext>
            </a:extLst>
          </p:cNvPr>
          <p:cNvSpPr txBox="1">
            <a:spLocks/>
          </p:cNvSpPr>
          <p:nvPr/>
        </p:nvSpPr>
        <p:spPr>
          <a:xfrm>
            <a:off x="508181" y="728032"/>
            <a:ext cx="11017376" cy="228600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algun Gothic" panose="020B0503020000020004" pitchFamily="34" charset="-127"/>
                <a:ea typeface="Malgun Gothic" panose="020B0503020000020004" pitchFamily="34" charset="-127"/>
                <a:cs typeface="+mj-cs"/>
              </a:defRPr>
            </a:lvl1pPr>
          </a:lstStyle>
          <a:p>
            <a:r>
              <a:rPr lang="en-GB" altLang="fr-FR" sz="6000" dirty="0">
                <a:solidFill>
                  <a:srgbClr val="4AA3D4"/>
                </a:solidFill>
                <a:latin typeface="Calibri" panose="020F0502020204030204" pitchFamily="34" charset="0"/>
                <a:ea typeface="ＭＳ Ｐゴシック" panose="020B0600070205080204" pitchFamily="34" charset="-128"/>
                <a:cs typeface="Calibri" panose="020F0502020204030204" pitchFamily="34" charset="0"/>
              </a:rPr>
              <a:t>Exposome et </a:t>
            </a:r>
            <a:r>
              <a:rPr lang="en-GB" altLang="fr-FR" sz="6000" dirty="0" err="1">
                <a:solidFill>
                  <a:srgbClr val="4AA3D4"/>
                </a:solidFill>
                <a:latin typeface="Calibri" panose="020F0502020204030204" pitchFamily="34" charset="0"/>
                <a:ea typeface="ＭＳ Ｐゴシック" panose="020B0600070205080204" pitchFamily="34" charset="-128"/>
                <a:cs typeface="Calibri" panose="020F0502020204030204" pitchFamily="34" charset="0"/>
              </a:rPr>
              <a:t>Toxicologie</a:t>
            </a:r>
            <a:r>
              <a:rPr lang="en-GB" altLang="fr-FR" sz="6000" dirty="0">
                <a:solidFill>
                  <a:srgbClr val="4AA3D4"/>
                </a:solidFill>
                <a:latin typeface="Calibri" panose="020F0502020204030204" pitchFamily="34" charset="0"/>
                <a:ea typeface="ＭＳ Ｐゴシック" panose="020B0600070205080204" pitchFamily="34" charset="-128"/>
                <a:cs typeface="Calibri" panose="020F0502020204030204" pitchFamily="34" charset="0"/>
              </a:rPr>
              <a:t>: les </a:t>
            </a:r>
            <a:r>
              <a:rPr lang="en-GB" altLang="fr-FR" sz="6000" dirty="0" err="1">
                <a:solidFill>
                  <a:srgbClr val="4AA3D4"/>
                </a:solidFill>
                <a:latin typeface="Calibri" panose="020F0502020204030204" pitchFamily="34" charset="0"/>
                <a:ea typeface="ＭＳ Ｐゴシック" panose="020B0600070205080204" pitchFamily="34" charset="-128"/>
                <a:cs typeface="Calibri" panose="020F0502020204030204" pitchFamily="34" charset="0"/>
              </a:rPr>
              <a:t>caractéristiques</a:t>
            </a:r>
            <a:r>
              <a:rPr lang="en-GB" altLang="fr-FR" sz="6000" dirty="0">
                <a:solidFill>
                  <a:srgbClr val="4AA3D4"/>
                </a:solidFill>
                <a:latin typeface="Calibri" panose="020F0502020204030204" pitchFamily="34" charset="0"/>
                <a:ea typeface="ＭＳ Ｐゴシック" panose="020B0600070205080204" pitchFamily="34" charset="-128"/>
                <a:cs typeface="Calibri" panose="020F0502020204030204" pitchFamily="34" charset="0"/>
              </a:rPr>
              <a:t> des impacts </a:t>
            </a:r>
            <a:r>
              <a:rPr lang="en-GB" altLang="fr-FR" sz="6000" dirty="0" err="1">
                <a:solidFill>
                  <a:srgbClr val="4AA3D4"/>
                </a:solidFill>
                <a:latin typeface="Calibri" panose="020F0502020204030204" pitchFamily="34" charset="0"/>
                <a:ea typeface="ＭＳ Ｐゴシック" panose="020B0600070205080204" pitchFamily="34" charset="-128"/>
                <a:cs typeface="Calibri" panose="020F0502020204030204" pitchFamily="34" charset="0"/>
              </a:rPr>
              <a:t>environnementaux</a:t>
            </a:r>
            <a:r>
              <a:rPr lang="en-GB" altLang="fr-FR" sz="6000" dirty="0">
                <a:solidFill>
                  <a:srgbClr val="4AA3D4"/>
                </a:solidFill>
                <a:latin typeface="Calibri" panose="020F0502020204030204" pitchFamily="34" charset="0"/>
                <a:ea typeface="ＭＳ Ｐゴシック" panose="020B0600070205080204" pitchFamily="34" charset="-128"/>
                <a:cs typeface="Calibri" panose="020F0502020204030204" pitchFamily="34" charset="0"/>
              </a:rPr>
              <a:t> </a:t>
            </a:r>
            <a:endParaRPr lang="es-ES" sz="5600" dirty="0">
              <a:solidFill>
                <a:srgbClr val="4AA3D4"/>
              </a:solidFill>
              <a:latin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id="{5A7904C2-1482-C54C-B19D-B740FBFA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6869" y="168889"/>
            <a:ext cx="13951040" cy="13547112"/>
          </a:xfrm>
          <a:prstGeom prst="rect">
            <a:avLst/>
          </a:prstGeom>
        </p:spPr>
      </p:pic>
    </p:spTree>
    <p:extLst>
      <p:ext uri="{BB962C8B-B14F-4D97-AF65-F5344CB8AC3E}">
        <p14:creationId xmlns:p14="http://schemas.microsoft.com/office/powerpoint/2010/main" val="2835697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Title 23">
            <a:extLst>
              <a:ext uri="{FF2B5EF4-FFF2-40B4-BE49-F238E27FC236}">
                <a16:creationId xmlns:a16="http://schemas.microsoft.com/office/drawing/2014/main" id="{E1C874EF-A459-B145-BDC1-E821A1355420}"/>
              </a:ext>
            </a:extLst>
          </p:cNvPr>
          <p:cNvSpPr txBox="1">
            <a:spLocks/>
          </p:cNvSpPr>
          <p:nvPr/>
        </p:nvSpPr>
        <p:spPr bwMode="auto">
          <a:xfrm>
            <a:off x="766460" y="275648"/>
            <a:ext cx="22370755" cy="146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l" hangingPunct="1">
              <a:spcBef>
                <a:spcPct val="0"/>
              </a:spcBef>
              <a:buNone/>
            </a:pPr>
            <a:r>
              <a:rPr lang="en-GB" altLang="fr-FR" sz="6600" dirty="0">
                <a:solidFill>
                  <a:srgbClr val="4AA3D4"/>
                </a:solidFill>
                <a:latin typeface="Calibri" panose="020F0502020204030204" pitchFamily="34" charset="0"/>
                <a:cs typeface="Calibri" panose="020F0502020204030204" pitchFamily="34" charset="0"/>
              </a:rPr>
              <a:t>Exposome et (</a:t>
            </a:r>
            <a:r>
              <a:rPr lang="en-GB" altLang="fr-FR" sz="6600" dirty="0" err="1">
                <a:solidFill>
                  <a:srgbClr val="4AA3D4"/>
                </a:solidFill>
                <a:latin typeface="Calibri" panose="020F0502020204030204" pitchFamily="34" charset="0"/>
                <a:cs typeface="Calibri" panose="020F0502020204030204" pitchFamily="34" charset="0"/>
              </a:rPr>
              <a:t>éco</a:t>
            </a:r>
            <a:r>
              <a:rPr lang="en-GB" altLang="fr-FR" sz="6600" dirty="0">
                <a:solidFill>
                  <a:srgbClr val="4AA3D4"/>
                </a:solidFill>
                <a:latin typeface="Calibri" panose="020F0502020204030204" pitchFamily="34" charset="0"/>
                <a:cs typeface="Calibri" panose="020F0502020204030204" pitchFamily="34" charset="0"/>
              </a:rPr>
              <a:t>)</a:t>
            </a:r>
            <a:r>
              <a:rPr lang="en-GB" altLang="fr-FR" sz="6600" dirty="0" err="1">
                <a:solidFill>
                  <a:srgbClr val="4AA3D4"/>
                </a:solidFill>
                <a:latin typeface="Calibri" panose="020F0502020204030204" pitchFamily="34" charset="0"/>
                <a:cs typeface="Calibri" panose="020F0502020204030204" pitchFamily="34" charset="0"/>
              </a:rPr>
              <a:t>Toxicologie</a:t>
            </a:r>
            <a:r>
              <a:rPr lang="en-GB" altLang="fr-FR" sz="6600" dirty="0">
                <a:solidFill>
                  <a:srgbClr val="4AA3D4"/>
                </a:solidFill>
                <a:latin typeface="Calibri" panose="020F0502020204030204" pitchFamily="34" charset="0"/>
                <a:cs typeface="Calibri" panose="020F0502020204030204" pitchFamily="34" charset="0"/>
              </a:rPr>
              <a:t>: temps longs et </a:t>
            </a:r>
            <a:r>
              <a:rPr lang="en-GB" altLang="fr-FR" sz="6600" dirty="0" err="1">
                <a:solidFill>
                  <a:srgbClr val="4AA3D4"/>
                </a:solidFill>
                <a:latin typeface="Calibri" panose="020F0502020204030204" pitchFamily="34" charset="0"/>
                <a:cs typeface="Calibri" panose="020F0502020204030204" pitchFamily="34" charset="0"/>
              </a:rPr>
              <a:t>épigénétique</a:t>
            </a:r>
            <a:endParaRPr lang="en-US" altLang="fr-FR" sz="6400" dirty="0">
              <a:solidFill>
                <a:srgbClr val="4AA3D4"/>
              </a:solidFill>
              <a:latin typeface="Calibri" panose="020F0502020204030204" pitchFamily="34" charset="0"/>
            </a:endParaRPr>
          </a:p>
        </p:txBody>
      </p:sp>
      <p:grpSp>
        <p:nvGrpSpPr>
          <p:cNvPr id="62466" name="Grouper 13">
            <a:extLst>
              <a:ext uri="{FF2B5EF4-FFF2-40B4-BE49-F238E27FC236}">
                <a16:creationId xmlns:a16="http://schemas.microsoft.com/office/drawing/2014/main" id="{2604174B-4337-5F4A-8078-FFA584FF1A40}"/>
              </a:ext>
            </a:extLst>
          </p:cNvPr>
          <p:cNvGrpSpPr>
            <a:grpSpLocks/>
          </p:cNvGrpSpPr>
          <p:nvPr/>
        </p:nvGrpSpPr>
        <p:grpSpPr bwMode="auto">
          <a:xfrm>
            <a:off x="1438805" y="3193388"/>
            <a:ext cx="12673408" cy="8014735"/>
            <a:chOff x="0" y="2438400"/>
            <a:chExt cx="9144000" cy="5040451"/>
          </a:xfrm>
        </p:grpSpPr>
        <p:sp>
          <p:nvSpPr>
            <p:cNvPr id="2" name="Flowchart: Alternate Process 6">
              <a:extLst>
                <a:ext uri="{FF2B5EF4-FFF2-40B4-BE49-F238E27FC236}">
                  <a16:creationId xmlns:a16="http://schemas.microsoft.com/office/drawing/2014/main" id="{C8BE8B36-7821-0A41-B48F-4A535EE6E3C1}"/>
                </a:ext>
              </a:extLst>
            </p:cNvPr>
            <p:cNvSpPr/>
            <p:nvPr/>
          </p:nvSpPr>
          <p:spPr>
            <a:xfrm>
              <a:off x="152405" y="4038605"/>
              <a:ext cx="1143000" cy="60960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800" dirty="0">
                  <a:ln w="18415" cmpd="sng">
                    <a:solidFill>
                      <a:srgbClr val="FFFFFF"/>
                    </a:solidFill>
                    <a:prstDash val="solid"/>
                  </a:ln>
                  <a:solidFill>
                    <a:srgbClr val="FFFFFF"/>
                  </a:solidFill>
                  <a:effectLst>
                    <a:outerShdw blurRad="38100" dist="38100" dir="2700000" algn="tl">
                      <a:srgbClr val="000000">
                        <a:alpha val="43137"/>
                      </a:srgbClr>
                    </a:outerShdw>
                  </a:effectLst>
                  <a:latin typeface="Calibri" pitchFamily="34" charset="0"/>
                </a:rPr>
                <a:t>Gestation</a:t>
              </a:r>
            </a:p>
          </p:txBody>
        </p:sp>
        <p:sp>
          <p:nvSpPr>
            <p:cNvPr id="3" name="Flowchart: Alternate Process 7">
              <a:extLst>
                <a:ext uri="{FF2B5EF4-FFF2-40B4-BE49-F238E27FC236}">
                  <a16:creationId xmlns:a16="http://schemas.microsoft.com/office/drawing/2014/main" id="{6E80096D-1FB8-3C44-B97C-310A9EEE259B}"/>
                </a:ext>
              </a:extLst>
            </p:cNvPr>
            <p:cNvSpPr/>
            <p:nvPr/>
          </p:nvSpPr>
          <p:spPr>
            <a:xfrm>
              <a:off x="1219200" y="4038605"/>
              <a:ext cx="1676400" cy="60960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Childhood</a:t>
              </a:r>
            </a:p>
          </p:txBody>
        </p:sp>
        <p:sp>
          <p:nvSpPr>
            <p:cNvPr id="4" name="Flowchart: Alternate Process 8">
              <a:extLst>
                <a:ext uri="{FF2B5EF4-FFF2-40B4-BE49-F238E27FC236}">
                  <a16:creationId xmlns:a16="http://schemas.microsoft.com/office/drawing/2014/main" id="{D007AB55-A43F-254E-A073-CD77212691F5}"/>
                </a:ext>
              </a:extLst>
            </p:cNvPr>
            <p:cNvSpPr/>
            <p:nvPr/>
          </p:nvSpPr>
          <p:spPr>
            <a:xfrm>
              <a:off x="4724400" y="4038605"/>
              <a:ext cx="1143000" cy="60960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Reproductive Life</a:t>
              </a:r>
            </a:p>
          </p:txBody>
        </p:sp>
        <p:sp>
          <p:nvSpPr>
            <p:cNvPr id="5" name="Flowchart: Alternate Process 9">
              <a:extLst>
                <a:ext uri="{FF2B5EF4-FFF2-40B4-BE49-F238E27FC236}">
                  <a16:creationId xmlns:a16="http://schemas.microsoft.com/office/drawing/2014/main" id="{B6FDAA06-1849-7646-AC33-43D350F15460}"/>
                </a:ext>
              </a:extLst>
            </p:cNvPr>
            <p:cNvSpPr/>
            <p:nvPr/>
          </p:nvSpPr>
          <p:spPr>
            <a:xfrm>
              <a:off x="6324601" y="4038605"/>
              <a:ext cx="1143000" cy="60960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Middle</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Life</a:t>
              </a:r>
            </a:p>
          </p:txBody>
        </p:sp>
        <p:sp>
          <p:nvSpPr>
            <p:cNvPr id="6" name="Flowchart: Alternate Process 10">
              <a:extLst>
                <a:ext uri="{FF2B5EF4-FFF2-40B4-BE49-F238E27FC236}">
                  <a16:creationId xmlns:a16="http://schemas.microsoft.com/office/drawing/2014/main" id="{18C67334-0DF0-924A-8714-AC4C7A50FFCB}"/>
                </a:ext>
              </a:extLst>
            </p:cNvPr>
            <p:cNvSpPr/>
            <p:nvPr/>
          </p:nvSpPr>
          <p:spPr>
            <a:xfrm>
              <a:off x="7848600" y="4038605"/>
              <a:ext cx="1143000" cy="60960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Later Life</a:t>
              </a:r>
            </a:p>
          </p:txBody>
        </p:sp>
        <p:sp>
          <p:nvSpPr>
            <p:cNvPr id="7" name="Flowchart: Alternate Process 11">
              <a:extLst>
                <a:ext uri="{FF2B5EF4-FFF2-40B4-BE49-F238E27FC236}">
                  <a16:creationId xmlns:a16="http://schemas.microsoft.com/office/drawing/2014/main" id="{2D005AE9-B517-EE47-A8C2-0F19E64A9157}"/>
                </a:ext>
              </a:extLst>
            </p:cNvPr>
            <p:cNvSpPr/>
            <p:nvPr/>
          </p:nvSpPr>
          <p:spPr>
            <a:xfrm>
              <a:off x="3276601" y="4038605"/>
              <a:ext cx="1143000" cy="60960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Puberty</a:t>
              </a:r>
            </a:p>
          </p:txBody>
        </p:sp>
        <p:sp>
          <p:nvSpPr>
            <p:cNvPr id="8" name="Isosceles Triangle 14">
              <a:extLst>
                <a:ext uri="{FF2B5EF4-FFF2-40B4-BE49-F238E27FC236}">
                  <a16:creationId xmlns:a16="http://schemas.microsoft.com/office/drawing/2014/main" id="{69EBE095-549A-0F4A-A8B7-2DA57063D93D}"/>
                </a:ext>
              </a:extLst>
            </p:cNvPr>
            <p:cNvSpPr/>
            <p:nvPr/>
          </p:nvSpPr>
          <p:spPr>
            <a:xfrm>
              <a:off x="0" y="4648200"/>
              <a:ext cx="1447800" cy="914400"/>
            </a:xfrm>
            <a:prstGeom prst="triangle">
              <a:avLst>
                <a:gd name="adj" fmla="val 49026"/>
              </a:avLst>
            </a:prstGeom>
            <a:solidFill>
              <a:schemeClr val="tx1">
                <a:lumMod val="95000"/>
                <a:lumOff val="5000"/>
              </a:schemeClr>
            </a:solidFill>
          </p:spPr>
          <p:style>
            <a:lnRef idx="0">
              <a:schemeClr val="dk1"/>
            </a:lnRef>
            <a:fillRef idx="3">
              <a:schemeClr val="dk1"/>
            </a:fillRef>
            <a:effectRef idx="3">
              <a:schemeClr val="dk1"/>
            </a:effectRef>
            <a:fontRef idx="minor">
              <a:schemeClr val="lt1"/>
            </a:fontRef>
          </p:style>
          <p:txBody>
            <a:bodyPr anchor="ctr"/>
            <a:lstStyle/>
            <a:p>
              <a:pPr algn="ctr" eaLnBrk="1" hangingPunct="1">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Curved Down Arrow 16">
              <a:extLst>
                <a:ext uri="{FF2B5EF4-FFF2-40B4-BE49-F238E27FC236}">
                  <a16:creationId xmlns:a16="http://schemas.microsoft.com/office/drawing/2014/main" id="{F9A3AD0D-1257-004A-89F8-6F60403FC2A7}"/>
                </a:ext>
              </a:extLst>
            </p:cNvPr>
            <p:cNvSpPr/>
            <p:nvPr/>
          </p:nvSpPr>
          <p:spPr>
            <a:xfrm>
              <a:off x="381000" y="3505220"/>
              <a:ext cx="2133600" cy="533410"/>
            </a:xfrm>
            <a:prstGeom prst="curved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sz="3600" dirty="0">
                <a:solidFill>
                  <a:prstClr val="black"/>
                </a:solidFill>
              </a:endParaRPr>
            </a:p>
          </p:txBody>
        </p:sp>
        <p:sp>
          <p:nvSpPr>
            <p:cNvPr id="10" name="Curved Down Arrow 17">
              <a:extLst>
                <a:ext uri="{FF2B5EF4-FFF2-40B4-BE49-F238E27FC236}">
                  <a16:creationId xmlns:a16="http://schemas.microsoft.com/office/drawing/2014/main" id="{9C75DF81-2360-B34B-84F8-877ED94AE51C}"/>
                </a:ext>
              </a:extLst>
            </p:cNvPr>
            <p:cNvSpPr/>
            <p:nvPr/>
          </p:nvSpPr>
          <p:spPr>
            <a:xfrm>
              <a:off x="533400" y="3124213"/>
              <a:ext cx="3505200" cy="762014"/>
            </a:xfrm>
            <a:prstGeom prst="curvedDown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3600" dirty="0">
                <a:solidFill>
                  <a:prstClr val="black"/>
                </a:solidFill>
              </a:endParaRPr>
            </a:p>
          </p:txBody>
        </p:sp>
        <p:sp>
          <p:nvSpPr>
            <p:cNvPr id="11" name="Curved Down Arrow 19">
              <a:extLst>
                <a:ext uri="{FF2B5EF4-FFF2-40B4-BE49-F238E27FC236}">
                  <a16:creationId xmlns:a16="http://schemas.microsoft.com/office/drawing/2014/main" id="{FB05A037-80A4-2E40-84AF-9885F77E0E68}"/>
                </a:ext>
              </a:extLst>
            </p:cNvPr>
            <p:cNvSpPr/>
            <p:nvPr/>
          </p:nvSpPr>
          <p:spPr>
            <a:xfrm>
              <a:off x="533400" y="2971810"/>
              <a:ext cx="5029200" cy="10668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600" dirty="0">
                <a:solidFill>
                  <a:prstClr val="black"/>
                </a:solidFill>
              </a:endParaRPr>
            </a:p>
          </p:txBody>
        </p:sp>
        <p:sp>
          <p:nvSpPr>
            <p:cNvPr id="12" name="Curved Down Arrow 20">
              <a:extLst>
                <a:ext uri="{FF2B5EF4-FFF2-40B4-BE49-F238E27FC236}">
                  <a16:creationId xmlns:a16="http://schemas.microsoft.com/office/drawing/2014/main" id="{E275FD10-F205-E74A-B6A8-F64C8F745DD8}"/>
                </a:ext>
              </a:extLst>
            </p:cNvPr>
            <p:cNvSpPr/>
            <p:nvPr/>
          </p:nvSpPr>
          <p:spPr>
            <a:xfrm>
              <a:off x="838200" y="2667004"/>
              <a:ext cx="6629400" cy="1371626"/>
            </a:xfrm>
            <a:prstGeom prst="curved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sz="3600" dirty="0">
                <a:solidFill>
                  <a:prstClr val="black"/>
                </a:solidFill>
              </a:endParaRPr>
            </a:p>
          </p:txBody>
        </p:sp>
        <p:sp>
          <p:nvSpPr>
            <p:cNvPr id="13" name="Curved Down Arrow 21">
              <a:extLst>
                <a:ext uri="{FF2B5EF4-FFF2-40B4-BE49-F238E27FC236}">
                  <a16:creationId xmlns:a16="http://schemas.microsoft.com/office/drawing/2014/main" id="{602AA859-2235-5C47-B282-B67568A7F3D6}"/>
                </a:ext>
              </a:extLst>
            </p:cNvPr>
            <p:cNvSpPr/>
            <p:nvPr/>
          </p:nvSpPr>
          <p:spPr>
            <a:xfrm>
              <a:off x="1066800" y="2438400"/>
              <a:ext cx="7772400" cy="1600230"/>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sz="3600" dirty="0">
                <a:solidFill>
                  <a:prstClr val="black"/>
                </a:solidFill>
              </a:endParaRPr>
            </a:p>
          </p:txBody>
        </p:sp>
        <p:pic>
          <p:nvPicPr>
            <p:cNvPr id="62481" name="Picture 25" descr="fetus.jpg">
              <a:extLst>
                <a:ext uri="{FF2B5EF4-FFF2-40B4-BE49-F238E27FC236}">
                  <a16:creationId xmlns:a16="http://schemas.microsoft.com/office/drawing/2014/main" id="{944F5F31-73C0-8C45-A123-26BF1BBAF7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013" y="4876800"/>
              <a:ext cx="7127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2" name="Picture 6" descr="C:\Documents and Settings\grossr3\Local Settings\Temporary Internet Files\Content.IE5\5KW1OPHY\MPj04093620000[1].jpg">
              <a:extLst>
                <a:ext uri="{FF2B5EF4-FFF2-40B4-BE49-F238E27FC236}">
                  <a16:creationId xmlns:a16="http://schemas.microsoft.com/office/drawing/2014/main" id="{5FD06888-124D-2B4E-86BE-9344E1DFB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600" y="4724400"/>
              <a:ext cx="101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3" name="Picture 12" descr="C:\Documents and Settings\grossr3\Local Settings\Temporary Internet Files\Content.IE5\ALKHYD46\MPj04393260000[1].jpg">
              <a:extLst>
                <a:ext uri="{FF2B5EF4-FFF2-40B4-BE49-F238E27FC236}">
                  <a16:creationId xmlns:a16="http://schemas.microsoft.com/office/drawing/2014/main" id="{AAB3C558-5CE2-CA47-AC87-05C6910F1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90" r="11905"/>
            <a:stretch>
              <a:fillRect/>
            </a:stretch>
          </p:blipFill>
          <p:spPr bwMode="auto">
            <a:xfrm>
              <a:off x="3124200" y="4724400"/>
              <a:ext cx="138112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4" name="Picture 24" descr="C:\Documents and Settings\grossr3\Local Settings\Temporary Internet Files\Content.IE5\WWNR7LQ0\MPj04392890000[1].jpg">
              <a:extLst>
                <a:ext uri="{FF2B5EF4-FFF2-40B4-BE49-F238E27FC236}">
                  <a16:creationId xmlns:a16="http://schemas.microsoft.com/office/drawing/2014/main" id="{BAEC0705-0CD3-394A-BF1C-F9A4039A2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888" r="13016"/>
            <a:stretch>
              <a:fillRect/>
            </a:stretch>
          </p:blipFill>
          <p:spPr bwMode="auto">
            <a:xfrm>
              <a:off x="7772400" y="4708525"/>
              <a:ext cx="13716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5" name="Picture 51" descr="family playing.jpg">
              <a:extLst>
                <a:ext uri="{FF2B5EF4-FFF2-40B4-BE49-F238E27FC236}">
                  <a16:creationId xmlns:a16="http://schemas.microsoft.com/office/drawing/2014/main" id="{3B8DEA8A-16BD-B248-B2BD-7200E8A4BBFF}"/>
                </a:ext>
              </a:extLst>
            </p:cNvPr>
            <p:cNvPicPr>
              <a:picLocks noChangeAspect="1"/>
            </p:cNvPicPr>
            <p:nvPr/>
          </p:nvPicPr>
          <p:blipFill>
            <a:blip r:embed="rId6">
              <a:extLst>
                <a:ext uri="{28A0092B-C50C-407E-A947-70E740481C1C}">
                  <a14:useLocalDpi xmlns:a14="http://schemas.microsoft.com/office/drawing/2010/main" val="0"/>
                </a:ext>
              </a:extLst>
            </a:blip>
            <a:srcRect l="26834" t="6705" r="22852" b="19553"/>
            <a:stretch>
              <a:fillRect/>
            </a:stretch>
          </p:blipFill>
          <p:spPr bwMode="auto">
            <a:xfrm>
              <a:off x="4648200" y="4724400"/>
              <a:ext cx="130175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6" name="Picture 56" descr="middleage.jpg">
              <a:extLst>
                <a:ext uri="{FF2B5EF4-FFF2-40B4-BE49-F238E27FC236}">
                  <a16:creationId xmlns:a16="http://schemas.microsoft.com/office/drawing/2014/main" id="{5BC95F4E-93E2-BD4C-BE17-0B8B04C157C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4724400"/>
              <a:ext cx="137160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2A7F3783-3F84-7B4B-8CE1-1E72F137D0E1}"/>
                </a:ext>
              </a:extLst>
            </p:cNvPr>
            <p:cNvSpPr/>
            <p:nvPr/>
          </p:nvSpPr>
          <p:spPr>
            <a:xfrm>
              <a:off x="0" y="5562606"/>
              <a:ext cx="2286000" cy="1916245"/>
            </a:xfrm>
            <a:prstGeom prst="rect">
              <a:avLst/>
            </a:prstGeom>
            <a:noFill/>
          </p:spPr>
          <p:txBody>
            <a:bodyPr>
              <a:spAutoFit/>
            </a:bodyPr>
            <a:lstStyle/>
            <a:p>
              <a:pPr eaLnBrk="1" hangingPunct="1">
                <a:defRPr/>
              </a:pPr>
              <a:r>
                <a:rPr lang="en-US" sz="2800" dirty="0">
                  <a:ln w="10541" cmpd="sng">
                    <a:solidFill>
                      <a:srgbClr val="4F81BD">
                        <a:shade val="88000"/>
                        <a:satMod val="110000"/>
                      </a:srgbClr>
                    </a:solidFill>
                    <a:prstDash val="solid"/>
                  </a:ln>
                  <a:solidFill>
                    <a:sysClr val="windowText" lastClr="000000"/>
                  </a:solidFill>
                  <a:cs typeface="Arial" charset="0"/>
                </a:rPr>
                <a:t>Environmental Exposures</a:t>
              </a:r>
            </a:p>
            <a:p>
              <a:pPr eaLnBrk="1" hangingPunct="1">
                <a:defRPr/>
              </a:pPr>
              <a:r>
                <a:rPr lang="en-US" sz="2800" dirty="0">
                  <a:ln w="10541" cmpd="sng">
                    <a:solidFill>
                      <a:srgbClr val="4F81BD">
                        <a:shade val="88000"/>
                        <a:satMod val="110000"/>
                      </a:srgbClr>
                    </a:solidFill>
                    <a:prstDash val="solid"/>
                  </a:ln>
                  <a:solidFill>
                    <a:sysClr val="windowText" lastClr="000000"/>
                  </a:solidFill>
                  <a:cs typeface="Arial" charset="0"/>
                </a:rPr>
                <a:t>Nutritional deficits</a:t>
              </a:r>
            </a:p>
            <a:p>
              <a:pPr eaLnBrk="1" hangingPunct="1">
                <a:defRPr/>
              </a:pPr>
              <a:r>
                <a:rPr lang="en-US" sz="2800" dirty="0">
                  <a:ln w="10541" cmpd="sng">
                    <a:solidFill>
                      <a:srgbClr val="4F81BD">
                        <a:shade val="88000"/>
                        <a:satMod val="110000"/>
                      </a:srgbClr>
                    </a:solidFill>
                    <a:prstDash val="solid"/>
                  </a:ln>
                  <a:solidFill>
                    <a:sysClr val="windowText" lastClr="000000"/>
                  </a:solidFill>
                  <a:cs typeface="Arial" charset="0"/>
                </a:rPr>
                <a:t>Stress</a:t>
              </a:r>
            </a:p>
            <a:p>
              <a:pPr eaLnBrk="1" hangingPunct="1">
                <a:defRPr/>
              </a:pPr>
              <a:r>
                <a:rPr lang="en-US" sz="2800" dirty="0">
                  <a:ln w="10541" cmpd="sng">
                    <a:solidFill>
                      <a:srgbClr val="4F81BD">
                        <a:shade val="88000"/>
                        <a:satMod val="110000"/>
                      </a:srgbClr>
                    </a:solidFill>
                    <a:prstDash val="solid"/>
                  </a:ln>
                  <a:solidFill>
                    <a:sysClr val="windowText" lastClr="000000"/>
                  </a:solidFill>
                  <a:cs typeface="Arial" charset="0"/>
                </a:rPr>
                <a:t>Drugs</a:t>
              </a:r>
            </a:p>
            <a:p>
              <a:pPr algn="ctr" eaLnBrk="1" hangingPunct="1">
                <a:defRPr/>
              </a:pPr>
              <a:endParaRPr lang="en-US" sz="2400" dirty="0">
                <a:ln w="10541" cmpd="sng">
                  <a:solidFill>
                    <a:srgbClr val="4F81BD">
                      <a:shade val="88000"/>
                      <a:satMod val="110000"/>
                    </a:srgbClr>
                  </a:solidFill>
                  <a:prstDash val="solid"/>
                </a:ln>
                <a:solidFill>
                  <a:sysClr val="windowText" lastClr="000000"/>
                </a:solidFill>
                <a:cs typeface="Arial" charset="0"/>
              </a:endParaRPr>
            </a:p>
          </p:txBody>
        </p:sp>
      </p:grpSp>
      <p:grpSp>
        <p:nvGrpSpPr>
          <p:cNvPr id="14" name="Groupe 13">
            <a:extLst>
              <a:ext uri="{FF2B5EF4-FFF2-40B4-BE49-F238E27FC236}">
                <a16:creationId xmlns:a16="http://schemas.microsoft.com/office/drawing/2014/main" id="{CF0673C8-82A1-4D4B-B8BE-4786C3A0B31A}"/>
              </a:ext>
            </a:extLst>
          </p:cNvPr>
          <p:cNvGrpSpPr/>
          <p:nvPr/>
        </p:nvGrpSpPr>
        <p:grpSpPr>
          <a:xfrm>
            <a:off x="14251254" y="4818776"/>
            <a:ext cx="10061285" cy="5248115"/>
            <a:chOff x="1258490" y="1092398"/>
            <a:chExt cx="6769894" cy="3207544"/>
          </a:xfrm>
        </p:grpSpPr>
        <p:pic>
          <p:nvPicPr>
            <p:cNvPr id="24" name="Picture 3" descr="rodenhiser-fig1">
              <a:extLst>
                <a:ext uri="{FF2B5EF4-FFF2-40B4-BE49-F238E27FC236}">
                  <a16:creationId xmlns:a16="http://schemas.microsoft.com/office/drawing/2014/main" id="{BA8505E9-E4DE-5A47-9838-C54D1F77AC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7789" t="5333" r="7263" b="76997"/>
            <a:stretch>
              <a:fillRect/>
            </a:stretch>
          </p:blipFill>
          <p:spPr bwMode="auto">
            <a:xfrm>
              <a:off x="1258490" y="1955601"/>
              <a:ext cx="1952625" cy="1607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 descr="DNAMethylation">
              <a:extLst>
                <a:ext uri="{FF2B5EF4-FFF2-40B4-BE49-F238E27FC236}">
                  <a16:creationId xmlns:a16="http://schemas.microsoft.com/office/drawing/2014/main" id="{898D44EB-21EC-454D-B85B-63BD76F0A8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22124"/>
            <a:stretch>
              <a:fillRect/>
            </a:stretch>
          </p:blipFill>
          <p:spPr bwMode="auto">
            <a:xfrm>
              <a:off x="6166246" y="2387798"/>
              <a:ext cx="1862138" cy="511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12">
              <a:extLst>
                <a:ext uri="{FF2B5EF4-FFF2-40B4-BE49-F238E27FC236}">
                  <a16:creationId xmlns:a16="http://schemas.microsoft.com/office/drawing/2014/main" id="{8B4521EE-B218-DC40-9372-E1EFAE37A07A}"/>
                </a:ext>
              </a:extLst>
            </p:cNvPr>
            <p:cNvGrpSpPr>
              <a:grpSpLocks/>
            </p:cNvGrpSpPr>
            <p:nvPr/>
          </p:nvGrpSpPr>
          <p:grpSpPr bwMode="auto">
            <a:xfrm>
              <a:off x="2828925" y="1092398"/>
              <a:ext cx="3436145" cy="3207544"/>
              <a:chOff x="1386" y="1056"/>
              <a:chExt cx="2886" cy="2694"/>
            </a:xfrm>
          </p:grpSpPr>
          <p:sp>
            <p:nvSpPr>
              <p:cNvPr id="27" name="Oval 4">
                <a:extLst>
                  <a:ext uri="{FF2B5EF4-FFF2-40B4-BE49-F238E27FC236}">
                    <a16:creationId xmlns:a16="http://schemas.microsoft.com/office/drawing/2014/main" id="{8DDA9A96-A3D8-EC4A-BBAD-FD2E4533A403}"/>
                  </a:ext>
                </a:extLst>
              </p:cNvPr>
              <p:cNvSpPr>
                <a:spLocks noChangeAspect="1" noChangeArrowheads="1"/>
              </p:cNvSpPr>
              <p:nvPr/>
            </p:nvSpPr>
            <p:spPr bwMode="auto">
              <a:xfrm>
                <a:off x="2106" y="1056"/>
                <a:ext cx="1440" cy="1440"/>
              </a:xfrm>
              <a:prstGeom prst="ellipse">
                <a:avLst/>
              </a:prstGeom>
              <a:gradFill rotWithShape="1">
                <a:gsLst>
                  <a:gs pos="0">
                    <a:srgbClr val="3366FF"/>
                  </a:gs>
                  <a:gs pos="100000">
                    <a:srgbClr val="3366FF">
                      <a:gamma/>
                      <a:shade val="28627"/>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sz="2133">
                  <a:latin typeface="+mn-lt"/>
                </a:endParaRPr>
              </a:p>
            </p:txBody>
          </p:sp>
          <p:sp>
            <p:nvSpPr>
              <p:cNvPr id="28" name="Oval 5">
                <a:extLst>
                  <a:ext uri="{FF2B5EF4-FFF2-40B4-BE49-F238E27FC236}">
                    <a16:creationId xmlns:a16="http://schemas.microsoft.com/office/drawing/2014/main" id="{DD328EF6-A9B0-8C42-AD16-A1206285C506}"/>
                  </a:ext>
                </a:extLst>
              </p:cNvPr>
              <p:cNvSpPr>
                <a:spLocks noChangeAspect="1" noChangeArrowheads="1"/>
              </p:cNvSpPr>
              <p:nvPr/>
            </p:nvSpPr>
            <p:spPr bwMode="auto">
              <a:xfrm>
                <a:off x="1386" y="2310"/>
                <a:ext cx="1440" cy="1440"/>
              </a:xfrm>
              <a:prstGeom prst="ellipse">
                <a:avLst/>
              </a:prstGeom>
              <a:gradFill rotWithShape="1">
                <a:gsLst>
                  <a:gs pos="0">
                    <a:srgbClr val="FF9933"/>
                  </a:gs>
                  <a:gs pos="100000">
                    <a:srgbClr val="FF9933">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sz="2133">
                  <a:latin typeface="+mn-lt"/>
                </a:endParaRPr>
              </a:p>
            </p:txBody>
          </p:sp>
          <p:sp>
            <p:nvSpPr>
              <p:cNvPr id="29" name="Oval 6">
                <a:extLst>
                  <a:ext uri="{FF2B5EF4-FFF2-40B4-BE49-F238E27FC236}">
                    <a16:creationId xmlns:a16="http://schemas.microsoft.com/office/drawing/2014/main" id="{BCD22870-8FBE-634C-8A95-67BC29AD2647}"/>
                  </a:ext>
                </a:extLst>
              </p:cNvPr>
              <p:cNvSpPr>
                <a:spLocks noChangeAspect="1" noChangeArrowheads="1"/>
              </p:cNvSpPr>
              <p:nvPr/>
            </p:nvSpPr>
            <p:spPr bwMode="auto">
              <a:xfrm>
                <a:off x="2832" y="2304"/>
                <a:ext cx="1440" cy="1440"/>
              </a:xfrm>
              <a:prstGeom prst="ellipse">
                <a:avLst/>
              </a:prstGeom>
              <a:gradFill rotWithShape="1">
                <a:gsLst>
                  <a:gs pos="0">
                    <a:srgbClr val="66FFFF">
                      <a:alpha val="77000"/>
                    </a:srgbClr>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fr-FR" sz="2133">
                  <a:latin typeface="+mn-lt"/>
                </a:endParaRPr>
              </a:p>
            </p:txBody>
          </p:sp>
          <p:sp>
            <p:nvSpPr>
              <p:cNvPr id="30" name="AutoShape 7">
                <a:extLst>
                  <a:ext uri="{FF2B5EF4-FFF2-40B4-BE49-F238E27FC236}">
                    <a16:creationId xmlns:a16="http://schemas.microsoft.com/office/drawing/2014/main" id="{B85C6AC1-398D-2447-A626-309A4C369BEA}"/>
                  </a:ext>
                </a:extLst>
              </p:cNvPr>
              <p:cNvSpPr>
                <a:spLocks noChangeArrowheads="1"/>
              </p:cNvSpPr>
              <p:nvPr/>
            </p:nvSpPr>
            <p:spPr bwMode="auto">
              <a:xfrm>
                <a:off x="2106" y="1788"/>
                <a:ext cx="1488" cy="1248"/>
              </a:xfrm>
              <a:prstGeom prst="triangle">
                <a:avLst>
                  <a:gd name="adj" fmla="val 50000"/>
                </a:avLst>
              </a:prstGeom>
              <a:solidFill>
                <a:srgbClr val="CC66FF">
                  <a:alpha val="42000"/>
                </a:srgb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sz="2667" dirty="0">
                  <a:latin typeface="+mn-lt"/>
                </a:endParaRPr>
              </a:p>
            </p:txBody>
          </p:sp>
          <p:sp>
            <p:nvSpPr>
              <p:cNvPr id="31" name="Text Box 8">
                <a:extLst>
                  <a:ext uri="{FF2B5EF4-FFF2-40B4-BE49-F238E27FC236}">
                    <a16:creationId xmlns:a16="http://schemas.microsoft.com/office/drawing/2014/main" id="{7F71FCA5-5132-3343-97AD-8320D69EBA95}"/>
                  </a:ext>
                </a:extLst>
              </p:cNvPr>
              <p:cNvSpPr txBox="1">
                <a:spLocks noChangeArrowheads="1"/>
              </p:cNvSpPr>
              <p:nvPr/>
            </p:nvSpPr>
            <p:spPr bwMode="auto">
              <a:xfrm>
                <a:off x="3106" y="3132"/>
                <a:ext cx="939"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sz="2133">
                    <a:solidFill>
                      <a:srgbClr val="0000FF"/>
                    </a:solidFill>
                    <a:latin typeface="+mn-lt"/>
                  </a:rPr>
                  <a:t>DNA</a:t>
                </a:r>
              </a:p>
              <a:p>
                <a:pPr algn="ctr">
                  <a:defRPr/>
                </a:pPr>
                <a:r>
                  <a:rPr lang="fr-FR" sz="2133">
                    <a:solidFill>
                      <a:srgbClr val="0000FF"/>
                    </a:solidFill>
                    <a:latin typeface="+mn-lt"/>
                  </a:rPr>
                  <a:t>methylation</a:t>
                </a:r>
              </a:p>
            </p:txBody>
          </p:sp>
          <p:sp>
            <p:nvSpPr>
              <p:cNvPr id="32" name="Text Box 9">
                <a:extLst>
                  <a:ext uri="{FF2B5EF4-FFF2-40B4-BE49-F238E27FC236}">
                    <a16:creationId xmlns:a16="http://schemas.microsoft.com/office/drawing/2014/main" id="{F0D1F254-DEA7-8A42-8A77-FA3F6AB0CFC4}"/>
                  </a:ext>
                </a:extLst>
              </p:cNvPr>
              <p:cNvSpPr txBox="1">
                <a:spLocks noChangeArrowheads="1"/>
              </p:cNvSpPr>
              <p:nvPr/>
            </p:nvSpPr>
            <p:spPr bwMode="auto">
              <a:xfrm>
                <a:off x="1618" y="3132"/>
                <a:ext cx="989"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sz="2133">
                    <a:solidFill>
                      <a:schemeClr val="bg1"/>
                    </a:solidFill>
                    <a:latin typeface="+mn-lt"/>
                  </a:rPr>
                  <a:t>Histone</a:t>
                </a:r>
              </a:p>
              <a:p>
                <a:pPr algn="ctr">
                  <a:defRPr/>
                </a:pPr>
                <a:r>
                  <a:rPr lang="fr-FR" sz="2133">
                    <a:solidFill>
                      <a:schemeClr val="bg1"/>
                    </a:solidFill>
                    <a:latin typeface="+mn-lt"/>
                  </a:rPr>
                  <a:t>modification</a:t>
                </a:r>
              </a:p>
            </p:txBody>
          </p:sp>
          <p:sp>
            <p:nvSpPr>
              <p:cNvPr id="33" name="Text Box 10">
                <a:extLst>
                  <a:ext uri="{FF2B5EF4-FFF2-40B4-BE49-F238E27FC236}">
                    <a16:creationId xmlns:a16="http://schemas.microsoft.com/office/drawing/2014/main" id="{EADD3668-DE0B-5D44-8C4A-88DBA6F49D1A}"/>
                  </a:ext>
                </a:extLst>
              </p:cNvPr>
              <p:cNvSpPr txBox="1">
                <a:spLocks noChangeArrowheads="1"/>
              </p:cNvSpPr>
              <p:nvPr/>
            </p:nvSpPr>
            <p:spPr bwMode="auto">
              <a:xfrm>
                <a:off x="2109" y="1404"/>
                <a:ext cx="1493"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sz="2133" dirty="0">
                    <a:solidFill>
                      <a:schemeClr val="bg1"/>
                    </a:solidFill>
                    <a:latin typeface="+mn-lt"/>
                  </a:rPr>
                  <a:t>Non-</a:t>
                </a:r>
                <a:r>
                  <a:rPr lang="fr-FR" sz="2133" dirty="0" err="1">
                    <a:solidFill>
                      <a:schemeClr val="bg1"/>
                    </a:solidFill>
                    <a:latin typeface="+mn-lt"/>
                  </a:rPr>
                  <a:t>protein</a:t>
                </a:r>
                <a:r>
                  <a:rPr lang="fr-FR" sz="2133" dirty="0">
                    <a:solidFill>
                      <a:schemeClr val="bg1"/>
                    </a:solidFill>
                    <a:latin typeface="+mn-lt"/>
                  </a:rPr>
                  <a:t> </a:t>
                </a:r>
                <a:r>
                  <a:rPr lang="fr-FR" sz="2133" dirty="0" err="1">
                    <a:solidFill>
                      <a:schemeClr val="bg1"/>
                    </a:solidFill>
                    <a:latin typeface="+mn-lt"/>
                  </a:rPr>
                  <a:t>coding</a:t>
                </a:r>
                <a:endParaRPr lang="fr-FR" sz="2133" dirty="0">
                  <a:solidFill>
                    <a:schemeClr val="bg1"/>
                  </a:solidFill>
                  <a:latin typeface="+mn-lt"/>
                </a:endParaRPr>
              </a:p>
              <a:p>
                <a:pPr algn="ctr">
                  <a:defRPr/>
                </a:pPr>
                <a:r>
                  <a:rPr lang="fr-FR" sz="2133" dirty="0">
                    <a:solidFill>
                      <a:schemeClr val="bg1"/>
                    </a:solidFill>
                    <a:latin typeface="+mn-lt"/>
                  </a:rPr>
                  <a:t>RNA transcription</a:t>
                </a:r>
              </a:p>
            </p:txBody>
          </p:sp>
          <p:sp>
            <p:nvSpPr>
              <p:cNvPr id="34" name="Text Box 11">
                <a:extLst>
                  <a:ext uri="{FF2B5EF4-FFF2-40B4-BE49-F238E27FC236}">
                    <a16:creationId xmlns:a16="http://schemas.microsoft.com/office/drawing/2014/main" id="{DA6B3DC0-670C-D24B-8982-CDE3EFB25616}"/>
                  </a:ext>
                </a:extLst>
              </p:cNvPr>
              <p:cNvSpPr txBox="1">
                <a:spLocks noChangeArrowheads="1"/>
              </p:cNvSpPr>
              <p:nvPr/>
            </p:nvSpPr>
            <p:spPr bwMode="auto">
              <a:xfrm>
                <a:off x="2310" y="2460"/>
                <a:ext cx="1154" cy="2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sz="2667" dirty="0" err="1">
                    <a:solidFill>
                      <a:srgbClr val="FFFF00"/>
                    </a:solidFill>
                    <a:latin typeface="+mn-lt"/>
                  </a:rPr>
                  <a:t>Epigenetics</a:t>
                </a:r>
                <a:endParaRPr lang="fr-FR" sz="2667" dirty="0">
                  <a:solidFill>
                    <a:srgbClr val="FFFF00"/>
                  </a:solidFill>
                  <a:latin typeface="+mn-lt"/>
                </a:endParaRPr>
              </a:p>
            </p:txBody>
          </p:sp>
        </p:grpSp>
      </p:grpSp>
    </p:spTree>
    <p:extLst>
      <p:ext uri="{BB962C8B-B14F-4D97-AF65-F5344CB8AC3E}">
        <p14:creationId xmlns:p14="http://schemas.microsoft.com/office/powerpoint/2010/main" val="2123394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23">
            <a:extLst>
              <a:ext uri="{FF2B5EF4-FFF2-40B4-BE49-F238E27FC236}">
                <a16:creationId xmlns:a16="http://schemas.microsoft.com/office/drawing/2014/main" id="{E1C874EF-A459-B145-BDC1-E821A1355420}"/>
              </a:ext>
            </a:extLst>
          </p:cNvPr>
          <p:cNvSpPr txBox="1">
            <a:spLocks/>
          </p:cNvSpPr>
          <p:nvPr/>
        </p:nvSpPr>
        <p:spPr bwMode="auto">
          <a:xfrm>
            <a:off x="766460" y="275648"/>
            <a:ext cx="22370755" cy="146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l" hangingPunct="1">
              <a:spcBef>
                <a:spcPct val="0"/>
              </a:spcBef>
              <a:buNone/>
            </a:pPr>
            <a:r>
              <a:rPr lang="en-GB" altLang="fr-FR" sz="6600" dirty="0">
                <a:solidFill>
                  <a:srgbClr val="4AA3D4"/>
                </a:solidFill>
                <a:latin typeface="Calibri" panose="020F0502020204030204" pitchFamily="34" charset="0"/>
                <a:cs typeface="Calibri" panose="020F0502020204030204" pitchFamily="34" charset="0"/>
              </a:rPr>
              <a:t>Interaction entre </a:t>
            </a:r>
            <a:r>
              <a:rPr lang="en-GB" altLang="fr-FR" sz="6600" dirty="0" err="1">
                <a:solidFill>
                  <a:srgbClr val="4AA3D4"/>
                </a:solidFill>
                <a:latin typeface="Calibri" panose="020F0502020204030204" pitchFamily="34" charset="0"/>
                <a:cs typeface="Calibri" panose="020F0502020204030204" pitchFamily="34" charset="0"/>
              </a:rPr>
              <a:t>toxiques</a:t>
            </a:r>
            <a:r>
              <a:rPr lang="en-GB" altLang="fr-FR" sz="6600" dirty="0">
                <a:solidFill>
                  <a:srgbClr val="4AA3D4"/>
                </a:solidFill>
                <a:latin typeface="Calibri" panose="020F0502020204030204" pitchFamily="34" charset="0"/>
                <a:cs typeface="Calibri" panose="020F0502020204030204" pitchFamily="34" charset="0"/>
              </a:rPr>
              <a:t> et regimes </a:t>
            </a:r>
            <a:r>
              <a:rPr lang="en-GB" altLang="fr-FR" sz="6600" dirty="0" err="1">
                <a:solidFill>
                  <a:srgbClr val="4AA3D4"/>
                </a:solidFill>
                <a:latin typeface="Calibri" panose="020F0502020204030204" pitchFamily="34" charset="0"/>
                <a:cs typeface="Calibri" panose="020F0502020204030204" pitchFamily="34" charset="0"/>
              </a:rPr>
              <a:t>alimentaires</a:t>
            </a:r>
            <a:endParaRPr lang="en-US" altLang="fr-FR" sz="6400" dirty="0">
              <a:solidFill>
                <a:srgbClr val="4AA3D4"/>
              </a:solidFill>
              <a:latin typeface="Calibri" panose="020F0502020204030204" pitchFamily="34" charset="0"/>
            </a:endParaRPr>
          </a:p>
        </p:txBody>
      </p:sp>
      <p:pic>
        <p:nvPicPr>
          <p:cNvPr id="54" name="Picture 27">
            <a:extLst>
              <a:ext uri="{FF2B5EF4-FFF2-40B4-BE49-F238E27FC236}">
                <a16:creationId xmlns:a16="http://schemas.microsoft.com/office/drawing/2014/main" id="{7716FB7F-3AB9-2046-B503-FCBA616E5F0A}"/>
              </a:ext>
            </a:extLst>
          </p:cNvPr>
          <p:cNvPicPr>
            <a:picLocks noChangeAspect="1" noChangeArrowheads="1"/>
          </p:cNvPicPr>
          <p:nvPr/>
        </p:nvPicPr>
        <p:blipFill>
          <a:blip r:embed="rId2" cstate="print"/>
          <a:srcRect/>
          <a:stretch>
            <a:fillRect/>
          </a:stretch>
        </p:blipFill>
        <p:spPr bwMode="auto">
          <a:xfrm>
            <a:off x="3657380" y="7968338"/>
            <a:ext cx="6216082" cy="5151361"/>
          </a:xfrm>
          <a:prstGeom prst="rect">
            <a:avLst/>
          </a:prstGeom>
          <a:noFill/>
          <a:ln w="9525">
            <a:noFill/>
            <a:miter lim="800000"/>
            <a:headEnd/>
            <a:tailEnd/>
          </a:ln>
        </p:spPr>
      </p:pic>
      <p:pic>
        <p:nvPicPr>
          <p:cNvPr id="16" name="Image 15" descr="Une image contenant texte&#10;&#10;Description générée automatiquement">
            <a:extLst>
              <a:ext uri="{FF2B5EF4-FFF2-40B4-BE49-F238E27FC236}">
                <a16:creationId xmlns:a16="http://schemas.microsoft.com/office/drawing/2014/main" id="{9253A558-7700-2F4A-BEBF-8A7175757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 y="3686624"/>
            <a:ext cx="14771913" cy="4281714"/>
          </a:xfrm>
          <a:prstGeom prst="rect">
            <a:avLst/>
          </a:prstGeom>
        </p:spPr>
      </p:pic>
      <p:pic>
        <p:nvPicPr>
          <p:cNvPr id="89" name="Picture 35">
            <a:extLst>
              <a:ext uri="{FF2B5EF4-FFF2-40B4-BE49-F238E27FC236}">
                <a16:creationId xmlns:a16="http://schemas.microsoft.com/office/drawing/2014/main" id="{FA9302B5-38C8-1D44-AB1D-91FD7758C168}"/>
              </a:ext>
            </a:extLst>
          </p:cNvPr>
          <p:cNvPicPr>
            <a:picLocks noChangeAspect="1" noChangeArrowheads="1"/>
          </p:cNvPicPr>
          <p:nvPr/>
        </p:nvPicPr>
        <p:blipFill>
          <a:blip r:embed="rId4" cstate="print"/>
          <a:srcRect/>
          <a:stretch>
            <a:fillRect/>
          </a:stretch>
        </p:blipFill>
        <p:spPr bwMode="auto">
          <a:xfrm>
            <a:off x="16019010" y="6077350"/>
            <a:ext cx="7118205" cy="6278522"/>
          </a:xfrm>
          <a:prstGeom prst="rect">
            <a:avLst/>
          </a:prstGeom>
          <a:noFill/>
          <a:ln w="9525">
            <a:noFill/>
            <a:miter lim="800000"/>
            <a:headEnd/>
            <a:tailEnd/>
          </a:ln>
        </p:spPr>
      </p:pic>
      <p:sp>
        <p:nvSpPr>
          <p:cNvPr id="90" name="ZoneTexte 89">
            <a:extLst>
              <a:ext uri="{FF2B5EF4-FFF2-40B4-BE49-F238E27FC236}">
                <a16:creationId xmlns:a16="http://schemas.microsoft.com/office/drawing/2014/main" id="{CB98CAE1-5668-D949-9423-F42B0C5DA25C}"/>
              </a:ext>
            </a:extLst>
          </p:cNvPr>
          <p:cNvSpPr txBox="1"/>
          <p:nvPr/>
        </p:nvSpPr>
        <p:spPr>
          <a:xfrm flipH="1">
            <a:off x="17340943" y="12834257"/>
            <a:ext cx="5025582" cy="400110"/>
          </a:xfrm>
          <a:prstGeom prst="rect">
            <a:avLst/>
          </a:prstGeom>
          <a:noFill/>
        </p:spPr>
        <p:txBody>
          <a:bodyPr wrap="square" rtlCol="0">
            <a:spAutoFit/>
          </a:bodyPr>
          <a:lstStyle/>
          <a:p>
            <a:pPr algn="ctr"/>
            <a:r>
              <a:rPr lang="fr-FR" sz="2000" b="1" i="1" dirty="0">
                <a:latin typeface="Calibri" panose="020F0502020204030204" pitchFamily="34" charset="0"/>
                <a:cs typeface="Calibri" panose="020F0502020204030204" pitchFamily="34" charset="0"/>
              </a:rPr>
              <a:t>Duval et al, Env Health Perspect, 2017</a:t>
            </a:r>
          </a:p>
        </p:txBody>
      </p:sp>
      <p:sp>
        <p:nvSpPr>
          <p:cNvPr id="17" name="ZoneTexte 16">
            <a:extLst>
              <a:ext uri="{FF2B5EF4-FFF2-40B4-BE49-F238E27FC236}">
                <a16:creationId xmlns:a16="http://schemas.microsoft.com/office/drawing/2014/main" id="{ACBC22E1-0BEE-ED4C-86D8-B8360B0E3FFB}"/>
              </a:ext>
            </a:extLst>
          </p:cNvPr>
          <p:cNvSpPr txBox="1"/>
          <p:nvPr/>
        </p:nvSpPr>
        <p:spPr>
          <a:xfrm>
            <a:off x="1149198" y="2981425"/>
            <a:ext cx="16708099"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Exposition des </a:t>
            </a:r>
            <a:r>
              <a:rPr kumimoji="0" lang="en-US" sz="3200" b="1" i="0" u="none" strike="noStrike" cap="none" spc="0" normalizeH="0" baseline="0" dirty="0" err="1">
                <a:ln>
                  <a:noFill/>
                </a:ln>
                <a:solidFill>
                  <a:srgbClr val="000000"/>
                </a:solidFill>
                <a:effectLst/>
                <a:uFillTx/>
                <a:latin typeface="Helvetica Neue"/>
                <a:ea typeface="Helvetica Neue"/>
                <a:cs typeface="Helvetica Neue"/>
                <a:sym typeface="Helvetica Neue"/>
              </a:rPr>
              <a:t>souris</a:t>
            </a: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 </a:t>
            </a:r>
            <a:r>
              <a:rPr kumimoji="0" lang="en-US" sz="3200" b="1" i="0" u="none" strike="noStrike" cap="none" spc="0" normalizeH="0" baseline="0" dirty="0" err="1">
                <a:ln>
                  <a:noFill/>
                </a:ln>
                <a:solidFill>
                  <a:srgbClr val="000000"/>
                </a:solidFill>
                <a:effectLst/>
                <a:uFillTx/>
                <a:latin typeface="Helvetica Neue"/>
                <a:ea typeface="Helvetica Neue"/>
                <a:cs typeface="Helvetica Neue"/>
                <a:sym typeface="Helvetica Neue"/>
              </a:rPr>
              <a:t>à</a:t>
            </a: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 la </a:t>
            </a:r>
            <a:r>
              <a:rPr kumimoji="0" lang="en-US" sz="3200" b="1" i="0" u="none" strike="noStrike" cap="none" spc="0" normalizeH="0" baseline="0" dirty="0" err="1">
                <a:ln>
                  <a:noFill/>
                </a:ln>
                <a:solidFill>
                  <a:srgbClr val="000000"/>
                </a:solidFill>
                <a:effectLst/>
                <a:uFillTx/>
                <a:latin typeface="Helvetica Neue"/>
                <a:ea typeface="Helvetica Neue"/>
                <a:cs typeface="Helvetica Neue"/>
                <a:sym typeface="Helvetica Neue"/>
              </a:rPr>
              <a:t>dioxine</a:t>
            </a: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 </a:t>
            </a:r>
            <a:r>
              <a:rPr kumimoji="0" lang="en-US" sz="3200" b="1" i="0" u="none" strike="noStrike" cap="none" spc="0" normalizeH="0" baseline="0" dirty="0" err="1">
                <a:ln>
                  <a:noFill/>
                </a:ln>
                <a:solidFill>
                  <a:srgbClr val="000000"/>
                </a:solidFill>
                <a:effectLst/>
                <a:uFillTx/>
                <a:latin typeface="Helvetica Neue"/>
                <a:ea typeface="Helvetica Neue"/>
                <a:cs typeface="Helvetica Neue"/>
                <a:sym typeface="Helvetica Neue"/>
              </a:rPr>
              <a:t>en</a:t>
            </a: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 presence </a:t>
            </a:r>
            <a:r>
              <a:rPr kumimoji="0" lang="en-US" sz="3200" b="1" i="0" u="none" strike="noStrike" cap="none" spc="0" normalizeH="0" baseline="0" dirty="0" err="1">
                <a:ln>
                  <a:noFill/>
                </a:ln>
                <a:solidFill>
                  <a:srgbClr val="000000"/>
                </a:solidFill>
                <a:effectLst/>
                <a:uFillTx/>
                <a:latin typeface="Helvetica Neue"/>
                <a:ea typeface="Helvetica Neue"/>
                <a:cs typeface="Helvetica Neue"/>
                <a:sym typeface="Helvetica Neue"/>
              </a:rPr>
              <a:t>ou</a:t>
            </a: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 absence de régime riche </a:t>
            </a:r>
            <a:r>
              <a:rPr kumimoji="0" lang="en-US" sz="3200" b="1" i="0" u="none" strike="noStrike" cap="none" spc="0" normalizeH="0" baseline="0" dirty="0" err="1">
                <a:ln>
                  <a:noFill/>
                </a:ln>
                <a:solidFill>
                  <a:srgbClr val="000000"/>
                </a:solidFill>
                <a:effectLst/>
                <a:uFillTx/>
                <a:latin typeface="Helvetica Neue"/>
                <a:ea typeface="Helvetica Neue"/>
                <a:cs typeface="Helvetica Neue"/>
                <a:sym typeface="Helvetica Neue"/>
              </a:rPr>
              <a:t>en</a:t>
            </a:r>
            <a:r>
              <a:rPr kumimoji="0" lang="en-US" sz="3200" b="1" i="0" u="none" strike="noStrike" cap="none" spc="0" normalizeH="0" baseline="0" dirty="0">
                <a:ln>
                  <a:noFill/>
                </a:ln>
                <a:solidFill>
                  <a:srgbClr val="000000"/>
                </a:solidFill>
                <a:effectLst/>
                <a:uFillTx/>
                <a:latin typeface="Helvetica Neue"/>
                <a:ea typeface="Helvetica Neue"/>
                <a:cs typeface="Helvetica Neue"/>
                <a:sym typeface="Helvetica Neue"/>
              </a:rPr>
              <a:t> lipides</a:t>
            </a:r>
          </a:p>
        </p:txBody>
      </p:sp>
    </p:spTree>
    <p:extLst>
      <p:ext uri="{BB962C8B-B14F-4D97-AF65-F5344CB8AC3E}">
        <p14:creationId xmlns:p14="http://schemas.microsoft.com/office/powerpoint/2010/main" val="2404724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61C26405-7707-0843-B589-824D9787755D}"/>
              </a:ext>
            </a:extLst>
          </p:cNvPr>
          <p:cNvSpPr>
            <a:spLocks noChangeArrowheads="1"/>
          </p:cNvSpPr>
          <p:nvPr/>
        </p:nvSpPr>
        <p:spPr bwMode="auto">
          <a:xfrm>
            <a:off x="1054761" y="521296"/>
            <a:ext cx="22740190" cy="10659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180973" tIns="88901" rIns="180973" bIns="88901" anchor="ctr"/>
          <a:lstStyle/>
          <a:p>
            <a:pPr algn="l">
              <a:defRPr/>
            </a:pPr>
            <a:r>
              <a:rPr lang="fr-FR" sz="6400" dirty="0">
                <a:solidFill>
                  <a:srgbClr val="4AA3D4"/>
                </a:solidFill>
                <a:latin typeface="Calibri" panose="020F0502020204030204" pitchFamily="34" charset="0"/>
                <a:cs typeface="Calibri" panose="020F0502020204030204" pitchFamily="34" charset="0"/>
              </a:rPr>
              <a:t>Interaction entre stress psycho-sociaux et substances chimiques</a:t>
            </a:r>
          </a:p>
        </p:txBody>
      </p:sp>
      <p:grpSp>
        <p:nvGrpSpPr>
          <p:cNvPr id="384" name="Groupe 383">
            <a:extLst>
              <a:ext uri="{FF2B5EF4-FFF2-40B4-BE49-F238E27FC236}">
                <a16:creationId xmlns:a16="http://schemas.microsoft.com/office/drawing/2014/main" id="{5EAFBD97-C299-7841-9CD0-F9FF00342F7B}"/>
              </a:ext>
            </a:extLst>
          </p:cNvPr>
          <p:cNvGrpSpPr/>
          <p:nvPr/>
        </p:nvGrpSpPr>
        <p:grpSpPr>
          <a:xfrm>
            <a:off x="1428555" y="2057471"/>
            <a:ext cx="20172491" cy="5148185"/>
            <a:chOff x="916600" y="654051"/>
            <a:chExt cx="8580845" cy="2458419"/>
          </a:xfrm>
        </p:grpSpPr>
        <p:grpSp>
          <p:nvGrpSpPr>
            <p:cNvPr id="385" name="Grouper 50">
              <a:extLst>
                <a:ext uri="{FF2B5EF4-FFF2-40B4-BE49-F238E27FC236}">
                  <a16:creationId xmlns:a16="http://schemas.microsoft.com/office/drawing/2014/main" id="{83764B06-7669-B84F-B560-91AB2A809107}"/>
                </a:ext>
              </a:extLst>
            </p:cNvPr>
            <p:cNvGrpSpPr/>
            <p:nvPr/>
          </p:nvGrpSpPr>
          <p:grpSpPr>
            <a:xfrm>
              <a:off x="916600" y="654051"/>
              <a:ext cx="8322082" cy="1954059"/>
              <a:chOff x="916600" y="654051"/>
              <a:chExt cx="8322082" cy="1954059"/>
            </a:xfrm>
          </p:grpSpPr>
          <p:grpSp>
            <p:nvGrpSpPr>
              <p:cNvPr id="413" name="Grouper 149">
                <a:extLst>
                  <a:ext uri="{FF2B5EF4-FFF2-40B4-BE49-F238E27FC236}">
                    <a16:creationId xmlns:a16="http://schemas.microsoft.com/office/drawing/2014/main" id="{15130BDC-0308-9A41-B0B4-3CE60C6EDF23}"/>
                  </a:ext>
                </a:extLst>
              </p:cNvPr>
              <p:cNvGrpSpPr>
                <a:grpSpLocks/>
              </p:cNvGrpSpPr>
              <p:nvPr/>
            </p:nvGrpSpPr>
            <p:grpSpPr bwMode="auto">
              <a:xfrm>
                <a:off x="916600" y="2196947"/>
                <a:ext cx="8322082" cy="411163"/>
                <a:chOff x="70493" y="5544041"/>
                <a:chExt cx="8322613" cy="292099"/>
              </a:xfrm>
            </p:grpSpPr>
            <p:sp>
              <p:nvSpPr>
                <p:cNvPr id="430" name="Flèche vers la droite 429">
                  <a:extLst>
                    <a:ext uri="{FF2B5EF4-FFF2-40B4-BE49-F238E27FC236}">
                      <a16:creationId xmlns:a16="http://schemas.microsoft.com/office/drawing/2014/main" id="{C9E0C6C3-4E80-5B43-BFD6-A28A7509D343}"/>
                    </a:ext>
                  </a:extLst>
                </p:cNvPr>
                <p:cNvSpPr>
                  <a:spLocks noChangeArrowheads="1"/>
                </p:cNvSpPr>
                <p:nvPr/>
              </p:nvSpPr>
              <p:spPr bwMode="auto">
                <a:xfrm>
                  <a:off x="158219" y="5544041"/>
                  <a:ext cx="8234887" cy="292099"/>
                </a:xfrm>
                <a:prstGeom prst="rightArrow">
                  <a:avLst>
                    <a:gd name="adj1" fmla="val 50000"/>
                    <a:gd name="adj2" fmla="val 25712"/>
                  </a:avLst>
                </a:prstGeom>
                <a:gradFill rotWithShape="1">
                  <a:gsLst>
                    <a:gs pos="0">
                      <a:srgbClr val="191919"/>
                    </a:gs>
                    <a:gs pos="50000">
                      <a:schemeClr val="bg1"/>
                    </a:gs>
                    <a:gs pos="100000">
                      <a:srgbClr val="191919"/>
                    </a:gs>
                  </a:gsLst>
                  <a:lin ang="5400000" scaled="1"/>
                </a:gradFill>
                <a:ln>
                  <a:noFill/>
                </a:ln>
                <a:effectLst>
                  <a:outerShdw blurRad="40000" dist="20000" dir="5400000" rotWithShape="0">
                    <a:srgbClr val="808080">
                      <a:alpha val="37999"/>
                    </a:srgbClr>
                  </a:outerShdw>
                </a:effectLst>
                <a:extLst>
                  <a:ext uri="{91240B29-F687-4f45-9708-019B960494DF}">
                    <a14:hiddenLine xmlns:a14="http://schemas.microsoft.com/office/drawing/2010/main" xmlns="" w="9525">
                      <a:solidFill>
                        <a:srgbClr val="FFFF00"/>
                      </a:solidFill>
                      <a:miter lim="800000"/>
                      <a:headEnd/>
                      <a:tailEnd/>
                    </a14:hiddenLine>
                  </a:ext>
                </a:extLst>
              </p:spPr>
              <p:txBody>
                <a:bodyPr anchor="ctr"/>
                <a:lstStyle/>
                <a:p>
                  <a:pPr defTabSz="1219215">
                    <a:defRPr/>
                  </a:pPr>
                  <a:endParaRPr lang="en-US" sz="8533">
                    <a:latin typeface="Calibri" panose="020F0502020204030204" pitchFamily="34" charset="0"/>
                    <a:ea typeface="ＭＳ Ｐゴシック" charset="0"/>
                    <a:cs typeface="Calibri" panose="020F0502020204030204" pitchFamily="34" charset="0"/>
                  </a:endParaRPr>
                </a:p>
              </p:txBody>
            </p:sp>
            <p:sp>
              <p:nvSpPr>
                <p:cNvPr id="431" name="ZoneTexte 56">
                  <a:extLst>
                    <a:ext uri="{FF2B5EF4-FFF2-40B4-BE49-F238E27FC236}">
                      <a16:creationId xmlns:a16="http://schemas.microsoft.com/office/drawing/2014/main" id="{3551F559-3C34-0B48-A922-15B13F7EAD2A}"/>
                    </a:ext>
                  </a:extLst>
                </p:cNvPr>
                <p:cNvSpPr txBox="1">
                  <a:spLocks noChangeArrowheads="1"/>
                </p:cNvSpPr>
                <p:nvPr/>
              </p:nvSpPr>
              <p:spPr bwMode="auto">
                <a:xfrm>
                  <a:off x="70493" y="5592905"/>
                  <a:ext cx="413217" cy="17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2400" b="1">
                      <a:solidFill>
                        <a:schemeClr val="tx1"/>
                      </a:solidFill>
                      <a:latin typeface="Comic Sans MS Bold" charset="0"/>
                      <a:ea typeface="ＭＳ Ｐゴシック" panose="020B0600070205080204" pitchFamily="34" charset="-128"/>
                    </a:defRPr>
                  </a:lvl1pPr>
                  <a:lvl2pPr marL="742950" indent="-285750" defTabSz="457200">
                    <a:defRPr sz="2400" b="1">
                      <a:solidFill>
                        <a:schemeClr val="tx1"/>
                      </a:solidFill>
                      <a:latin typeface="Comic Sans MS Bold" charset="0"/>
                      <a:ea typeface="ＭＳ Ｐゴシック" panose="020B0600070205080204" pitchFamily="34" charset="-128"/>
                    </a:defRPr>
                  </a:lvl2pPr>
                  <a:lvl3pPr marL="1143000" indent="-228600" defTabSz="457200">
                    <a:defRPr sz="2400" b="1">
                      <a:solidFill>
                        <a:schemeClr val="tx1"/>
                      </a:solidFill>
                      <a:latin typeface="Comic Sans MS Bold" charset="0"/>
                      <a:ea typeface="ＭＳ Ｐゴシック" panose="020B0600070205080204" pitchFamily="34" charset="-128"/>
                    </a:defRPr>
                  </a:lvl3pPr>
                  <a:lvl4pPr marL="1600200" indent="-228600" defTabSz="457200">
                    <a:defRPr sz="2400" b="1">
                      <a:solidFill>
                        <a:schemeClr val="tx1"/>
                      </a:solidFill>
                      <a:latin typeface="Comic Sans MS Bold" charset="0"/>
                      <a:ea typeface="ＭＳ Ｐゴシック" panose="020B0600070205080204" pitchFamily="34" charset="-128"/>
                    </a:defRPr>
                  </a:lvl4pPr>
                  <a:lvl5pPr marL="2057400" indent="-228600" defTabSz="457200">
                    <a:defRPr sz="2400" b="1">
                      <a:solidFill>
                        <a:schemeClr val="tx1"/>
                      </a:solidFill>
                      <a:latin typeface="Comic Sans MS Bold"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pPr eaLnBrk="1" hangingPunct="1"/>
                  <a:r>
                    <a:rPr lang="en-US" altLang="fr-FR" sz="2667" b="0">
                      <a:solidFill>
                        <a:srgbClr val="FF6600"/>
                      </a:solidFill>
                      <a:latin typeface="Calibri" panose="020F0502020204030204" pitchFamily="34" charset="0"/>
                      <a:cs typeface="Calibri" panose="020F0502020204030204" pitchFamily="34" charset="0"/>
                    </a:rPr>
                    <a:t>-6</a:t>
                  </a:r>
                </a:p>
              </p:txBody>
            </p:sp>
          </p:grpSp>
          <p:grpSp>
            <p:nvGrpSpPr>
              <p:cNvPr id="414" name="Grouper 12">
                <a:extLst>
                  <a:ext uri="{FF2B5EF4-FFF2-40B4-BE49-F238E27FC236}">
                    <a16:creationId xmlns:a16="http://schemas.microsoft.com/office/drawing/2014/main" id="{037D3451-98C3-D743-ABB4-46530F4A5A51}"/>
                  </a:ext>
                </a:extLst>
              </p:cNvPr>
              <p:cNvGrpSpPr/>
              <p:nvPr/>
            </p:nvGrpSpPr>
            <p:grpSpPr>
              <a:xfrm>
                <a:off x="1065165" y="654051"/>
                <a:ext cx="5655742" cy="1843495"/>
                <a:chOff x="1065165" y="654051"/>
                <a:chExt cx="5655742" cy="1843495"/>
              </a:xfrm>
            </p:grpSpPr>
            <p:sp>
              <p:nvSpPr>
                <p:cNvPr id="415" name="Rectangle 345">
                  <a:extLst>
                    <a:ext uri="{FF2B5EF4-FFF2-40B4-BE49-F238E27FC236}">
                      <a16:creationId xmlns:a16="http://schemas.microsoft.com/office/drawing/2014/main" id="{7AEADDFF-00D1-4741-9BC1-1EBE59DEEB2D}"/>
                    </a:ext>
                  </a:extLst>
                </p:cNvPr>
                <p:cNvSpPr>
                  <a:spLocks noChangeArrowheads="1"/>
                </p:cNvSpPr>
                <p:nvPr/>
              </p:nvSpPr>
              <p:spPr bwMode="auto">
                <a:xfrm>
                  <a:off x="3933256" y="965201"/>
                  <a:ext cx="2787651" cy="279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b="1">
                      <a:solidFill>
                        <a:schemeClr val="tx1"/>
                      </a:solidFill>
                      <a:latin typeface="Comic Sans MS Bold" charset="0"/>
                      <a:ea typeface="ＭＳ Ｐゴシック" panose="020B0600070205080204" pitchFamily="34" charset="-128"/>
                    </a:defRPr>
                  </a:lvl1pPr>
                  <a:lvl2pPr marL="742950" indent="-285750">
                    <a:defRPr sz="2400" b="1">
                      <a:solidFill>
                        <a:schemeClr val="tx1"/>
                      </a:solidFill>
                      <a:latin typeface="Comic Sans MS Bold" charset="0"/>
                      <a:ea typeface="ＭＳ Ｐゴシック" panose="020B0600070205080204" pitchFamily="34" charset="-128"/>
                    </a:defRPr>
                  </a:lvl2pPr>
                  <a:lvl3pPr marL="1143000" indent="-228600">
                    <a:defRPr sz="2400" b="1">
                      <a:solidFill>
                        <a:schemeClr val="tx1"/>
                      </a:solidFill>
                      <a:latin typeface="Comic Sans MS Bold" charset="0"/>
                      <a:ea typeface="ＭＳ Ｐゴシック" panose="020B0600070205080204" pitchFamily="34" charset="-128"/>
                    </a:defRPr>
                  </a:lvl3pPr>
                  <a:lvl4pPr marL="1600200" indent="-228600">
                    <a:defRPr sz="2400" b="1">
                      <a:solidFill>
                        <a:schemeClr val="tx1"/>
                      </a:solidFill>
                      <a:latin typeface="Comic Sans MS Bold" charset="0"/>
                      <a:ea typeface="ＭＳ Ｐゴシック" panose="020B0600070205080204" pitchFamily="34" charset="-128"/>
                    </a:defRPr>
                  </a:lvl4pPr>
                  <a:lvl5pPr marL="2057400" indent="-228600">
                    <a:defRPr sz="2400" b="1">
                      <a:solidFill>
                        <a:schemeClr val="tx1"/>
                      </a:solidFill>
                      <a:latin typeface="Comic Sans MS Bold"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r>
                    <a:rPr lang="en-US" altLang="fr-FR" sz="3200">
                      <a:solidFill>
                        <a:srgbClr val="FF8000"/>
                      </a:solidFill>
                      <a:effectLst>
                        <a:outerShdw blurRad="38100" dist="38100" dir="2700000" algn="tl">
                          <a:srgbClr val="C0C0C0"/>
                        </a:outerShdw>
                      </a:effectLst>
                      <a:latin typeface="Calibri" panose="020F0502020204030204" pitchFamily="34" charset="0"/>
                      <a:cs typeface="Calibri" panose="020F0502020204030204" pitchFamily="34" charset="0"/>
                    </a:rPr>
                    <a:t>1</a:t>
                  </a:r>
                  <a:r>
                    <a:rPr lang="en-US" altLang="fr-FR" sz="3200" baseline="30000">
                      <a:solidFill>
                        <a:srgbClr val="FF8000"/>
                      </a:solidFill>
                      <a:effectLst>
                        <a:outerShdw blurRad="38100" dist="38100" dir="2700000" algn="tl">
                          <a:srgbClr val="C0C0C0"/>
                        </a:outerShdw>
                      </a:effectLst>
                      <a:latin typeface="Calibri" panose="020F0502020204030204" pitchFamily="34" charset="0"/>
                      <a:cs typeface="Calibri" panose="020F0502020204030204" pitchFamily="34" charset="0"/>
                    </a:rPr>
                    <a:t>st</a:t>
                  </a:r>
                  <a:r>
                    <a:rPr lang="en-US" altLang="fr-FR" sz="3200">
                      <a:solidFill>
                        <a:srgbClr val="FF8000"/>
                      </a:solidFill>
                      <a:effectLst>
                        <a:outerShdw blurRad="38100" dist="38100" dir="2700000" algn="tl">
                          <a:srgbClr val="C0C0C0"/>
                        </a:outerShdw>
                      </a:effectLst>
                      <a:latin typeface="Calibri" panose="020F0502020204030204" pitchFamily="34" charset="0"/>
                      <a:cs typeface="Calibri" panose="020F0502020204030204" pitchFamily="34" charset="0"/>
                    </a:rPr>
                    <a:t> HIT: Social defeat (4 days)</a:t>
                  </a:r>
                </a:p>
              </p:txBody>
            </p:sp>
            <p:grpSp>
              <p:nvGrpSpPr>
                <p:cNvPr id="416" name="Grouper 11">
                  <a:extLst>
                    <a:ext uri="{FF2B5EF4-FFF2-40B4-BE49-F238E27FC236}">
                      <a16:creationId xmlns:a16="http://schemas.microsoft.com/office/drawing/2014/main" id="{604620DB-5E87-AB4F-9F9A-65FDBEEE7FD4}"/>
                    </a:ext>
                  </a:extLst>
                </p:cNvPr>
                <p:cNvGrpSpPr/>
                <p:nvPr/>
              </p:nvGrpSpPr>
              <p:grpSpPr>
                <a:xfrm>
                  <a:off x="1065165" y="654051"/>
                  <a:ext cx="2846206" cy="1843495"/>
                  <a:chOff x="1065165" y="654051"/>
                  <a:chExt cx="2846206" cy="1843495"/>
                </a:xfrm>
              </p:grpSpPr>
              <p:sp>
                <p:nvSpPr>
                  <p:cNvPr id="417" name="Rectangle 416">
                    <a:extLst>
                      <a:ext uri="{FF2B5EF4-FFF2-40B4-BE49-F238E27FC236}">
                        <a16:creationId xmlns:a16="http://schemas.microsoft.com/office/drawing/2014/main" id="{981614BC-9FCA-9E4A-A926-278075011294}"/>
                      </a:ext>
                    </a:extLst>
                  </p:cNvPr>
                  <p:cNvSpPr>
                    <a:spLocks noChangeArrowheads="1"/>
                  </p:cNvSpPr>
                  <p:nvPr/>
                </p:nvSpPr>
                <p:spPr bwMode="auto">
                  <a:xfrm>
                    <a:off x="1208537" y="2302154"/>
                    <a:ext cx="1447800" cy="195392"/>
                  </a:xfrm>
                  <a:prstGeom prst="rect">
                    <a:avLst/>
                  </a:prstGeom>
                  <a:gradFill rotWithShape="0">
                    <a:gsLst>
                      <a:gs pos="0">
                        <a:schemeClr val="bg1"/>
                      </a:gs>
                      <a:gs pos="100000">
                        <a:srgbClr val="FF8000"/>
                      </a:gs>
                    </a:gsLst>
                    <a:path path="shape">
                      <a:fillToRect l="50000" t="50000" r="50000" b="50000"/>
                    </a:path>
                  </a:gradFill>
                  <a:ln>
                    <a:noFill/>
                  </a:ln>
                  <a:effectLst>
                    <a:outerShdw blurRad="40000"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1219215">
                      <a:defRPr/>
                    </a:pPr>
                    <a:r>
                      <a:rPr lang="en-US" sz="2800">
                        <a:latin typeface="Calibri" panose="020F0502020204030204" pitchFamily="34" charset="0"/>
                        <a:ea typeface="ＭＳ Ｐゴシック" charset="0"/>
                        <a:cs typeface="Calibri" panose="020F0502020204030204" pitchFamily="34" charset="0"/>
                      </a:rPr>
                      <a:t>Stress (DS)</a:t>
                    </a:r>
                  </a:p>
                </p:txBody>
              </p:sp>
              <p:grpSp>
                <p:nvGrpSpPr>
                  <p:cNvPr id="418" name="Grouper 10">
                    <a:extLst>
                      <a:ext uri="{FF2B5EF4-FFF2-40B4-BE49-F238E27FC236}">
                        <a16:creationId xmlns:a16="http://schemas.microsoft.com/office/drawing/2014/main" id="{C3B08858-5340-2A4A-BE94-D76BE7F78E77}"/>
                      </a:ext>
                    </a:extLst>
                  </p:cNvPr>
                  <p:cNvGrpSpPr/>
                  <p:nvPr/>
                </p:nvGrpSpPr>
                <p:grpSpPr>
                  <a:xfrm>
                    <a:off x="1065165" y="654051"/>
                    <a:ext cx="2846206" cy="1700213"/>
                    <a:chOff x="1065165" y="654051"/>
                    <a:chExt cx="2846206" cy="1700213"/>
                  </a:xfrm>
                </p:grpSpPr>
                <p:sp>
                  <p:nvSpPr>
                    <p:cNvPr id="419" name="AutoShape 7">
                      <a:extLst>
                        <a:ext uri="{FF2B5EF4-FFF2-40B4-BE49-F238E27FC236}">
                          <a16:creationId xmlns:a16="http://schemas.microsoft.com/office/drawing/2014/main" id="{AFF63501-2CA9-AE46-AD08-AB20A9100746}"/>
                        </a:ext>
                      </a:extLst>
                    </p:cNvPr>
                    <p:cNvSpPr>
                      <a:spLocks noChangeArrowheads="1"/>
                    </p:cNvSpPr>
                    <p:nvPr/>
                  </p:nvSpPr>
                  <p:spPr bwMode="auto">
                    <a:xfrm>
                      <a:off x="1923482" y="1582739"/>
                      <a:ext cx="184150" cy="771525"/>
                    </a:xfrm>
                    <a:prstGeom prst="downArrow">
                      <a:avLst>
                        <a:gd name="adj1" fmla="val 50000"/>
                        <a:gd name="adj2" fmla="val 242033"/>
                      </a:avLst>
                    </a:prstGeom>
                    <a:gradFill rotWithShape="0">
                      <a:gsLst>
                        <a:gs pos="0">
                          <a:srgbClr val="FF8000"/>
                        </a:gs>
                        <a:gs pos="50000">
                          <a:schemeClr val="bg1"/>
                        </a:gs>
                        <a:gs pos="100000">
                          <a:srgbClr val="FF8000"/>
                        </a:gs>
                      </a:gsLst>
                      <a:lin ang="5400000" scaled="1"/>
                    </a:gradFill>
                    <a:ln w="9525">
                      <a:solidFill>
                        <a:schemeClr val="tx1"/>
                      </a:solidFill>
                      <a:miter lim="800000"/>
                      <a:headEnd/>
                      <a:tailEnd/>
                    </a:ln>
                  </p:spPr>
                  <p:txBody>
                    <a:bodyPr wrap="none" anchor="ctr"/>
                    <a:lstStyle/>
                    <a:p>
                      <a:pPr>
                        <a:defRPr/>
                      </a:pPr>
                      <a:endParaRPr lang="en-US" sz="8533">
                        <a:latin typeface="Calibri" panose="020F0502020204030204" pitchFamily="34" charset="0"/>
                        <a:ea typeface="ＭＳ Ｐゴシック" charset="0"/>
                        <a:cs typeface="Calibri" panose="020F0502020204030204" pitchFamily="34" charset="0"/>
                      </a:endParaRPr>
                    </a:p>
                  </p:txBody>
                </p:sp>
                <p:grpSp>
                  <p:nvGrpSpPr>
                    <p:cNvPr id="420" name="Grouper 8">
                      <a:extLst>
                        <a:ext uri="{FF2B5EF4-FFF2-40B4-BE49-F238E27FC236}">
                          <a16:creationId xmlns:a16="http://schemas.microsoft.com/office/drawing/2014/main" id="{6094F970-7596-8B43-814C-205A5BD47586}"/>
                        </a:ext>
                      </a:extLst>
                    </p:cNvPr>
                    <p:cNvGrpSpPr/>
                    <p:nvPr/>
                  </p:nvGrpSpPr>
                  <p:grpSpPr>
                    <a:xfrm>
                      <a:off x="1065165" y="654051"/>
                      <a:ext cx="2846206" cy="982666"/>
                      <a:chOff x="1065165" y="654051"/>
                      <a:chExt cx="2846206" cy="982666"/>
                    </a:xfrm>
                  </p:grpSpPr>
                  <p:pic>
                    <p:nvPicPr>
                      <p:cNvPr id="421" name="Picture 5">
                        <a:extLst>
                          <a:ext uri="{FF2B5EF4-FFF2-40B4-BE49-F238E27FC236}">
                            <a16:creationId xmlns:a16="http://schemas.microsoft.com/office/drawing/2014/main" id="{03BCFD4E-F209-294E-9665-35F7D7EFE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165" y="674689"/>
                        <a:ext cx="2841444" cy="952503"/>
                      </a:xfrm>
                      <a:prstGeom prst="rect">
                        <a:avLst/>
                      </a:prstGeom>
                      <a:gradFill rotWithShape="0">
                        <a:gsLst>
                          <a:gs pos="0">
                            <a:srgbClr val="800080"/>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pic>
                  <p:sp>
                    <p:nvSpPr>
                      <p:cNvPr id="422" name="Rectangle 633" descr="Papier Kraft">
                        <a:extLst>
                          <a:ext uri="{FF2B5EF4-FFF2-40B4-BE49-F238E27FC236}">
                            <a16:creationId xmlns:a16="http://schemas.microsoft.com/office/drawing/2014/main" id="{9BBCB8C2-23DB-B24A-9F80-DD3EC91FA6EE}"/>
                          </a:ext>
                        </a:extLst>
                      </p:cNvPr>
                      <p:cNvSpPr>
                        <a:spLocks noChangeArrowheads="1"/>
                      </p:cNvSpPr>
                      <p:nvPr/>
                    </p:nvSpPr>
                    <p:spPr bwMode="auto">
                      <a:xfrm>
                        <a:off x="2531922" y="654051"/>
                        <a:ext cx="1377862" cy="74613"/>
                      </a:xfrm>
                      <a:prstGeom prst="rect">
                        <a:avLst/>
                      </a:prstGeom>
                      <a:gradFill rotWithShape="0">
                        <a:gsLst>
                          <a:gs pos="0">
                            <a:srgbClr val="4C4C4C"/>
                          </a:gs>
                          <a:gs pos="100000">
                            <a:srgbClr val="FF8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b="1">
                            <a:solidFill>
                              <a:schemeClr val="tx1"/>
                            </a:solidFill>
                            <a:latin typeface="Comic Sans MS Bold" charset="0"/>
                            <a:ea typeface="ＭＳ Ｐゴシック" panose="020B0600070205080204" pitchFamily="34" charset="-128"/>
                          </a:defRPr>
                        </a:lvl1pPr>
                        <a:lvl2pPr marL="742950" indent="-285750">
                          <a:defRPr sz="2400" b="1">
                            <a:solidFill>
                              <a:schemeClr val="tx1"/>
                            </a:solidFill>
                            <a:latin typeface="Comic Sans MS Bold" charset="0"/>
                            <a:ea typeface="ＭＳ Ｐゴシック" panose="020B0600070205080204" pitchFamily="34" charset="-128"/>
                          </a:defRPr>
                        </a:lvl2pPr>
                        <a:lvl3pPr marL="1143000" indent="-228600">
                          <a:defRPr sz="2400" b="1">
                            <a:solidFill>
                              <a:schemeClr val="tx1"/>
                            </a:solidFill>
                            <a:latin typeface="Comic Sans MS Bold" charset="0"/>
                            <a:ea typeface="ＭＳ Ｐゴシック" panose="020B0600070205080204" pitchFamily="34" charset="-128"/>
                          </a:defRPr>
                        </a:lvl3pPr>
                        <a:lvl4pPr marL="1600200" indent="-228600">
                          <a:defRPr sz="2400" b="1">
                            <a:solidFill>
                              <a:schemeClr val="tx1"/>
                            </a:solidFill>
                            <a:latin typeface="Comic Sans MS Bold" charset="0"/>
                            <a:ea typeface="ＭＳ Ｐゴシック" panose="020B0600070205080204" pitchFamily="34" charset="-128"/>
                          </a:defRPr>
                        </a:lvl4pPr>
                        <a:lvl5pPr marL="2057400" indent="-228600">
                          <a:defRPr sz="2400" b="1">
                            <a:solidFill>
                              <a:schemeClr val="tx1"/>
                            </a:solidFill>
                            <a:latin typeface="Comic Sans MS Bold"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endParaRPr lang="en-US" altLang="fr-FR" sz="6400">
                          <a:latin typeface="Calibri" panose="020F0502020204030204" pitchFamily="34" charset="0"/>
                          <a:cs typeface="Calibri" panose="020F0502020204030204" pitchFamily="34" charset="0"/>
                        </a:endParaRPr>
                      </a:p>
                    </p:txBody>
                  </p:sp>
                  <p:sp>
                    <p:nvSpPr>
                      <p:cNvPr id="423" name="Rectangle 634" descr="Papier Kraft">
                        <a:extLst>
                          <a:ext uri="{FF2B5EF4-FFF2-40B4-BE49-F238E27FC236}">
                            <a16:creationId xmlns:a16="http://schemas.microsoft.com/office/drawing/2014/main" id="{B8DC14C7-5B98-D748-978F-C54AA3B8FA8D}"/>
                          </a:ext>
                        </a:extLst>
                      </p:cNvPr>
                      <p:cNvSpPr>
                        <a:spLocks noChangeArrowheads="1"/>
                      </p:cNvSpPr>
                      <p:nvPr/>
                    </p:nvSpPr>
                    <p:spPr bwMode="auto">
                      <a:xfrm>
                        <a:off x="1065165" y="711201"/>
                        <a:ext cx="74607" cy="868366"/>
                      </a:xfrm>
                      <a:prstGeom prst="rect">
                        <a:avLst/>
                      </a:prstGeom>
                      <a:gradFill rotWithShape="0">
                        <a:gsLst>
                          <a:gs pos="0">
                            <a:srgbClr val="4C4C4C"/>
                          </a:gs>
                          <a:gs pos="100000">
                            <a:srgbClr val="FF8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b="1">
                            <a:solidFill>
                              <a:schemeClr val="tx1"/>
                            </a:solidFill>
                            <a:latin typeface="Comic Sans MS Bold" charset="0"/>
                            <a:ea typeface="ＭＳ Ｐゴシック" panose="020B0600070205080204" pitchFamily="34" charset="-128"/>
                          </a:defRPr>
                        </a:lvl1pPr>
                        <a:lvl2pPr marL="742950" indent="-285750">
                          <a:defRPr sz="2400" b="1">
                            <a:solidFill>
                              <a:schemeClr val="tx1"/>
                            </a:solidFill>
                            <a:latin typeface="Comic Sans MS Bold" charset="0"/>
                            <a:ea typeface="ＭＳ Ｐゴシック" panose="020B0600070205080204" pitchFamily="34" charset="-128"/>
                          </a:defRPr>
                        </a:lvl2pPr>
                        <a:lvl3pPr marL="1143000" indent="-228600">
                          <a:defRPr sz="2400" b="1">
                            <a:solidFill>
                              <a:schemeClr val="tx1"/>
                            </a:solidFill>
                            <a:latin typeface="Comic Sans MS Bold" charset="0"/>
                            <a:ea typeface="ＭＳ Ｐゴシック" panose="020B0600070205080204" pitchFamily="34" charset="-128"/>
                          </a:defRPr>
                        </a:lvl3pPr>
                        <a:lvl4pPr marL="1600200" indent="-228600">
                          <a:defRPr sz="2400" b="1">
                            <a:solidFill>
                              <a:schemeClr val="tx1"/>
                            </a:solidFill>
                            <a:latin typeface="Comic Sans MS Bold" charset="0"/>
                            <a:ea typeface="ＭＳ Ｐゴシック" panose="020B0600070205080204" pitchFamily="34" charset="-128"/>
                          </a:defRPr>
                        </a:lvl4pPr>
                        <a:lvl5pPr marL="2057400" indent="-228600">
                          <a:defRPr sz="2400" b="1">
                            <a:solidFill>
                              <a:schemeClr val="tx1"/>
                            </a:solidFill>
                            <a:latin typeface="Comic Sans MS Bold"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endParaRPr lang="en-US" altLang="fr-FR" sz="6400">
                          <a:latin typeface="Calibri" panose="020F0502020204030204" pitchFamily="34" charset="0"/>
                          <a:cs typeface="Calibri" panose="020F0502020204030204" pitchFamily="34" charset="0"/>
                        </a:endParaRPr>
                      </a:p>
                    </p:txBody>
                  </p:sp>
                  <p:sp>
                    <p:nvSpPr>
                      <p:cNvPr id="424" name="Rectangle 635" descr="Papier Kraft">
                        <a:extLst>
                          <a:ext uri="{FF2B5EF4-FFF2-40B4-BE49-F238E27FC236}">
                            <a16:creationId xmlns:a16="http://schemas.microsoft.com/office/drawing/2014/main" id="{F399FD42-8BE9-5748-AE0F-CA96D794F419}"/>
                          </a:ext>
                        </a:extLst>
                      </p:cNvPr>
                      <p:cNvSpPr>
                        <a:spLocks noChangeArrowheads="1"/>
                      </p:cNvSpPr>
                      <p:nvPr/>
                    </p:nvSpPr>
                    <p:spPr bwMode="auto">
                      <a:xfrm>
                        <a:off x="2382706" y="711201"/>
                        <a:ext cx="74607" cy="868366"/>
                      </a:xfrm>
                      <a:prstGeom prst="rect">
                        <a:avLst/>
                      </a:prstGeom>
                      <a:gradFill rotWithShape="0">
                        <a:gsLst>
                          <a:gs pos="0">
                            <a:srgbClr val="4C4C4C"/>
                          </a:gs>
                          <a:gs pos="100000">
                            <a:srgbClr val="FF8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b="1">
                            <a:solidFill>
                              <a:schemeClr val="tx1"/>
                            </a:solidFill>
                            <a:latin typeface="Comic Sans MS Bold" charset="0"/>
                            <a:ea typeface="ＭＳ Ｐゴシック" panose="020B0600070205080204" pitchFamily="34" charset="-128"/>
                          </a:defRPr>
                        </a:lvl1pPr>
                        <a:lvl2pPr marL="742950" indent="-285750">
                          <a:defRPr sz="2400" b="1">
                            <a:solidFill>
                              <a:schemeClr val="tx1"/>
                            </a:solidFill>
                            <a:latin typeface="Comic Sans MS Bold" charset="0"/>
                            <a:ea typeface="ＭＳ Ｐゴシック" panose="020B0600070205080204" pitchFamily="34" charset="-128"/>
                          </a:defRPr>
                        </a:lvl2pPr>
                        <a:lvl3pPr marL="1143000" indent="-228600">
                          <a:defRPr sz="2400" b="1">
                            <a:solidFill>
                              <a:schemeClr val="tx1"/>
                            </a:solidFill>
                            <a:latin typeface="Comic Sans MS Bold" charset="0"/>
                            <a:ea typeface="ＭＳ Ｐゴシック" panose="020B0600070205080204" pitchFamily="34" charset="-128"/>
                          </a:defRPr>
                        </a:lvl3pPr>
                        <a:lvl4pPr marL="1600200" indent="-228600">
                          <a:defRPr sz="2400" b="1">
                            <a:solidFill>
                              <a:schemeClr val="tx1"/>
                            </a:solidFill>
                            <a:latin typeface="Comic Sans MS Bold" charset="0"/>
                            <a:ea typeface="ＭＳ Ｐゴシック" panose="020B0600070205080204" pitchFamily="34" charset="-128"/>
                          </a:defRPr>
                        </a:lvl4pPr>
                        <a:lvl5pPr marL="2057400" indent="-228600">
                          <a:defRPr sz="2400" b="1">
                            <a:solidFill>
                              <a:schemeClr val="tx1"/>
                            </a:solidFill>
                            <a:latin typeface="Comic Sans MS Bold"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endParaRPr lang="en-US" altLang="fr-FR" sz="6400">
                          <a:latin typeface="Calibri" panose="020F0502020204030204" pitchFamily="34" charset="0"/>
                          <a:cs typeface="Calibri" panose="020F0502020204030204" pitchFamily="34" charset="0"/>
                        </a:endParaRPr>
                      </a:p>
                    </p:txBody>
                  </p:sp>
                  <p:sp>
                    <p:nvSpPr>
                      <p:cNvPr id="425" name="Rectangle 636" descr="Papier Kraft">
                        <a:extLst>
                          <a:ext uri="{FF2B5EF4-FFF2-40B4-BE49-F238E27FC236}">
                            <a16:creationId xmlns:a16="http://schemas.microsoft.com/office/drawing/2014/main" id="{9EB36F6A-A3D2-3E44-801C-9139F9B06EC2}"/>
                          </a:ext>
                        </a:extLst>
                      </p:cNvPr>
                      <p:cNvSpPr>
                        <a:spLocks noChangeArrowheads="1"/>
                      </p:cNvSpPr>
                      <p:nvPr/>
                    </p:nvSpPr>
                    <p:spPr bwMode="auto">
                      <a:xfrm>
                        <a:off x="2531922" y="711201"/>
                        <a:ext cx="74607" cy="868366"/>
                      </a:xfrm>
                      <a:prstGeom prst="rect">
                        <a:avLst/>
                      </a:prstGeom>
                      <a:gradFill rotWithShape="0">
                        <a:gsLst>
                          <a:gs pos="0">
                            <a:srgbClr val="4C4C4C"/>
                          </a:gs>
                          <a:gs pos="100000">
                            <a:srgbClr val="FF8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b="1">
                            <a:solidFill>
                              <a:schemeClr val="tx1"/>
                            </a:solidFill>
                            <a:latin typeface="Comic Sans MS Bold" charset="0"/>
                            <a:ea typeface="ＭＳ Ｐゴシック" panose="020B0600070205080204" pitchFamily="34" charset="-128"/>
                          </a:defRPr>
                        </a:lvl1pPr>
                        <a:lvl2pPr marL="742950" indent="-285750">
                          <a:defRPr sz="2400" b="1">
                            <a:solidFill>
                              <a:schemeClr val="tx1"/>
                            </a:solidFill>
                            <a:latin typeface="Comic Sans MS Bold" charset="0"/>
                            <a:ea typeface="ＭＳ Ｐゴシック" panose="020B0600070205080204" pitchFamily="34" charset="-128"/>
                          </a:defRPr>
                        </a:lvl2pPr>
                        <a:lvl3pPr marL="1143000" indent="-228600">
                          <a:defRPr sz="2400" b="1">
                            <a:solidFill>
                              <a:schemeClr val="tx1"/>
                            </a:solidFill>
                            <a:latin typeface="Comic Sans MS Bold" charset="0"/>
                            <a:ea typeface="ＭＳ Ｐゴシック" panose="020B0600070205080204" pitchFamily="34" charset="-128"/>
                          </a:defRPr>
                        </a:lvl3pPr>
                        <a:lvl4pPr marL="1600200" indent="-228600">
                          <a:defRPr sz="2400" b="1">
                            <a:solidFill>
                              <a:schemeClr val="tx1"/>
                            </a:solidFill>
                            <a:latin typeface="Comic Sans MS Bold" charset="0"/>
                            <a:ea typeface="ＭＳ Ｐゴシック" panose="020B0600070205080204" pitchFamily="34" charset="-128"/>
                          </a:defRPr>
                        </a:lvl4pPr>
                        <a:lvl5pPr marL="2057400" indent="-228600">
                          <a:defRPr sz="2400" b="1">
                            <a:solidFill>
                              <a:schemeClr val="tx1"/>
                            </a:solidFill>
                            <a:latin typeface="Comic Sans MS Bold"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endParaRPr lang="en-US" altLang="fr-FR" sz="6400">
                          <a:latin typeface="Calibri" panose="020F0502020204030204" pitchFamily="34" charset="0"/>
                          <a:cs typeface="Calibri" panose="020F0502020204030204" pitchFamily="34" charset="0"/>
                        </a:endParaRPr>
                      </a:p>
                    </p:txBody>
                  </p:sp>
                  <p:sp>
                    <p:nvSpPr>
                      <p:cNvPr id="426" name="Rectangle 637" descr="Papier Kraft">
                        <a:extLst>
                          <a:ext uri="{FF2B5EF4-FFF2-40B4-BE49-F238E27FC236}">
                            <a16:creationId xmlns:a16="http://schemas.microsoft.com/office/drawing/2014/main" id="{024D0423-6B42-1241-A589-2D30DF871DF0}"/>
                          </a:ext>
                        </a:extLst>
                      </p:cNvPr>
                      <p:cNvSpPr>
                        <a:spLocks noChangeArrowheads="1"/>
                      </p:cNvSpPr>
                      <p:nvPr/>
                    </p:nvSpPr>
                    <p:spPr bwMode="auto">
                      <a:xfrm>
                        <a:off x="3830414" y="711201"/>
                        <a:ext cx="80957" cy="868366"/>
                      </a:xfrm>
                      <a:prstGeom prst="rect">
                        <a:avLst/>
                      </a:prstGeom>
                      <a:gradFill rotWithShape="0">
                        <a:gsLst>
                          <a:gs pos="0">
                            <a:srgbClr val="4C4C4C"/>
                          </a:gs>
                          <a:gs pos="100000">
                            <a:srgbClr val="FF8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b="1">
                            <a:solidFill>
                              <a:schemeClr val="tx1"/>
                            </a:solidFill>
                            <a:latin typeface="Comic Sans MS Bold" charset="0"/>
                            <a:ea typeface="ＭＳ Ｐゴシック" panose="020B0600070205080204" pitchFamily="34" charset="-128"/>
                          </a:defRPr>
                        </a:lvl1pPr>
                        <a:lvl2pPr marL="742950" indent="-285750">
                          <a:defRPr sz="2400" b="1">
                            <a:solidFill>
                              <a:schemeClr val="tx1"/>
                            </a:solidFill>
                            <a:latin typeface="Comic Sans MS Bold" charset="0"/>
                            <a:ea typeface="ＭＳ Ｐゴシック" panose="020B0600070205080204" pitchFamily="34" charset="-128"/>
                          </a:defRPr>
                        </a:lvl2pPr>
                        <a:lvl3pPr marL="1143000" indent="-228600">
                          <a:defRPr sz="2400" b="1">
                            <a:solidFill>
                              <a:schemeClr val="tx1"/>
                            </a:solidFill>
                            <a:latin typeface="Comic Sans MS Bold" charset="0"/>
                            <a:ea typeface="ＭＳ Ｐゴシック" panose="020B0600070205080204" pitchFamily="34" charset="-128"/>
                          </a:defRPr>
                        </a:lvl3pPr>
                        <a:lvl4pPr marL="1600200" indent="-228600">
                          <a:defRPr sz="2400" b="1">
                            <a:solidFill>
                              <a:schemeClr val="tx1"/>
                            </a:solidFill>
                            <a:latin typeface="Comic Sans MS Bold" charset="0"/>
                            <a:ea typeface="ＭＳ Ｐゴシック" panose="020B0600070205080204" pitchFamily="34" charset="-128"/>
                          </a:defRPr>
                        </a:lvl4pPr>
                        <a:lvl5pPr marL="2057400" indent="-228600">
                          <a:defRPr sz="2400" b="1">
                            <a:solidFill>
                              <a:schemeClr val="tx1"/>
                            </a:solidFill>
                            <a:latin typeface="Comic Sans MS Bold"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pPr algn="ctr"/>
                        <a:endParaRPr lang="en-US" altLang="fr-FR" sz="6400" b="0">
                          <a:latin typeface="Calibri" panose="020F0502020204030204" pitchFamily="34" charset="0"/>
                          <a:cs typeface="Calibri" panose="020F0502020204030204" pitchFamily="34" charset="0"/>
                        </a:endParaRPr>
                      </a:p>
                    </p:txBody>
                  </p:sp>
                  <p:sp>
                    <p:nvSpPr>
                      <p:cNvPr id="427" name="Rectangle 638" descr="Papier Kraft">
                        <a:extLst>
                          <a:ext uri="{FF2B5EF4-FFF2-40B4-BE49-F238E27FC236}">
                            <a16:creationId xmlns:a16="http://schemas.microsoft.com/office/drawing/2014/main" id="{3515A709-9D8D-6445-A48D-AEBE194AD549}"/>
                          </a:ext>
                        </a:extLst>
                      </p:cNvPr>
                      <p:cNvSpPr>
                        <a:spLocks noChangeArrowheads="1"/>
                      </p:cNvSpPr>
                      <p:nvPr/>
                    </p:nvSpPr>
                    <p:spPr bwMode="auto">
                      <a:xfrm>
                        <a:off x="2531922" y="1554167"/>
                        <a:ext cx="1377862" cy="82550"/>
                      </a:xfrm>
                      <a:prstGeom prst="rect">
                        <a:avLst/>
                      </a:prstGeom>
                      <a:gradFill rotWithShape="0">
                        <a:gsLst>
                          <a:gs pos="0">
                            <a:srgbClr val="4C4C4C"/>
                          </a:gs>
                          <a:gs pos="100000">
                            <a:srgbClr val="FF8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b="1">
                            <a:solidFill>
                              <a:schemeClr val="tx1"/>
                            </a:solidFill>
                            <a:latin typeface="Comic Sans MS Bold" charset="0"/>
                            <a:ea typeface="ＭＳ Ｐゴシック" panose="020B0600070205080204" pitchFamily="34" charset="-128"/>
                          </a:defRPr>
                        </a:lvl1pPr>
                        <a:lvl2pPr marL="742950" indent="-285750">
                          <a:defRPr sz="2400" b="1">
                            <a:solidFill>
                              <a:schemeClr val="tx1"/>
                            </a:solidFill>
                            <a:latin typeface="Comic Sans MS Bold" charset="0"/>
                            <a:ea typeface="ＭＳ Ｐゴシック" panose="020B0600070205080204" pitchFamily="34" charset="-128"/>
                          </a:defRPr>
                        </a:lvl2pPr>
                        <a:lvl3pPr marL="1143000" indent="-228600">
                          <a:defRPr sz="2400" b="1">
                            <a:solidFill>
                              <a:schemeClr val="tx1"/>
                            </a:solidFill>
                            <a:latin typeface="Comic Sans MS Bold" charset="0"/>
                            <a:ea typeface="ＭＳ Ｐゴシック" panose="020B0600070205080204" pitchFamily="34" charset="-128"/>
                          </a:defRPr>
                        </a:lvl3pPr>
                        <a:lvl4pPr marL="1600200" indent="-228600">
                          <a:defRPr sz="2400" b="1">
                            <a:solidFill>
                              <a:schemeClr val="tx1"/>
                            </a:solidFill>
                            <a:latin typeface="Comic Sans MS Bold" charset="0"/>
                            <a:ea typeface="ＭＳ Ｐゴシック" panose="020B0600070205080204" pitchFamily="34" charset="-128"/>
                          </a:defRPr>
                        </a:lvl4pPr>
                        <a:lvl5pPr marL="2057400" indent="-228600">
                          <a:defRPr sz="2400" b="1">
                            <a:solidFill>
                              <a:schemeClr val="tx1"/>
                            </a:solidFill>
                            <a:latin typeface="Comic Sans MS Bold"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endParaRPr lang="en-US" altLang="fr-FR" sz="6400">
                          <a:latin typeface="Calibri" panose="020F0502020204030204" pitchFamily="34" charset="0"/>
                          <a:cs typeface="Calibri" panose="020F0502020204030204" pitchFamily="34" charset="0"/>
                        </a:endParaRPr>
                      </a:p>
                    </p:txBody>
                  </p:sp>
                  <p:sp>
                    <p:nvSpPr>
                      <p:cNvPr id="428" name="Rectangle 630" descr="Papier Kraft">
                        <a:extLst>
                          <a:ext uri="{FF2B5EF4-FFF2-40B4-BE49-F238E27FC236}">
                            <a16:creationId xmlns:a16="http://schemas.microsoft.com/office/drawing/2014/main" id="{44426479-A7EE-8E4C-8DCF-5677C5260BC3}"/>
                          </a:ext>
                        </a:extLst>
                      </p:cNvPr>
                      <p:cNvSpPr>
                        <a:spLocks noChangeArrowheads="1"/>
                      </p:cNvSpPr>
                      <p:nvPr/>
                    </p:nvSpPr>
                    <p:spPr bwMode="auto">
                      <a:xfrm>
                        <a:off x="1065165" y="654051"/>
                        <a:ext cx="1398498" cy="77788"/>
                      </a:xfrm>
                      <a:prstGeom prst="rect">
                        <a:avLst/>
                      </a:prstGeom>
                      <a:gradFill rotWithShape="0">
                        <a:gsLst>
                          <a:gs pos="0">
                            <a:srgbClr val="4C4C4C"/>
                          </a:gs>
                          <a:gs pos="100000">
                            <a:srgbClr val="FF8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b="1">
                            <a:solidFill>
                              <a:schemeClr val="tx1"/>
                            </a:solidFill>
                            <a:latin typeface="Comic Sans MS Bold" charset="0"/>
                            <a:ea typeface="ＭＳ Ｐゴシック" panose="020B0600070205080204" pitchFamily="34" charset="-128"/>
                          </a:defRPr>
                        </a:lvl1pPr>
                        <a:lvl2pPr marL="742950" indent="-285750">
                          <a:defRPr sz="2400" b="1">
                            <a:solidFill>
                              <a:schemeClr val="tx1"/>
                            </a:solidFill>
                            <a:latin typeface="Comic Sans MS Bold" charset="0"/>
                            <a:ea typeface="ＭＳ Ｐゴシック" panose="020B0600070205080204" pitchFamily="34" charset="-128"/>
                          </a:defRPr>
                        </a:lvl2pPr>
                        <a:lvl3pPr marL="1143000" indent="-228600">
                          <a:defRPr sz="2400" b="1">
                            <a:solidFill>
                              <a:schemeClr val="tx1"/>
                            </a:solidFill>
                            <a:latin typeface="Comic Sans MS Bold" charset="0"/>
                            <a:ea typeface="ＭＳ Ｐゴシック" panose="020B0600070205080204" pitchFamily="34" charset="-128"/>
                          </a:defRPr>
                        </a:lvl3pPr>
                        <a:lvl4pPr marL="1600200" indent="-228600">
                          <a:defRPr sz="2400" b="1">
                            <a:solidFill>
                              <a:schemeClr val="tx1"/>
                            </a:solidFill>
                            <a:latin typeface="Comic Sans MS Bold" charset="0"/>
                            <a:ea typeface="ＭＳ Ｐゴシック" panose="020B0600070205080204" pitchFamily="34" charset="-128"/>
                          </a:defRPr>
                        </a:lvl4pPr>
                        <a:lvl5pPr marL="2057400" indent="-228600">
                          <a:defRPr sz="2400" b="1">
                            <a:solidFill>
                              <a:schemeClr val="tx1"/>
                            </a:solidFill>
                            <a:latin typeface="Comic Sans MS Bold"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endParaRPr lang="en-US" altLang="fr-FR" sz="6400">
                          <a:latin typeface="Calibri" panose="020F0502020204030204" pitchFamily="34" charset="0"/>
                          <a:cs typeface="Calibri" panose="020F0502020204030204" pitchFamily="34" charset="0"/>
                        </a:endParaRPr>
                      </a:p>
                    </p:txBody>
                  </p:sp>
                  <p:sp>
                    <p:nvSpPr>
                      <p:cNvPr id="429" name="Rectangle 631" descr="Papier Kraft">
                        <a:extLst>
                          <a:ext uri="{FF2B5EF4-FFF2-40B4-BE49-F238E27FC236}">
                            <a16:creationId xmlns:a16="http://schemas.microsoft.com/office/drawing/2014/main" id="{430028B7-A94C-8C49-9FF8-A99CBCA70F28}"/>
                          </a:ext>
                        </a:extLst>
                      </p:cNvPr>
                      <p:cNvSpPr>
                        <a:spLocks noChangeArrowheads="1"/>
                      </p:cNvSpPr>
                      <p:nvPr/>
                    </p:nvSpPr>
                    <p:spPr bwMode="auto">
                      <a:xfrm>
                        <a:off x="1066752" y="1558929"/>
                        <a:ext cx="1393736" cy="74613"/>
                      </a:xfrm>
                      <a:prstGeom prst="rect">
                        <a:avLst/>
                      </a:prstGeom>
                      <a:gradFill rotWithShape="0">
                        <a:gsLst>
                          <a:gs pos="0">
                            <a:srgbClr val="4C4C4C"/>
                          </a:gs>
                          <a:gs pos="100000">
                            <a:srgbClr val="FF8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b="1">
                            <a:solidFill>
                              <a:schemeClr val="tx1"/>
                            </a:solidFill>
                            <a:latin typeface="Comic Sans MS Bold" charset="0"/>
                            <a:ea typeface="ＭＳ Ｐゴシック" panose="020B0600070205080204" pitchFamily="34" charset="-128"/>
                          </a:defRPr>
                        </a:lvl1pPr>
                        <a:lvl2pPr marL="742950" indent="-285750">
                          <a:defRPr sz="2400" b="1">
                            <a:solidFill>
                              <a:schemeClr val="tx1"/>
                            </a:solidFill>
                            <a:latin typeface="Comic Sans MS Bold" charset="0"/>
                            <a:ea typeface="ＭＳ Ｐゴシック" panose="020B0600070205080204" pitchFamily="34" charset="-128"/>
                          </a:defRPr>
                        </a:lvl2pPr>
                        <a:lvl3pPr marL="1143000" indent="-228600">
                          <a:defRPr sz="2400" b="1">
                            <a:solidFill>
                              <a:schemeClr val="tx1"/>
                            </a:solidFill>
                            <a:latin typeface="Comic Sans MS Bold" charset="0"/>
                            <a:ea typeface="ＭＳ Ｐゴシック" panose="020B0600070205080204" pitchFamily="34" charset="-128"/>
                          </a:defRPr>
                        </a:lvl3pPr>
                        <a:lvl4pPr marL="1600200" indent="-228600">
                          <a:defRPr sz="2400" b="1">
                            <a:solidFill>
                              <a:schemeClr val="tx1"/>
                            </a:solidFill>
                            <a:latin typeface="Comic Sans MS Bold" charset="0"/>
                            <a:ea typeface="ＭＳ Ｐゴシック" panose="020B0600070205080204" pitchFamily="34" charset="-128"/>
                          </a:defRPr>
                        </a:lvl4pPr>
                        <a:lvl5pPr marL="2057400" indent="-228600">
                          <a:defRPr sz="2400" b="1">
                            <a:solidFill>
                              <a:schemeClr val="tx1"/>
                            </a:solidFill>
                            <a:latin typeface="Comic Sans MS Bold"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endParaRPr lang="en-US" altLang="fr-FR" sz="6400">
                          <a:latin typeface="Calibri" panose="020F0502020204030204" pitchFamily="34" charset="0"/>
                          <a:cs typeface="Calibri" panose="020F0502020204030204" pitchFamily="34" charset="0"/>
                        </a:endParaRPr>
                      </a:p>
                    </p:txBody>
                  </p:sp>
                </p:grpSp>
              </p:grpSp>
            </p:grpSp>
          </p:grpSp>
        </p:grpSp>
        <p:sp>
          <p:nvSpPr>
            <p:cNvPr id="386" name="ZoneTexte 30">
              <a:extLst>
                <a:ext uri="{FF2B5EF4-FFF2-40B4-BE49-F238E27FC236}">
                  <a16:creationId xmlns:a16="http://schemas.microsoft.com/office/drawing/2014/main" id="{1EA23117-B911-9C44-8D10-31682C7F6BD7}"/>
                </a:ext>
              </a:extLst>
            </p:cNvPr>
            <p:cNvSpPr txBox="1">
              <a:spLocks noChangeArrowheads="1"/>
            </p:cNvSpPr>
            <p:nvPr/>
          </p:nvSpPr>
          <p:spPr bwMode="auto">
            <a:xfrm>
              <a:off x="4217419" y="1878013"/>
              <a:ext cx="1174750" cy="396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2400" b="1">
                  <a:solidFill>
                    <a:schemeClr val="tx1"/>
                  </a:solidFill>
                  <a:latin typeface="Comic Sans MS Bold" charset="0"/>
                  <a:ea typeface="ＭＳ Ｐゴシック" panose="020B0600070205080204" pitchFamily="34" charset="-128"/>
                </a:defRPr>
              </a:lvl1pPr>
              <a:lvl2pPr marL="742950" indent="-285750" defTabSz="457200">
                <a:defRPr sz="2400" b="1">
                  <a:solidFill>
                    <a:schemeClr val="tx1"/>
                  </a:solidFill>
                  <a:latin typeface="Comic Sans MS Bold" charset="0"/>
                  <a:ea typeface="ＭＳ Ｐゴシック" panose="020B0600070205080204" pitchFamily="34" charset="-128"/>
                </a:defRPr>
              </a:lvl2pPr>
              <a:lvl3pPr marL="1143000" indent="-228600" defTabSz="457200">
                <a:defRPr sz="2400" b="1">
                  <a:solidFill>
                    <a:schemeClr val="tx1"/>
                  </a:solidFill>
                  <a:latin typeface="Comic Sans MS Bold" charset="0"/>
                  <a:ea typeface="ＭＳ Ｐゴシック" panose="020B0600070205080204" pitchFamily="34" charset="-128"/>
                </a:defRPr>
              </a:lvl3pPr>
              <a:lvl4pPr marL="1600200" indent="-228600" defTabSz="457200">
                <a:defRPr sz="2400" b="1">
                  <a:solidFill>
                    <a:schemeClr val="tx1"/>
                  </a:solidFill>
                  <a:latin typeface="Comic Sans MS Bold" charset="0"/>
                  <a:ea typeface="ＭＳ Ｐゴシック" panose="020B0600070205080204" pitchFamily="34" charset="-128"/>
                </a:defRPr>
              </a:lvl4pPr>
              <a:lvl5pPr marL="2057400" indent="-228600" defTabSz="457200">
                <a:defRPr sz="2400" b="1">
                  <a:solidFill>
                    <a:schemeClr val="tx1"/>
                  </a:solidFill>
                  <a:latin typeface="Comic Sans MS Bold"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pPr eaLnBrk="1" hangingPunct="1"/>
              <a:r>
                <a:rPr lang="en-US" altLang="fr-FR" sz="4800" b="0">
                  <a:latin typeface="Calibri" panose="020F0502020204030204" pitchFamily="34" charset="0"/>
                  <a:cs typeface="Calibri" panose="020F0502020204030204" pitchFamily="34" charset="0"/>
                </a:rPr>
                <a:t> </a:t>
              </a:r>
            </a:p>
          </p:txBody>
        </p:sp>
        <p:sp>
          <p:nvSpPr>
            <p:cNvPr id="387" name="ZoneTexte 30">
              <a:extLst>
                <a:ext uri="{FF2B5EF4-FFF2-40B4-BE49-F238E27FC236}">
                  <a16:creationId xmlns:a16="http://schemas.microsoft.com/office/drawing/2014/main" id="{7AB6B900-D995-664A-9BF4-F27BB1EA7719}"/>
                </a:ext>
              </a:extLst>
            </p:cNvPr>
            <p:cNvSpPr txBox="1">
              <a:spLocks noChangeArrowheads="1"/>
            </p:cNvSpPr>
            <p:nvPr/>
          </p:nvSpPr>
          <p:spPr bwMode="auto">
            <a:xfrm>
              <a:off x="4217419" y="1878013"/>
              <a:ext cx="1174750" cy="396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2400" b="1">
                  <a:solidFill>
                    <a:schemeClr val="tx1"/>
                  </a:solidFill>
                  <a:latin typeface="Comic Sans MS Bold" charset="0"/>
                  <a:ea typeface="ＭＳ Ｐゴシック" panose="020B0600070205080204" pitchFamily="34" charset="-128"/>
                </a:defRPr>
              </a:lvl1pPr>
              <a:lvl2pPr marL="742950" indent="-285750" defTabSz="457200">
                <a:defRPr sz="2400" b="1">
                  <a:solidFill>
                    <a:schemeClr val="tx1"/>
                  </a:solidFill>
                  <a:latin typeface="Comic Sans MS Bold" charset="0"/>
                  <a:ea typeface="ＭＳ Ｐゴシック" panose="020B0600070205080204" pitchFamily="34" charset="-128"/>
                </a:defRPr>
              </a:lvl2pPr>
              <a:lvl3pPr marL="1143000" indent="-228600" defTabSz="457200">
                <a:defRPr sz="2400" b="1">
                  <a:solidFill>
                    <a:schemeClr val="tx1"/>
                  </a:solidFill>
                  <a:latin typeface="Comic Sans MS Bold" charset="0"/>
                  <a:ea typeface="ＭＳ Ｐゴシック" panose="020B0600070205080204" pitchFamily="34" charset="-128"/>
                </a:defRPr>
              </a:lvl3pPr>
              <a:lvl4pPr marL="1600200" indent="-228600" defTabSz="457200">
                <a:defRPr sz="2400" b="1">
                  <a:solidFill>
                    <a:schemeClr val="tx1"/>
                  </a:solidFill>
                  <a:latin typeface="Comic Sans MS Bold" charset="0"/>
                  <a:ea typeface="ＭＳ Ｐゴシック" panose="020B0600070205080204" pitchFamily="34" charset="-128"/>
                </a:defRPr>
              </a:lvl4pPr>
              <a:lvl5pPr marL="2057400" indent="-228600" defTabSz="457200">
                <a:defRPr sz="2400" b="1">
                  <a:solidFill>
                    <a:schemeClr val="tx1"/>
                  </a:solidFill>
                  <a:latin typeface="Comic Sans MS Bold"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pPr eaLnBrk="1" hangingPunct="1"/>
              <a:r>
                <a:rPr lang="en-US" altLang="fr-FR" sz="4800" b="0">
                  <a:latin typeface="Calibri" panose="020F0502020204030204" pitchFamily="34" charset="0"/>
                  <a:cs typeface="Calibri" panose="020F0502020204030204" pitchFamily="34" charset="0"/>
                </a:rPr>
                <a:t> </a:t>
              </a:r>
            </a:p>
          </p:txBody>
        </p:sp>
        <p:sp>
          <p:nvSpPr>
            <p:cNvPr id="388" name="Rectangle 223">
              <a:extLst>
                <a:ext uri="{FF2B5EF4-FFF2-40B4-BE49-F238E27FC236}">
                  <a16:creationId xmlns:a16="http://schemas.microsoft.com/office/drawing/2014/main" id="{1357811A-8D91-C046-A020-06AE4E5EC821}"/>
                </a:ext>
              </a:extLst>
            </p:cNvPr>
            <p:cNvSpPr>
              <a:spLocks noChangeArrowheads="1"/>
            </p:cNvSpPr>
            <p:nvPr/>
          </p:nvSpPr>
          <p:spPr bwMode="auto">
            <a:xfrm>
              <a:off x="4375353" y="2621073"/>
              <a:ext cx="1669367" cy="2596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Comic Sans MS Bold" charset="0"/>
                  <a:ea typeface="ＭＳ Ｐゴシック" panose="020B0600070205080204" pitchFamily="34" charset="-128"/>
                </a:defRPr>
              </a:lvl1pPr>
              <a:lvl2pPr marL="742950" indent="-285750">
                <a:defRPr sz="2400" b="1">
                  <a:solidFill>
                    <a:schemeClr val="tx1"/>
                  </a:solidFill>
                  <a:latin typeface="Comic Sans MS Bold" charset="0"/>
                  <a:ea typeface="ＭＳ Ｐゴシック" panose="020B0600070205080204" pitchFamily="34" charset="-128"/>
                </a:defRPr>
              </a:lvl2pPr>
              <a:lvl3pPr marL="1143000" indent="-228600">
                <a:defRPr sz="2400" b="1">
                  <a:solidFill>
                    <a:schemeClr val="tx1"/>
                  </a:solidFill>
                  <a:latin typeface="Comic Sans MS Bold" charset="0"/>
                  <a:ea typeface="ＭＳ Ｐゴシック" panose="020B0600070205080204" pitchFamily="34" charset="-128"/>
                </a:defRPr>
              </a:lvl3pPr>
              <a:lvl4pPr marL="1600200" indent="-228600">
                <a:defRPr sz="2400" b="1">
                  <a:solidFill>
                    <a:schemeClr val="tx1"/>
                  </a:solidFill>
                  <a:latin typeface="Comic Sans MS Bold" charset="0"/>
                  <a:ea typeface="ＭＳ Ｐゴシック" panose="020B0600070205080204" pitchFamily="34" charset="-128"/>
                </a:defRPr>
              </a:lvl4pPr>
              <a:lvl5pPr marL="2057400" indent="-228600">
                <a:defRPr sz="2400" b="1">
                  <a:solidFill>
                    <a:schemeClr val="tx1"/>
                  </a:solidFill>
                  <a:latin typeface="Comic Sans MS Bold"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r>
                <a:rPr lang="en-US" altLang="fr-FR" sz="2933" dirty="0">
                  <a:solidFill>
                    <a:srgbClr val="0000FF"/>
                  </a:solidFill>
                  <a:effectLst>
                    <a:outerShdw blurRad="38100" dist="38100" dir="2700000" algn="tl">
                      <a:srgbClr val="C0C0C0"/>
                    </a:outerShdw>
                  </a:effectLst>
                  <a:latin typeface="Calibri" panose="020F0502020204030204" pitchFamily="34" charset="0"/>
                  <a:cs typeface="Calibri" panose="020F0502020204030204" pitchFamily="34" charset="0"/>
                </a:rPr>
                <a:t>Non sensitized by stress</a:t>
              </a:r>
            </a:p>
          </p:txBody>
        </p:sp>
        <p:sp>
          <p:nvSpPr>
            <p:cNvPr id="389" name="Rectangle 223">
              <a:extLst>
                <a:ext uri="{FF2B5EF4-FFF2-40B4-BE49-F238E27FC236}">
                  <a16:creationId xmlns:a16="http://schemas.microsoft.com/office/drawing/2014/main" id="{F5D6754B-04A1-B044-BE73-524F02113B6C}"/>
                </a:ext>
              </a:extLst>
            </p:cNvPr>
            <p:cNvSpPr>
              <a:spLocks noChangeArrowheads="1"/>
            </p:cNvSpPr>
            <p:nvPr/>
          </p:nvSpPr>
          <p:spPr bwMode="auto">
            <a:xfrm>
              <a:off x="4361638" y="2852848"/>
              <a:ext cx="1367296" cy="2596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Comic Sans MS Bold" charset="0"/>
                  <a:ea typeface="ＭＳ Ｐゴシック" panose="020B0600070205080204" pitchFamily="34" charset="-128"/>
                </a:defRPr>
              </a:lvl1pPr>
              <a:lvl2pPr marL="742950" indent="-285750">
                <a:defRPr sz="2400" b="1">
                  <a:solidFill>
                    <a:schemeClr val="tx1"/>
                  </a:solidFill>
                  <a:latin typeface="Comic Sans MS Bold" charset="0"/>
                  <a:ea typeface="ＭＳ Ｐゴシック" panose="020B0600070205080204" pitchFamily="34" charset="-128"/>
                </a:defRPr>
              </a:lvl2pPr>
              <a:lvl3pPr marL="1143000" indent="-228600">
                <a:defRPr sz="2400" b="1">
                  <a:solidFill>
                    <a:schemeClr val="tx1"/>
                  </a:solidFill>
                  <a:latin typeface="Comic Sans MS Bold" charset="0"/>
                  <a:ea typeface="ＭＳ Ｐゴシック" panose="020B0600070205080204" pitchFamily="34" charset="-128"/>
                </a:defRPr>
              </a:lvl3pPr>
              <a:lvl4pPr marL="1600200" indent="-228600">
                <a:defRPr sz="2400" b="1">
                  <a:solidFill>
                    <a:schemeClr val="tx1"/>
                  </a:solidFill>
                  <a:latin typeface="Comic Sans MS Bold" charset="0"/>
                  <a:ea typeface="ＭＳ Ｐゴシック" panose="020B0600070205080204" pitchFamily="34" charset="-128"/>
                </a:defRPr>
              </a:lvl4pPr>
              <a:lvl5pPr marL="2057400" indent="-228600">
                <a:defRPr sz="2400" b="1">
                  <a:solidFill>
                    <a:schemeClr val="tx1"/>
                  </a:solidFill>
                  <a:latin typeface="Comic Sans MS Bold"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r>
                <a:rPr lang="en-US" altLang="fr-FR" sz="2933" dirty="0">
                  <a:solidFill>
                    <a:srgbClr val="FF00FF"/>
                  </a:solidFill>
                  <a:effectLst>
                    <a:outerShdw blurRad="38100" dist="38100" dir="2700000" algn="tl">
                      <a:srgbClr val="C0C0C0"/>
                    </a:outerShdw>
                  </a:effectLst>
                  <a:latin typeface="Calibri" panose="020F0502020204030204" pitchFamily="34" charset="0"/>
                  <a:cs typeface="Calibri" panose="020F0502020204030204" pitchFamily="34" charset="0"/>
                </a:rPr>
                <a:t>Sensitized by stress</a:t>
              </a:r>
            </a:p>
          </p:txBody>
        </p:sp>
        <p:grpSp>
          <p:nvGrpSpPr>
            <p:cNvPr id="390" name="Grouper 89">
              <a:extLst>
                <a:ext uri="{FF2B5EF4-FFF2-40B4-BE49-F238E27FC236}">
                  <a16:creationId xmlns:a16="http://schemas.microsoft.com/office/drawing/2014/main" id="{1CDAFEAE-CD71-2E48-9CA4-3594AD3EA376}"/>
                </a:ext>
              </a:extLst>
            </p:cNvPr>
            <p:cNvGrpSpPr>
              <a:grpSpLocks/>
            </p:cNvGrpSpPr>
            <p:nvPr/>
          </p:nvGrpSpPr>
          <p:grpSpPr bwMode="auto">
            <a:xfrm>
              <a:off x="3696720" y="1747838"/>
              <a:ext cx="1646238" cy="771365"/>
              <a:chOff x="2834216" y="1891779"/>
              <a:chExt cx="1646741" cy="771364"/>
            </a:xfrm>
          </p:grpSpPr>
          <p:pic>
            <p:nvPicPr>
              <p:cNvPr id="408" name="Flèche vers le bas 148">
                <a:extLst>
                  <a:ext uri="{FF2B5EF4-FFF2-40B4-BE49-F238E27FC236}">
                    <a16:creationId xmlns:a16="http://schemas.microsoft.com/office/drawing/2014/main" id="{2C3B4873-8E91-0840-AE62-5C5CA774957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399" y="2193361"/>
                <a:ext cx="337808" cy="37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 name="Flèche vers le bas 148">
                <a:extLst>
                  <a:ext uri="{FF2B5EF4-FFF2-40B4-BE49-F238E27FC236}">
                    <a16:creationId xmlns:a16="http://schemas.microsoft.com/office/drawing/2014/main" id="{FFBD2748-5BEC-ED4C-9310-9783EE842D2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553" y="2193361"/>
                <a:ext cx="337808" cy="37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 name="ZoneTexte 27">
                <a:extLst>
                  <a:ext uri="{FF2B5EF4-FFF2-40B4-BE49-F238E27FC236}">
                    <a16:creationId xmlns:a16="http://schemas.microsoft.com/office/drawing/2014/main" id="{ED722430-74E3-E942-B159-304C0D1EA884}"/>
                  </a:ext>
                </a:extLst>
              </p:cNvPr>
              <p:cNvSpPr txBox="1"/>
              <p:nvPr/>
            </p:nvSpPr>
            <p:spPr bwMode="auto">
              <a:xfrm>
                <a:off x="2834216" y="1891779"/>
                <a:ext cx="1626097" cy="39682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defTabSz="457200">
                  <a:defRPr sz="2400" b="1">
                    <a:solidFill>
                      <a:schemeClr val="tx1"/>
                    </a:solidFill>
                    <a:latin typeface="Times" charset="0"/>
                    <a:ea typeface="ＭＳ Ｐゴシック" charset="0"/>
                    <a:cs typeface="ＭＳ Ｐゴシック" charset="0"/>
                  </a:defRPr>
                </a:lvl1pPr>
                <a:lvl2pPr marL="742950" indent="-285750" defTabSz="457200">
                  <a:defRPr sz="2400" b="1">
                    <a:solidFill>
                      <a:schemeClr val="tx1"/>
                    </a:solidFill>
                    <a:latin typeface="Times" charset="0"/>
                    <a:ea typeface="ＭＳ Ｐゴシック" charset="0"/>
                  </a:defRPr>
                </a:lvl2pPr>
                <a:lvl3pPr marL="1143000" indent="-228600" defTabSz="457200">
                  <a:defRPr sz="2400" b="1">
                    <a:solidFill>
                      <a:schemeClr val="tx1"/>
                    </a:solidFill>
                    <a:latin typeface="Times" charset="0"/>
                    <a:ea typeface="ＭＳ Ｐゴシック" charset="0"/>
                  </a:defRPr>
                </a:lvl3pPr>
                <a:lvl4pPr marL="1600200" indent="-228600" defTabSz="457200">
                  <a:defRPr sz="2400" b="1">
                    <a:solidFill>
                      <a:schemeClr val="tx1"/>
                    </a:solidFill>
                    <a:latin typeface="Times" charset="0"/>
                    <a:ea typeface="ＭＳ Ｐゴシック" charset="0"/>
                  </a:defRPr>
                </a:lvl4pPr>
                <a:lvl5pPr marL="2057400" indent="-228600" defTabSz="4572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eaLnBrk="1" hangingPunct="1">
                  <a:defRPr/>
                </a:pPr>
                <a:r>
                  <a:rPr lang="en-US">
                    <a:solidFill>
                      <a:srgbClr val="FF8000"/>
                    </a:solidFill>
                    <a:latin typeface="Calibri" panose="020F0502020204030204" pitchFamily="34" charset="0"/>
                    <a:cs typeface="Calibri" panose="020F0502020204030204" pitchFamily="34" charset="0"/>
                  </a:rPr>
                  <a:t>Resilience</a:t>
                </a:r>
              </a:p>
              <a:p>
                <a:pPr algn="ctr" eaLnBrk="1" hangingPunct="1">
                  <a:defRPr/>
                </a:pPr>
                <a:r>
                  <a:rPr lang="en-US">
                    <a:solidFill>
                      <a:srgbClr val="FF8000"/>
                    </a:solidFill>
                    <a:latin typeface="Calibri" panose="020F0502020204030204" pitchFamily="34" charset="0"/>
                    <a:cs typeface="Calibri" panose="020F0502020204030204" pitchFamily="34" charset="0"/>
                  </a:rPr>
                  <a:t>vulnerability</a:t>
                </a:r>
              </a:p>
            </p:txBody>
          </p:sp>
          <p:sp>
            <p:nvSpPr>
              <p:cNvPr id="411" name="ZoneTexte 98">
                <a:extLst>
                  <a:ext uri="{FF2B5EF4-FFF2-40B4-BE49-F238E27FC236}">
                    <a16:creationId xmlns:a16="http://schemas.microsoft.com/office/drawing/2014/main" id="{ED5054EC-E025-8749-B4DF-1C28C61E9E25}"/>
                  </a:ext>
                </a:extLst>
              </p:cNvPr>
              <p:cNvSpPr txBox="1">
                <a:spLocks noChangeArrowheads="1"/>
              </p:cNvSpPr>
              <p:nvPr/>
            </p:nvSpPr>
            <p:spPr bwMode="auto">
              <a:xfrm>
                <a:off x="3001847" y="2423057"/>
                <a:ext cx="592344" cy="240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2400" b="1">
                    <a:solidFill>
                      <a:schemeClr val="tx1"/>
                    </a:solidFill>
                    <a:latin typeface="Comic Sans MS Bold" charset="0"/>
                    <a:ea typeface="ＭＳ Ｐゴシック" panose="020B0600070205080204" pitchFamily="34" charset="-128"/>
                  </a:defRPr>
                </a:lvl1pPr>
                <a:lvl2pPr marL="742950" indent="-285750" defTabSz="457200">
                  <a:defRPr sz="2400" b="1">
                    <a:solidFill>
                      <a:schemeClr val="tx1"/>
                    </a:solidFill>
                    <a:latin typeface="Comic Sans MS Bold" charset="0"/>
                    <a:ea typeface="ＭＳ Ｐゴシック" panose="020B0600070205080204" pitchFamily="34" charset="-128"/>
                  </a:defRPr>
                </a:lvl2pPr>
                <a:lvl3pPr marL="1143000" indent="-228600" defTabSz="457200">
                  <a:defRPr sz="2400" b="1">
                    <a:solidFill>
                      <a:schemeClr val="tx1"/>
                    </a:solidFill>
                    <a:latin typeface="Comic Sans MS Bold" charset="0"/>
                    <a:ea typeface="ＭＳ Ｐゴシック" panose="020B0600070205080204" pitchFamily="34" charset="-128"/>
                  </a:defRPr>
                </a:lvl3pPr>
                <a:lvl4pPr marL="1600200" indent="-228600" defTabSz="457200">
                  <a:defRPr sz="2400" b="1">
                    <a:solidFill>
                      <a:schemeClr val="tx1"/>
                    </a:solidFill>
                    <a:latin typeface="Comic Sans MS Bold" charset="0"/>
                    <a:ea typeface="ＭＳ Ｐゴシック" panose="020B0600070205080204" pitchFamily="34" charset="-128"/>
                  </a:defRPr>
                </a:lvl4pPr>
                <a:lvl5pPr marL="2057400" indent="-228600" defTabSz="457200">
                  <a:defRPr sz="2400" b="1">
                    <a:solidFill>
                      <a:schemeClr val="tx1"/>
                    </a:solidFill>
                    <a:latin typeface="Comic Sans MS Bold"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pPr eaLnBrk="1" hangingPunct="1"/>
                <a:r>
                  <a:rPr lang="en-US" altLang="fr-FR" sz="2667">
                    <a:solidFill>
                      <a:srgbClr val="FF8000"/>
                    </a:solidFill>
                    <a:latin typeface="Calibri" panose="020F0502020204030204" pitchFamily="34" charset="0"/>
                    <a:cs typeface="Calibri" panose="020F0502020204030204" pitchFamily="34" charset="0"/>
                  </a:rPr>
                  <a:t>+11</a:t>
                </a:r>
              </a:p>
            </p:txBody>
          </p:sp>
          <p:sp>
            <p:nvSpPr>
              <p:cNvPr id="412" name="ZoneTexte 99">
                <a:extLst>
                  <a:ext uri="{FF2B5EF4-FFF2-40B4-BE49-F238E27FC236}">
                    <a16:creationId xmlns:a16="http://schemas.microsoft.com/office/drawing/2014/main" id="{9FCC8D51-A64F-D144-AE0C-8708D26A126D}"/>
                  </a:ext>
                </a:extLst>
              </p:cNvPr>
              <p:cNvSpPr txBox="1">
                <a:spLocks noChangeArrowheads="1"/>
              </p:cNvSpPr>
              <p:nvPr/>
            </p:nvSpPr>
            <p:spPr bwMode="auto">
              <a:xfrm>
                <a:off x="3957746" y="2423057"/>
                <a:ext cx="523211" cy="240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2400" b="1">
                    <a:solidFill>
                      <a:schemeClr val="tx1"/>
                    </a:solidFill>
                    <a:latin typeface="Comic Sans MS Bold" charset="0"/>
                    <a:ea typeface="ＭＳ Ｐゴシック" panose="020B0600070205080204" pitchFamily="34" charset="-128"/>
                  </a:defRPr>
                </a:lvl1pPr>
                <a:lvl2pPr marL="742950" indent="-285750" defTabSz="457200">
                  <a:defRPr sz="2400" b="1">
                    <a:solidFill>
                      <a:schemeClr val="tx1"/>
                    </a:solidFill>
                    <a:latin typeface="Comic Sans MS Bold" charset="0"/>
                    <a:ea typeface="ＭＳ Ｐゴシック" panose="020B0600070205080204" pitchFamily="34" charset="-128"/>
                  </a:defRPr>
                </a:lvl2pPr>
                <a:lvl3pPr marL="1143000" indent="-228600" defTabSz="457200">
                  <a:defRPr sz="2400" b="1">
                    <a:solidFill>
                      <a:schemeClr val="tx1"/>
                    </a:solidFill>
                    <a:latin typeface="Comic Sans MS Bold" charset="0"/>
                    <a:ea typeface="ＭＳ Ｐゴシック" panose="020B0600070205080204" pitchFamily="34" charset="-128"/>
                  </a:defRPr>
                </a:lvl3pPr>
                <a:lvl4pPr marL="1600200" indent="-228600" defTabSz="457200">
                  <a:defRPr sz="2400" b="1">
                    <a:solidFill>
                      <a:schemeClr val="tx1"/>
                    </a:solidFill>
                    <a:latin typeface="Comic Sans MS Bold" charset="0"/>
                    <a:ea typeface="ＭＳ Ｐゴシック" panose="020B0600070205080204" pitchFamily="34" charset="-128"/>
                  </a:defRPr>
                </a:lvl4pPr>
                <a:lvl5pPr marL="2057400" indent="-228600" defTabSz="457200">
                  <a:defRPr sz="2400" b="1">
                    <a:solidFill>
                      <a:schemeClr val="tx1"/>
                    </a:solidFill>
                    <a:latin typeface="Comic Sans MS Bold"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pPr eaLnBrk="1" hangingPunct="1"/>
                <a:r>
                  <a:rPr lang="en-US" altLang="fr-FR" sz="2667" b="0">
                    <a:solidFill>
                      <a:srgbClr val="FF6600"/>
                    </a:solidFill>
                    <a:latin typeface="Calibri" panose="020F0502020204030204" pitchFamily="34" charset="0"/>
                    <a:cs typeface="Calibri" panose="020F0502020204030204" pitchFamily="34" charset="0"/>
                  </a:rPr>
                  <a:t>+</a:t>
                </a:r>
                <a:r>
                  <a:rPr lang="en-US" altLang="fr-FR" sz="2667">
                    <a:solidFill>
                      <a:srgbClr val="FF8000"/>
                    </a:solidFill>
                    <a:latin typeface="Calibri" panose="020F0502020204030204" pitchFamily="34" charset="0"/>
                    <a:cs typeface="Calibri" panose="020F0502020204030204" pitchFamily="34" charset="0"/>
                  </a:rPr>
                  <a:t>31</a:t>
                </a:r>
              </a:p>
            </p:txBody>
          </p:sp>
        </p:grpSp>
        <p:grpSp>
          <p:nvGrpSpPr>
            <p:cNvPr id="391" name="Grouper 82">
              <a:extLst>
                <a:ext uri="{FF2B5EF4-FFF2-40B4-BE49-F238E27FC236}">
                  <a16:creationId xmlns:a16="http://schemas.microsoft.com/office/drawing/2014/main" id="{CA6D43DD-90FD-4C48-A623-F8B59D60DFBE}"/>
                </a:ext>
              </a:extLst>
            </p:cNvPr>
            <p:cNvGrpSpPr>
              <a:grpSpLocks/>
            </p:cNvGrpSpPr>
            <p:nvPr/>
          </p:nvGrpSpPr>
          <p:grpSpPr bwMode="auto">
            <a:xfrm>
              <a:off x="2520383" y="1739901"/>
              <a:ext cx="819150" cy="779041"/>
              <a:chOff x="1657887" y="1883841"/>
              <a:chExt cx="819150" cy="779040"/>
            </a:xfrm>
          </p:grpSpPr>
          <p:pic>
            <p:nvPicPr>
              <p:cNvPr id="404" name="Flèche vers le bas 148">
                <a:extLst>
                  <a:ext uri="{FF2B5EF4-FFF2-40B4-BE49-F238E27FC236}">
                    <a16:creationId xmlns:a16="http://schemas.microsoft.com/office/drawing/2014/main" id="{FF5BB783-12A9-264F-AE5C-AE781E715CC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062" y="2193691"/>
                <a:ext cx="337809" cy="379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05" name="Grouper 12">
                <a:extLst>
                  <a:ext uri="{FF2B5EF4-FFF2-40B4-BE49-F238E27FC236}">
                    <a16:creationId xmlns:a16="http://schemas.microsoft.com/office/drawing/2014/main" id="{C19FFE90-2DC4-9745-991B-167CCC59811B}"/>
                  </a:ext>
                </a:extLst>
              </p:cNvPr>
              <p:cNvGrpSpPr>
                <a:grpSpLocks/>
              </p:cNvGrpSpPr>
              <p:nvPr/>
            </p:nvGrpSpPr>
            <p:grpSpPr bwMode="auto">
              <a:xfrm>
                <a:off x="1657887" y="1883841"/>
                <a:ext cx="819150" cy="779040"/>
                <a:chOff x="1674822" y="1689100"/>
                <a:chExt cx="819150" cy="778392"/>
              </a:xfrm>
            </p:grpSpPr>
            <p:sp>
              <p:nvSpPr>
                <p:cNvPr id="406" name="Rectangle 15">
                  <a:extLst>
                    <a:ext uri="{FF2B5EF4-FFF2-40B4-BE49-F238E27FC236}">
                      <a16:creationId xmlns:a16="http://schemas.microsoft.com/office/drawing/2014/main" id="{274AD555-F890-D94F-AD37-AF8E9B99B431}"/>
                    </a:ext>
                  </a:extLst>
                </p:cNvPr>
                <p:cNvSpPr>
                  <a:spLocks noChangeArrowheads="1"/>
                </p:cNvSpPr>
                <p:nvPr/>
              </p:nvSpPr>
              <p:spPr bwMode="auto">
                <a:xfrm>
                  <a:off x="1931140" y="2227606"/>
                  <a:ext cx="224473" cy="239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Bold" charset="0"/>
                      <a:ea typeface="ＭＳ Ｐゴシック" panose="020B0600070205080204" pitchFamily="34" charset="-128"/>
                    </a:defRPr>
                  </a:lvl1pPr>
                  <a:lvl2pPr marL="742950" indent="-285750">
                    <a:defRPr sz="2400" b="1">
                      <a:solidFill>
                        <a:schemeClr val="tx1"/>
                      </a:solidFill>
                      <a:latin typeface="Comic Sans MS Bold" charset="0"/>
                      <a:ea typeface="ＭＳ Ｐゴシック" panose="020B0600070205080204" pitchFamily="34" charset="-128"/>
                    </a:defRPr>
                  </a:lvl2pPr>
                  <a:lvl3pPr marL="1143000" indent="-228600">
                    <a:defRPr sz="2400" b="1">
                      <a:solidFill>
                        <a:schemeClr val="tx1"/>
                      </a:solidFill>
                      <a:latin typeface="Comic Sans MS Bold" charset="0"/>
                      <a:ea typeface="ＭＳ Ｐゴシック" panose="020B0600070205080204" pitchFamily="34" charset="-128"/>
                    </a:defRPr>
                  </a:lvl3pPr>
                  <a:lvl4pPr marL="1600200" indent="-228600">
                    <a:defRPr sz="2400" b="1">
                      <a:solidFill>
                        <a:schemeClr val="tx1"/>
                      </a:solidFill>
                      <a:latin typeface="Comic Sans MS Bold" charset="0"/>
                      <a:ea typeface="ＭＳ Ｐゴシック" panose="020B0600070205080204" pitchFamily="34" charset="-128"/>
                    </a:defRPr>
                  </a:lvl4pPr>
                  <a:lvl5pPr marL="2057400" indent="-228600">
                    <a:defRPr sz="2400" b="1">
                      <a:solidFill>
                        <a:schemeClr val="tx1"/>
                      </a:solidFill>
                      <a:latin typeface="Comic Sans MS Bold"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pPr eaLnBrk="1" hangingPunct="1"/>
                  <a:r>
                    <a:rPr lang="en-US" altLang="fr-FR" sz="2667">
                      <a:solidFill>
                        <a:srgbClr val="FF8000"/>
                      </a:solidFill>
                      <a:latin typeface="Calibri" panose="020F0502020204030204" pitchFamily="34" charset="0"/>
                      <a:cs typeface="Calibri" panose="020F0502020204030204" pitchFamily="34" charset="0"/>
                    </a:rPr>
                    <a:t>+5</a:t>
                  </a:r>
                </a:p>
              </p:txBody>
            </p:sp>
            <p:sp>
              <p:nvSpPr>
                <p:cNvPr id="407" name="ZoneTexte 406">
                  <a:extLst>
                    <a:ext uri="{FF2B5EF4-FFF2-40B4-BE49-F238E27FC236}">
                      <a16:creationId xmlns:a16="http://schemas.microsoft.com/office/drawing/2014/main" id="{290E8807-0330-9D42-AB1B-1EAE042884AB}"/>
                    </a:ext>
                  </a:extLst>
                </p:cNvPr>
                <p:cNvSpPr txBox="1"/>
                <p:nvPr/>
              </p:nvSpPr>
              <p:spPr bwMode="auto">
                <a:xfrm>
                  <a:off x="1674822" y="1689100"/>
                  <a:ext cx="819150" cy="39649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defTabSz="457200">
                    <a:defRPr sz="2400" b="1">
                      <a:solidFill>
                        <a:schemeClr val="tx1"/>
                      </a:solidFill>
                      <a:latin typeface="Times" charset="0"/>
                      <a:ea typeface="ＭＳ Ｐゴシック" charset="0"/>
                      <a:cs typeface="ＭＳ Ｐゴシック" charset="0"/>
                    </a:defRPr>
                  </a:lvl1pPr>
                  <a:lvl2pPr marL="742950" indent="-285750" defTabSz="457200">
                    <a:defRPr sz="2400" b="1">
                      <a:solidFill>
                        <a:schemeClr val="tx1"/>
                      </a:solidFill>
                      <a:latin typeface="Times" charset="0"/>
                      <a:ea typeface="ＭＳ Ｐゴシック" charset="0"/>
                    </a:defRPr>
                  </a:lvl2pPr>
                  <a:lvl3pPr marL="1143000" indent="-228600" defTabSz="457200">
                    <a:defRPr sz="2400" b="1">
                      <a:solidFill>
                        <a:schemeClr val="tx1"/>
                      </a:solidFill>
                      <a:latin typeface="Times" charset="0"/>
                      <a:ea typeface="ＭＳ Ｐゴシック" charset="0"/>
                    </a:defRPr>
                  </a:lvl3pPr>
                  <a:lvl4pPr marL="1600200" indent="-228600" defTabSz="457200">
                    <a:defRPr sz="2400" b="1">
                      <a:solidFill>
                        <a:schemeClr val="tx1"/>
                      </a:solidFill>
                      <a:latin typeface="Times" charset="0"/>
                      <a:ea typeface="ＭＳ Ｐゴシック" charset="0"/>
                    </a:defRPr>
                  </a:lvl4pPr>
                  <a:lvl5pPr marL="2057400" indent="-228600" defTabSz="4572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eaLnBrk="1" hangingPunct="1">
                    <a:defRPr/>
                  </a:pPr>
                  <a:r>
                    <a:rPr lang="en-US" dirty="0">
                      <a:solidFill>
                        <a:srgbClr val="FF8000"/>
                      </a:solidFill>
                      <a:latin typeface="Calibri" panose="020F0502020204030204" pitchFamily="34" charset="0"/>
                      <a:cs typeface="Calibri" panose="020F0502020204030204" pitchFamily="34" charset="0"/>
                    </a:rPr>
                    <a:t>Post </a:t>
                  </a:r>
                </a:p>
                <a:p>
                  <a:pPr algn="ctr" eaLnBrk="1" hangingPunct="1">
                    <a:defRPr/>
                  </a:pPr>
                  <a:r>
                    <a:rPr lang="en-US" dirty="0">
                      <a:solidFill>
                        <a:srgbClr val="FF8000"/>
                      </a:solidFill>
                      <a:latin typeface="Calibri" panose="020F0502020204030204" pitchFamily="34" charset="0"/>
                      <a:cs typeface="Calibri" panose="020F0502020204030204" pitchFamily="34" charset="0"/>
                    </a:rPr>
                    <a:t>stress</a:t>
                  </a:r>
                  <a:endParaRPr lang="en-US" dirty="0">
                    <a:solidFill>
                      <a:srgbClr val="FF0000"/>
                    </a:solidFill>
                    <a:latin typeface="Calibri" panose="020F0502020204030204" pitchFamily="34" charset="0"/>
                    <a:cs typeface="Calibri" panose="020F0502020204030204" pitchFamily="34" charset="0"/>
                  </a:endParaRPr>
                </a:p>
              </p:txBody>
            </p:sp>
          </p:grpSp>
        </p:grpSp>
        <p:sp>
          <p:nvSpPr>
            <p:cNvPr id="392" name="Rectangle 391">
              <a:extLst>
                <a:ext uri="{FF2B5EF4-FFF2-40B4-BE49-F238E27FC236}">
                  <a16:creationId xmlns:a16="http://schemas.microsoft.com/office/drawing/2014/main" id="{6FE9C4B0-8A7D-2D40-91C0-6A3AACA754FC}"/>
                </a:ext>
              </a:extLst>
            </p:cNvPr>
            <p:cNvSpPr>
              <a:spLocks noChangeArrowheads="1"/>
            </p:cNvSpPr>
            <p:nvPr/>
          </p:nvSpPr>
          <p:spPr bwMode="auto">
            <a:xfrm>
              <a:off x="5511382" y="2303541"/>
              <a:ext cx="2463650" cy="202146"/>
            </a:xfrm>
            <a:prstGeom prst="rect">
              <a:avLst/>
            </a:prstGeom>
            <a:gradFill rotWithShape="0">
              <a:gsLst>
                <a:gs pos="0">
                  <a:schemeClr val="bg1"/>
                </a:gs>
                <a:gs pos="100000">
                  <a:srgbClr val="FF8000"/>
                </a:gs>
              </a:gsLst>
              <a:path path="shape">
                <a:fillToRect l="50000" t="50000" r="50000" b="50000"/>
              </a:path>
            </a:gradFill>
            <a:ln>
              <a:noFill/>
            </a:ln>
            <a:effectLst>
              <a:outerShdw blurRad="40000"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1219215">
                <a:defRPr/>
              </a:pPr>
              <a:r>
                <a:rPr lang="en-US">
                  <a:latin typeface="Calibri" panose="020F0502020204030204" pitchFamily="34" charset="0"/>
                  <a:ea typeface="ＭＳ Ｐゴシック" charset="0"/>
                  <a:cs typeface="Calibri" panose="020F0502020204030204" pitchFamily="34" charset="0"/>
                </a:rPr>
                <a:t>Chronic mild stress</a:t>
              </a:r>
            </a:p>
          </p:txBody>
        </p:sp>
        <p:sp>
          <p:nvSpPr>
            <p:cNvPr id="393" name="Rectangle 345">
              <a:extLst>
                <a:ext uri="{FF2B5EF4-FFF2-40B4-BE49-F238E27FC236}">
                  <a16:creationId xmlns:a16="http://schemas.microsoft.com/office/drawing/2014/main" id="{CDE82378-0182-9B4B-9BEB-8EF08E869611}"/>
                </a:ext>
              </a:extLst>
            </p:cNvPr>
            <p:cNvSpPr>
              <a:spLocks noChangeArrowheads="1"/>
            </p:cNvSpPr>
            <p:nvPr/>
          </p:nvSpPr>
          <p:spPr bwMode="auto">
            <a:xfrm>
              <a:off x="6287723" y="1922463"/>
              <a:ext cx="754663" cy="279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sz="2400" b="1">
                  <a:solidFill>
                    <a:schemeClr val="tx1"/>
                  </a:solidFill>
                  <a:latin typeface="Comic Sans MS Bold" charset="0"/>
                  <a:ea typeface="ＭＳ Ｐゴシック" panose="020B0600070205080204" pitchFamily="34" charset="-128"/>
                </a:defRPr>
              </a:lvl1pPr>
              <a:lvl2pPr marL="742950" indent="-285750">
                <a:defRPr sz="2400" b="1">
                  <a:solidFill>
                    <a:schemeClr val="tx1"/>
                  </a:solidFill>
                  <a:latin typeface="Comic Sans MS Bold" charset="0"/>
                  <a:ea typeface="ＭＳ Ｐゴシック" panose="020B0600070205080204" pitchFamily="34" charset="-128"/>
                </a:defRPr>
              </a:lvl2pPr>
              <a:lvl3pPr marL="1143000" indent="-228600">
                <a:defRPr sz="2400" b="1">
                  <a:solidFill>
                    <a:schemeClr val="tx1"/>
                  </a:solidFill>
                  <a:latin typeface="Comic Sans MS Bold" charset="0"/>
                  <a:ea typeface="ＭＳ Ｐゴシック" panose="020B0600070205080204" pitchFamily="34" charset="-128"/>
                </a:defRPr>
              </a:lvl3pPr>
              <a:lvl4pPr marL="1600200" indent="-228600">
                <a:defRPr sz="2400" b="1">
                  <a:solidFill>
                    <a:schemeClr val="tx1"/>
                  </a:solidFill>
                  <a:latin typeface="Comic Sans MS Bold" charset="0"/>
                  <a:ea typeface="ＭＳ Ｐゴシック" panose="020B0600070205080204" pitchFamily="34" charset="-128"/>
                </a:defRPr>
              </a:lvl4pPr>
              <a:lvl5pPr marL="2057400" indent="-228600">
                <a:defRPr sz="2400" b="1">
                  <a:solidFill>
                    <a:schemeClr val="tx1"/>
                  </a:solidFill>
                  <a:latin typeface="Comic Sans MS Bold"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r>
                <a:rPr lang="en-US" altLang="fr-FR" sz="3200">
                  <a:solidFill>
                    <a:srgbClr val="FF8000"/>
                  </a:solidFill>
                  <a:effectLst>
                    <a:outerShdw blurRad="38100" dist="38100" dir="2700000" algn="tl">
                      <a:srgbClr val="C0C0C0"/>
                    </a:outerShdw>
                  </a:effectLst>
                  <a:latin typeface="Calibri" panose="020F0502020204030204" pitchFamily="34" charset="0"/>
                  <a:cs typeface="Calibri" panose="020F0502020204030204" pitchFamily="34" charset="0"/>
                </a:rPr>
                <a:t>2</a:t>
              </a:r>
              <a:r>
                <a:rPr lang="en-US" altLang="fr-FR" sz="3200" baseline="30000">
                  <a:solidFill>
                    <a:srgbClr val="FF8000"/>
                  </a:solidFill>
                  <a:effectLst>
                    <a:outerShdw blurRad="38100" dist="38100" dir="2700000" algn="tl">
                      <a:srgbClr val="C0C0C0"/>
                    </a:outerShdw>
                  </a:effectLst>
                  <a:latin typeface="Calibri" panose="020F0502020204030204" pitchFamily="34" charset="0"/>
                  <a:cs typeface="Calibri" panose="020F0502020204030204" pitchFamily="34" charset="0"/>
                </a:rPr>
                <a:t>d</a:t>
              </a:r>
              <a:r>
                <a:rPr lang="en-US" altLang="fr-FR" sz="3200">
                  <a:solidFill>
                    <a:srgbClr val="FF8000"/>
                  </a:solidFill>
                  <a:effectLst>
                    <a:outerShdw blurRad="38100" dist="38100" dir="2700000" algn="tl">
                      <a:srgbClr val="C0C0C0"/>
                    </a:outerShdw>
                  </a:effectLst>
                  <a:latin typeface="Calibri" panose="020F0502020204030204" pitchFamily="34" charset="0"/>
                  <a:cs typeface="Calibri" panose="020F0502020204030204" pitchFamily="34" charset="0"/>
                </a:rPr>
                <a:t> HIT</a:t>
              </a:r>
            </a:p>
          </p:txBody>
        </p:sp>
        <p:sp>
          <p:nvSpPr>
            <p:cNvPr id="394" name="ZoneTexte 1">
              <a:extLst>
                <a:ext uri="{FF2B5EF4-FFF2-40B4-BE49-F238E27FC236}">
                  <a16:creationId xmlns:a16="http://schemas.microsoft.com/office/drawing/2014/main" id="{6B9A7283-DDF2-A548-BB84-42475718E5F0}"/>
                </a:ext>
              </a:extLst>
            </p:cNvPr>
            <p:cNvSpPr txBox="1">
              <a:spLocks noChangeArrowheads="1"/>
            </p:cNvSpPr>
            <p:nvPr/>
          </p:nvSpPr>
          <p:spPr bwMode="auto">
            <a:xfrm>
              <a:off x="6496629" y="2464209"/>
              <a:ext cx="349256" cy="318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Bold" charset="0"/>
                  <a:ea typeface="ＭＳ Ｐゴシック" panose="020B0600070205080204" pitchFamily="34" charset="-128"/>
                </a:defRPr>
              </a:lvl1pPr>
              <a:lvl2pPr marL="742950" indent="-285750">
                <a:defRPr sz="2400" b="1">
                  <a:solidFill>
                    <a:schemeClr val="tx1"/>
                  </a:solidFill>
                  <a:latin typeface="Comic Sans MS Bold" charset="0"/>
                  <a:ea typeface="ＭＳ Ｐゴシック" panose="020B0600070205080204" pitchFamily="34" charset="-128"/>
                </a:defRPr>
              </a:lvl2pPr>
              <a:lvl3pPr marL="1143000" indent="-228600">
                <a:defRPr sz="2400" b="1">
                  <a:solidFill>
                    <a:schemeClr val="tx1"/>
                  </a:solidFill>
                  <a:latin typeface="Comic Sans MS Bold" charset="0"/>
                  <a:ea typeface="ＭＳ Ｐゴシック" panose="020B0600070205080204" pitchFamily="34" charset="-128"/>
                </a:defRPr>
              </a:lvl3pPr>
              <a:lvl4pPr marL="1600200" indent="-228600">
                <a:defRPr sz="2400" b="1">
                  <a:solidFill>
                    <a:schemeClr val="tx1"/>
                  </a:solidFill>
                  <a:latin typeface="Comic Sans MS Bold" charset="0"/>
                  <a:ea typeface="ＭＳ Ｐゴシック" panose="020B0600070205080204" pitchFamily="34" charset="-128"/>
                </a:defRPr>
              </a:lvl4pPr>
              <a:lvl5pPr marL="2057400" indent="-228600">
                <a:defRPr sz="2400" b="1">
                  <a:solidFill>
                    <a:schemeClr val="tx1"/>
                  </a:solidFill>
                  <a:latin typeface="Comic Sans MS Bold"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r>
                <a:rPr lang="en-US" altLang="fr-FR" sz="3733">
                  <a:solidFill>
                    <a:schemeClr val="bg1"/>
                  </a:solidFill>
                  <a:latin typeface="Calibri" panose="020F0502020204030204" pitchFamily="34" charset="0"/>
                  <a:cs typeface="Calibri" panose="020F0502020204030204" pitchFamily="34" charset="0"/>
                </a:rPr>
                <a:t>OU</a:t>
              </a:r>
            </a:p>
          </p:txBody>
        </p:sp>
        <p:grpSp>
          <p:nvGrpSpPr>
            <p:cNvPr id="395" name="Grouper 96">
              <a:extLst>
                <a:ext uri="{FF2B5EF4-FFF2-40B4-BE49-F238E27FC236}">
                  <a16:creationId xmlns:a16="http://schemas.microsoft.com/office/drawing/2014/main" id="{D45BAFD7-1C94-7B4C-AB92-69517A48659C}"/>
                </a:ext>
              </a:extLst>
            </p:cNvPr>
            <p:cNvGrpSpPr>
              <a:grpSpLocks/>
            </p:cNvGrpSpPr>
            <p:nvPr/>
          </p:nvGrpSpPr>
          <p:grpSpPr bwMode="auto">
            <a:xfrm>
              <a:off x="8078220" y="1831974"/>
              <a:ext cx="1419225" cy="693984"/>
              <a:chOff x="7273923" y="1976978"/>
              <a:chExt cx="1419225" cy="693979"/>
            </a:xfrm>
          </p:grpSpPr>
          <p:grpSp>
            <p:nvGrpSpPr>
              <p:cNvPr id="400" name="Grouper 5">
                <a:extLst>
                  <a:ext uri="{FF2B5EF4-FFF2-40B4-BE49-F238E27FC236}">
                    <a16:creationId xmlns:a16="http://schemas.microsoft.com/office/drawing/2014/main" id="{7570E44A-7B7A-DE4B-93AF-B54B540D5F5C}"/>
                  </a:ext>
                </a:extLst>
              </p:cNvPr>
              <p:cNvGrpSpPr>
                <a:grpSpLocks/>
              </p:cNvGrpSpPr>
              <p:nvPr/>
            </p:nvGrpSpPr>
            <p:grpSpPr bwMode="auto">
              <a:xfrm>
                <a:off x="7273923" y="1976978"/>
                <a:ext cx="1419225" cy="595145"/>
                <a:chOff x="7273923" y="1976978"/>
                <a:chExt cx="1419225" cy="595145"/>
              </a:xfrm>
            </p:grpSpPr>
            <p:pic>
              <p:nvPicPr>
                <p:cNvPr id="402" name="Flèche vers le bas 148">
                  <a:extLst>
                    <a:ext uri="{FF2B5EF4-FFF2-40B4-BE49-F238E27FC236}">
                      <a16:creationId xmlns:a16="http://schemas.microsoft.com/office/drawing/2014/main" id="{E72AB6B8-E1DE-EF43-BB93-AA16E4B9049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4003" y="2193361"/>
                  <a:ext cx="337808" cy="37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3" name="ZoneTexte 402">
                  <a:extLst>
                    <a:ext uri="{FF2B5EF4-FFF2-40B4-BE49-F238E27FC236}">
                      <a16:creationId xmlns:a16="http://schemas.microsoft.com/office/drawing/2014/main" id="{565B7654-7E8B-3946-B3E4-2DC5D5A99C0E}"/>
                    </a:ext>
                  </a:extLst>
                </p:cNvPr>
                <p:cNvSpPr txBox="1"/>
                <p:nvPr/>
              </p:nvSpPr>
              <p:spPr bwMode="auto">
                <a:xfrm>
                  <a:off x="7273923" y="1976978"/>
                  <a:ext cx="1419225" cy="24008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defTabSz="457200">
                    <a:defRPr sz="2400" b="1">
                      <a:solidFill>
                        <a:schemeClr val="tx1"/>
                      </a:solidFill>
                      <a:latin typeface="Times" charset="0"/>
                      <a:ea typeface="ＭＳ Ｐゴシック" charset="0"/>
                      <a:cs typeface="ＭＳ Ｐゴシック" charset="0"/>
                    </a:defRPr>
                  </a:lvl1pPr>
                  <a:lvl2pPr marL="742950" indent="-285750" defTabSz="457200">
                    <a:defRPr sz="2400" b="1">
                      <a:solidFill>
                        <a:schemeClr val="tx1"/>
                      </a:solidFill>
                      <a:latin typeface="Times" charset="0"/>
                      <a:ea typeface="ＭＳ Ｐゴシック" charset="0"/>
                    </a:defRPr>
                  </a:lvl2pPr>
                  <a:lvl3pPr marL="1143000" indent="-228600" defTabSz="457200">
                    <a:defRPr sz="2400" b="1">
                      <a:solidFill>
                        <a:schemeClr val="tx1"/>
                      </a:solidFill>
                      <a:latin typeface="Times" charset="0"/>
                      <a:ea typeface="ＭＳ Ｐゴシック" charset="0"/>
                    </a:defRPr>
                  </a:lvl3pPr>
                  <a:lvl4pPr marL="1600200" indent="-228600" defTabSz="457200">
                    <a:defRPr sz="2400" b="1">
                      <a:solidFill>
                        <a:schemeClr val="tx1"/>
                      </a:solidFill>
                      <a:latin typeface="Times" charset="0"/>
                      <a:ea typeface="ＭＳ Ｐゴシック" charset="0"/>
                    </a:defRPr>
                  </a:lvl4pPr>
                  <a:lvl5pPr marL="2057400" indent="-228600" defTabSz="4572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eaLnBrk="1" hangingPunct="1">
                    <a:defRPr/>
                  </a:pPr>
                  <a:r>
                    <a:rPr lang="en-US" sz="2667">
                      <a:solidFill>
                        <a:srgbClr val="FF8000"/>
                      </a:solidFill>
                      <a:latin typeface="Calibri" panose="020F0502020204030204" pitchFamily="34" charset="0"/>
                      <a:cs typeface="Calibri" panose="020F0502020204030204" pitchFamily="34" charset="0"/>
                    </a:rPr>
                    <a:t>Pathologies</a:t>
                  </a:r>
                </a:p>
              </p:txBody>
            </p:sp>
          </p:grpSp>
          <p:sp>
            <p:nvSpPr>
              <p:cNvPr id="401" name="ZoneTexte 100">
                <a:extLst>
                  <a:ext uri="{FF2B5EF4-FFF2-40B4-BE49-F238E27FC236}">
                    <a16:creationId xmlns:a16="http://schemas.microsoft.com/office/drawing/2014/main" id="{3AA02F32-037C-8445-8B47-FBD67510DF7D}"/>
                  </a:ext>
                </a:extLst>
              </p:cNvPr>
              <p:cNvSpPr txBox="1">
                <a:spLocks noChangeArrowheads="1"/>
              </p:cNvSpPr>
              <p:nvPr/>
            </p:nvSpPr>
            <p:spPr bwMode="auto">
              <a:xfrm>
                <a:off x="7753599" y="2430872"/>
                <a:ext cx="507498" cy="240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2400" b="1">
                    <a:solidFill>
                      <a:schemeClr val="tx1"/>
                    </a:solidFill>
                    <a:latin typeface="Comic Sans MS Bold" charset="0"/>
                    <a:ea typeface="ＭＳ Ｐゴシック" panose="020B0600070205080204" pitchFamily="34" charset="-128"/>
                  </a:defRPr>
                </a:lvl1pPr>
                <a:lvl2pPr marL="742950" indent="-285750" defTabSz="457200">
                  <a:defRPr sz="2400" b="1">
                    <a:solidFill>
                      <a:schemeClr val="tx1"/>
                    </a:solidFill>
                    <a:latin typeface="Comic Sans MS Bold" charset="0"/>
                    <a:ea typeface="ＭＳ Ｐゴシック" panose="020B0600070205080204" pitchFamily="34" charset="-128"/>
                  </a:defRPr>
                </a:lvl2pPr>
                <a:lvl3pPr marL="1143000" indent="-228600" defTabSz="457200">
                  <a:defRPr sz="2400" b="1">
                    <a:solidFill>
                      <a:schemeClr val="tx1"/>
                    </a:solidFill>
                    <a:latin typeface="Comic Sans MS Bold" charset="0"/>
                    <a:ea typeface="ＭＳ Ｐゴシック" panose="020B0600070205080204" pitchFamily="34" charset="-128"/>
                  </a:defRPr>
                </a:lvl3pPr>
                <a:lvl4pPr marL="1600200" indent="-228600" defTabSz="457200">
                  <a:defRPr sz="2400" b="1">
                    <a:solidFill>
                      <a:schemeClr val="tx1"/>
                    </a:solidFill>
                    <a:latin typeface="Comic Sans MS Bold" charset="0"/>
                    <a:ea typeface="ＭＳ Ｐゴシック" panose="020B0600070205080204" pitchFamily="34" charset="-128"/>
                  </a:defRPr>
                </a:lvl4pPr>
                <a:lvl5pPr marL="2057400" indent="-228600" defTabSz="457200">
                  <a:defRPr sz="2400" b="1">
                    <a:solidFill>
                      <a:schemeClr val="tx1"/>
                    </a:solidFill>
                    <a:latin typeface="Comic Sans MS Bold"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pPr eaLnBrk="1" hangingPunct="1"/>
                <a:r>
                  <a:rPr lang="en-US" altLang="fr-FR" sz="2667" b="0">
                    <a:solidFill>
                      <a:srgbClr val="FF6600"/>
                    </a:solidFill>
                    <a:latin typeface="Calibri" panose="020F0502020204030204" pitchFamily="34" charset="0"/>
                    <a:cs typeface="Calibri" panose="020F0502020204030204" pitchFamily="34" charset="0"/>
                  </a:rPr>
                  <a:t>+</a:t>
                </a:r>
                <a:r>
                  <a:rPr lang="en-US" altLang="fr-FR" sz="2667">
                    <a:solidFill>
                      <a:srgbClr val="FF8000"/>
                    </a:solidFill>
                    <a:latin typeface="Calibri" panose="020F0502020204030204" pitchFamily="34" charset="0"/>
                    <a:cs typeface="Calibri" panose="020F0502020204030204" pitchFamily="34" charset="0"/>
                  </a:rPr>
                  <a:t>53</a:t>
                </a:r>
              </a:p>
            </p:txBody>
          </p:sp>
        </p:grpSp>
        <p:grpSp>
          <p:nvGrpSpPr>
            <p:cNvPr id="396" name="Grouper 73">
              <a:extLst>
                <a:ext uri="{FF2B5EF4-FFF2-40B4-BE49-F238E27FC236}">
                  <a16:creationId xmlns:a16="http://schemas.microsoft.com/office/drawing/2014/main" id="{39DA453B-2F8E-9849-B39B-E87C3F5222AE}"/>
                </a:ext>
              </a:extLst>
            </p:cNvPr>
            <p:cNvGrpSpPr>
              <a:grpSpLocks/>
            </p:cNvGrpSpPr>
            <p:nvPr/>
          </p:nvGrpSpPr>
          <p:grpSpPr bwMode="auto">
            <a:xfrm>
              <a:off x="8078220" y="2408971"/>
              <a:ext cx="1419225" cy="600449"/>
              <a:chOff x="7299854" y="2650604"/>
              <a:chExt cx="1419225" cy="600970"/>
            </a:xfrm>
          </p:grpSpPr>
          <p:pic>
            <p:nvPicPr>
              <p:cNvPr id="398" name="Flèche vers le bas 148">
                <a:extLst>
                  <a:ext uri="{FF2B5EF4-FFF2-40B4-BE49-F238E27FC236}">
                    <a16:creationId xmlns:a16="http://schemas.microsoft.com/office/drawing/2014/main" id="{9A5B9458-B004-1943-9806-697F78F6C8E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7834428" y="2650604"/>
                <a:ext cx="337809" cy="378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 name="ZoneTexte 398">
                <a:extLst>
                  <a:ext uri="{FF2B5EF4-FFF2-40B4-BE49-F238E27FC236}">
                    <a16:creationId xmlns:a16="http://schemas.microsoft.com/office/drawing/2014/main" id="{0C6A3D40-D7D6-EA47-A9E2-6C094CA8A5F0}"/>
                  </a:ext>
                </a:extLst>
              </p:cNvPr>
              <p:cNvSpPr txBox="1"/>
              <p:nvPr/>
            </p:nvSpPr>
            <p:spPr bwMode="auto">
              <a:xfrm>
                <a:off x="7299854" y="3011279"/>
                <a:ext cx="1419225" cy="24029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defTabSz="457200">
                  <a:defRPr sz="2400" b="1">
                    <a:solidFill>
                      <a:schemeClr val="tx1"/>
                    </a:solidFill>
                    <a:latin typeface="Times" charset="0"/>
                    <a:ea typeface="ＭＳ Ｐゴシック" charset="0"/>
                    <a:cs typeface="ＭＳ Ｐゴシック" charset="0"/>
                  </a:defRPr>
                </a:lvl1pPr>
                <a:lvl2pPr marL="742950" indent="-285750" defTabSz="457200">
                  <a:defRPr sz="2400" b="1">
                    <a:solidFill>
                      <a:schemeClr val="tx1"/>
                    </a:solidFill>
                    <a:latin typeface="Times" charset="0"/>
                    <a:ea typeface="ＭＳ Ｐゴシック" charset="0"/>
                  </a:defRPr>
                </a:lvl2pPr>
                <a:lvl3pPr marL="1143000" indent="-228600" defTabSz="457200">
                  <a:defRPr sz="2400" b="1">
                    <a:solidFill>
                      <a:schemeClr val="tx1"/>
                    </a:solidFill>
                    <a:latin typeface="Times" charset="0"/>
                    <a:ea typeface="ＭＳ Ｐゴシック" charset="0"/>
                  </a:defRPr>
                </a:lvl3pPr>
                <a:lvl4pPr marL="1600200" indent="-228600" defTabSz="457200">
                  <a:defRPr sz="2400" b="1">
                    <a:solidFill>
                      <a:schemeClr val="tx1"/>
                    </a:solidFill>
                    <a:latin typeface="Times" charset="0"/>
                    <a:ea typeface="ＭＳ Ｐゴシック" charset="0"/>
                  </a:defRPr>
                </a:lvl4pPr>
                <a:lvl5pPr marL="2057400" indent="-228600" defTabSz="4572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eaLnBrk="1" hangingPunct="1">
                  <a:defRPr/>
                </a:pPr>
                <a:r>
                  <a:rPr lang="en-US" sz="2667">
                    <a:solidFill>
                      <a:srgbClr val="FF8000"/>
                    </a:solidFill>
                    <a:latin typeface="Calibri" panose="020F0502020204030204" pitchFamily="34" charset="0"/>
                    <a:cs typeface="Calibri" panose="020F0502020204030204" pitchFamily="34" charset="0"/>
                  </a:rPr>
                  <a:t>Comorbidities</a:t>
                </a:r>
              </a:p>
            </p:txBody>
          </p:sp>
        </p:grpSp>
        <p:sp>
          <p:nvSpPr>
            <p:cNvPr id="397" name="Rectangle 223">
              <a:extLst>
                <a:ext uri="{FF2B5EF4-FFF2-40B4-BE49-F238E27FC236}">
                  <a16:creationId xmlns:a16="http://schemas.microsoft.com/office/drawing/2014/main" id="{BDF35224-63AE-184F-A2F2-13CC5D0E38BB}"/>
                </a:ext>
              </a:extLst>
            </p:cNvPr>
            <p:cNvSpPr>
              <a:spLocks noChangeArrowheads="1"/>
            </p:cNvSpPr>
            <p:nvPr/>
          </p:nvSpPr>
          <p:spPr bwMode="auto">
            <a:xfrm>
              <a:off x="2716201" y="2606158"/>
              <a:ext cx="1820863" cy="4751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b="1">
                  <a:solidFill>
                    <a:schemeClr val="tx1"/>
                  </a:solidFill>
                  <a:latin typeface="Comic Sans MS Bold" charset="0"/>
                  <a:ea typeface="ＭＳ Ｐゴシック" panose="020B0600070205080204" pitchFamily="34" charset="-128"/>
                </a:defRPr>
              </a:lvl1pPr>
              <a:lvl2pPr marL="742950" indent="-285750">
                <a:defRPr sz="2400" b="1">
                  <a:solidFill>
                    <a:schemeClr val="tx1"/>
                  </a:solidFill>
                  <a:latin typeface="Comic Sans MS Bold" charset="0"/>
                  <a:ea typeface="ＭＳ Ｐゴシック" panose="020B0600070205080204" pitchFamily="34" charset="-128"/>
                </a:defRPr>
              </a:lvl2pPr>
              <a:lvl3pPr marL="1143000" indent="-228600">
                <a:defRPr sz="2400" b="1">
                  <a:solidFill>
                    <a:schemeClr val="tx1"/>
                  </a:solidFill>
                  <a:latin typeface="Comic Sans MS Bold" charset="0"/>
                  <a:ea typeface="ＭＳ Ｐゴシック" panose="020B0600070205080204" pitchFamily="34" charset="-128"/>
                </a:defRPr>
              </a:lvl3pPr>
              <a:lvl4pPr marL="1600200" indent="-228600">
                <a:defRPr sz="2400" b="1">
                  <a:solidFill>
                    <a:schemeClr val="tx1"/>
                  </a:solidFill>
                  <a:latin typeface="Comic Sans MS Bold" charset="0"/>
                  <a:ea typeface="ＭＳ Ｐゴシック" panose="020B0600070205080204" pitchFamily="34" charset="-128"/>
                </a:defRPr>
              </a:lvl4pPr>
              <a:lvl5pPr marL="2057400" indent="-228600">
                <a:defRPr sz="2400" b="1">
                  <a:solidFill>
                    <a:schemeClr val="tx1"/>
                  </a:solidFill>
                  <a:latin typeface="Comic Sans MS Bold"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Bold" charset="0"/>
                  <a:ea typeface="ＭＳ Ｐゴシック" panose="020B0600070205080204" pitchFamily="34" charset="-128"/>
                </a:defRPr>
              </a:lvl9pPr>
            </a:lstStyle>
            <a:p>
              <a:pPr algn="ctr"/>
              <a:r>
                <a:rPr lang="en-US" altLang="fr-FR" sz="2933" dirty="0">
                  <a:solidFill>
                    <a:srgbClr val="000000"/>
                  </a:solidFill>
                  <a:effectLst>
                    <a:outerShdw blurRad="38100" dist="38100" dir="2700000" algn="tl">
                      <a:srgbClr val="C0C0C0"/>
                    </a:outerShdw>
                  </a:effectLst>
                  <a:latin typeface="Calibri" panose="020F0502020204030204" pitchFamily="34" charset="0"/>
                  <a:cs typeface="Calibri" panose="020F0502020204030204" pitchFamily="34" charset="0"/>
                </a:rPr>
                <a:t>Identification of two subpopulations:</a:t>
              </a:r>
            </a:p>
          </p:txBody>
        </p:sp>
      </p:grpSp>
      <p:pic>
        <p:nvPicPr>
          <p:cNvPr id="6" name="Image 5">
            <a:extLst>
              <a:ext uri="{FF2B5EF4-FFF2-40B4-BE49-F238E27FC236}">
                <a16:creationId xmlns:a16="http://schemas.microsoft.com/office/drawing/2014/main" id="{3B9013D4-7DE4-5442-A004-3DF636B5F540}"/>
              </a:ext>
            </a:extLst>
          </p:cNvPr>
          <p:cNvPicPr>
            <a:picLocks noChangeAspect="1"/>
          </p:cNvPicPr>
          <p:nvPr/>
        </p:nvPicPr>
        <p:blipFill rotWithShape="1">
          <a:blip r:embed="rId4">
            <a:extLst>
              <a:ext uri="{28A0092B-C50C-407E-A947-70E740481C1C}">
                <a14:useLocalDpi xmlns:a14="http://schemas.microsoft.com/office/drawing/2010/main" val="0"/>
              </a:ext>
            </a:extLst>
          </a:blip>
          <a:srcRect r="43560"/>
          <a:stretch/>
        </p:blipFill>
        <p:spPr>
          <a:xfrm>
            <a:off x="1029615" y="7063687"/>
            <a:ext cx="9642826" cy="5307424"/>
          </a:xfrm>
          <a:prstGeom prst="rect">
            <a:avLst/>
          </a:prstGeom>
        </p:spPr>
      </p:pic>
      <p:sp>
        <p:nvSpPr>
          <p:cNvPr id="519" name="ZoneTexte 518">
            <a:extLst>
              <a:ext uri="{FF2B5EF4-FFF2-40B4-BE49-F238E27FC236}">
                <a16:creationId xmlns:a16="http://schemas.microsoft.com/office/drawing/2014/main" id="{64D1E643-8A14-4F41-93E4-02BBACDB13D3}"/>
              </a:ext>
            </a:extLst>
          </p:cNvPr>
          <p:cNvSpPr txBox="1"/>
          <p:nvPr/>
        </p:nvSpPr>
        <p:spPr>
          <a:xfrm>
            <a:off x="1865509" y="13087713"/>
            <a:ext cx="11820808" cy="461665"/>
          </a:xfrm>
          <a:prstGeom prst="rect">
            <a:avLst/>
          </a:prstGeom>
          <a:noFill/>
        </p:spPr>
        <p:txBody>
          <a:bodyPr wrap="square" rtlCol="0">
            <a:spAutoFit/>
          </a:bodyPr>
          <a:lstStyle/>
          <a:p>
            <a:r>
              <a:rPr lang="en-US" sz="2400" b="0" i="1" dirty="0" err="1">
                <a:latin typeface="Calibri" panose="020F0502020204030204" pitchFamily="34" charset="0"/>
                <a:cs typeface="Calibri" panose="020F0502020204030204" pitchFamily="34" charset="0"/>
              </a:rPr>
              <a:t>Blugeot</a:t>
            </a:r>
            <a:r>
              <a:rPr lang="en-US" sz="2400" b="0" i="1" dirty="0">
                <a:latin typeface="Calibri" panose="020F0502020204030204" pitchFamily="34" charset="0"/>
                <a:cs typeface="Calibri" panose="020F0502020204030204" pitchFamily="34" charset="0"/>
              </a:rPr>
              <a:t> et al., J. </a:t>
            </a:r>
            <a:r>
              <a:rPr lang="en-US" sz="2400" b="0" i="1" dirty="0" err="1">
                <a:latin typeface="Calibri" panose="020F0502020204030204" pitchFamily="34" charset="0"/>
                <a:cs typeface="Calibri" panose="020F0502020204030204" pitchFamily="34" charset="0"/>
              </a:rPr>
              <a:t>Neurosci</a:t>
            </a:r>
            <a:r>
              <a:rPr lang="en-US" sz="2400" b="0" i="1" dirty="0">
                <a:latin typeface="Calibri" panose="020F0502020204030204" pitchFamily="34" charset="0"/>
                <a:cs typeface="Calibri" panose="020F0502020204030204" pitchFamily="34" charset="0"/>
              </a:rPr>
              <a:t>. (2011) ; Bouvier et al., Mol Psychiatry (2017)</a:t>
            </a:r>
          </a:p>
        </p:txBody>
      </p:sp>
      <p:sp>
        <p:nvSpPr>
          <p:cNvPr id="520" name="ZoneTexte 519">
            <a:extLst>
              <a:ext uri="{FF2B5EF4-FFF2-40B4-BE49-F238E27FC236}">
                <a16:creationId xmlns:a16="http://schemas.microsoft.com/office/drawing/2014/main" id="{9F58C41E-B5F4-D143-9BC8-29CC63A527AF}"/>
              </a:ext>
            </a:extLst>
          </p:cNvPr>
          <p:cNvSpPr txBox="1"/>
          <p:nvPr/>
        </p:nvSpPr>
        <p:spPr>
          <a:xfrm>
            <a:off x="10274566" y="11647410"/>
            <a:ext cx="11374003" cy="646331"/>
          </a:xfrm>
          <a:prstGeom prst="rect">
            <a:avLst/>
          </a:prstGeom>
          <a:noFill/>
        </p:spPr>
        <p:txBody>
          <a:bodyPr wrap="square" rtlCol="0">
            <a:spAutoFit/>
          </a:bodyPr>
          <a:lstStyle/>
          <a:p>
            <a:r>
              <a:rPr lang="fr-FR" sz="3600" dirty="0">
                <a:latin typeface="Calibri" panose="020F0502020204030204" pitchFamily="34" charset="0"/>
                <a:cs typeface="Calibri" panose="020F0502020204030204" pitchFamily="34" charset="0"/>
              </a:rPr>
              <a:t>BDNF </a:t>
            </a:r>
            <a:r>
              <a:rPr lang="fr-FR" sz="3600" dirty="0" err="1">
                <a:latin typeface="Calibri" panose="020F0502020204030204" pitchFamily="34" charset="0"/>
                <a:cs typeface="Calibri" panose="020F0502020204030204" pitchFamily="34" charset="0"/>
              </a:rPr>
              <a:t>is</a:t>
            </a:r>
            <a:r>
              <a:rPr lang="fr-FR" sz="3600" dirty="0">
                <a:latin typeface="Calibri" panose="020F0502020204030204" pitchFamily="34" charset="0"/>
                <a:cs typeface="Calibri" panose="020F0502020204030204" pitchFamily="34" charset="0"/>
              </a:rPr>
              <a:t> </a:t>
            </a:r>
            <a:r>
              <a:rPr lang="fr-FR" sz="3600" dirty="0" err="1">
                <a:latin typeface="Calibri" panose="020F0502020204030204" pitchFamily="34" charset="0"/>
                <a:cs typeface="Calibri" panose="020F0502020204030204" pitchFamily="34" charset="0"/>
              </a:rPr>
              <a:t>also</a:t>
            </a:r>
            <a:r>
              <a:rPr lang="fr-FR" sz="3600" dirty="0">
                <a:latin typeface="Calibri" panose="020F0502020204030204" pitchFamily="34" charset="0"/>
                <a:cs typeface="Calibri" panose="020F0502020204030204" pitchFamily="34" charset="0"/>
              </a:rPr>
              <a:t> a  </a:t>
            </a:r>
            <a:r>
              <a:rPr lang="fr-FR" sz="3600" dirty="0" err="1">
                <a:latin typeface="Calibri" panose="020F0502020204030204" pitchFamily="34" charset="0"/>
                <a:cs typeface="Calibri" panose="020F0502020204030204" pitchFamily="34" charset="0"/>
              </a:rPr>
              <a:t>target</a:t>
            </a:r>
            <a:r>
              <a:rPr lang="fr-FR" sz="3600" dirty="0">
                <a:latin typeface="Calibri" panose="020F0502020204030204" pitchFamily="34" charset="0"/>
                <a:cs typeface="Calibri" panose="020F0502020204030204" pitchFamily="34" charset="0"/>
              </a:rPr>
              <a:t> of Chemical stress</a:t>
            </a:r>
          </a:p>
        </p:txBody>
      </p:sp>
      <p:pic>
        <p:nvPicPr>
          <p:cNvPr id="54" name="Image 53">
            <a:extLst>
              <a:ext uri="{FF2B5EF4-FFF2-40B4-BE49-F238E27FC236}">
                <a16:creationId xmlns:a16="http://schemas.microsoft.com/office/drawing/2014/main" id="{84009CEF-7258-9B42-AF78-F687C8EBE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30312" y="8153336"/>
            <a:ext cx="6289761" cy="3037546"/>
          </a:xfrm>
          <a:prstGeom prst="rect">
            <a:avLst/>
          </a:prstGeom>
        </p:spPr>
      </p:pic>
      <p:sp>
        <p:nvSpPr>
          <p:cNvPr id="55" name="ZoneTexte 54">
            <a:extLst>
              <a:ext uri="{FF2B5EF4-FFF2-40B4-BE49-F238E27FC236}">
                <a16:creationId xmlns:a16="http://schemas.microsoft.com/office/drawing/2014/main" id="{19B6E653-3326-4C4C-B885-D497A9E8AB21}"/>
              </a:ext>
            </a:extLst>
          </p:cNvPr>
          <p:cNvSpPr txBox="1"/>
          <p:nvPr/>
        </p:nvSpPr>
        <p:spPr>
          <a:xfrm>
            <a:off x="13117709" y="13005902"/>
            <a:ext cx="11820808" cy="461665"/>
          </a:xfrm>
          <a:prstGeom prst="rect">
            <a:avLst/>
          </a:prstGeom>
          <a:noFill/>
        </p:spPr>
        <p:txBody>
          <a:bodyPr wrap="square" rtlCol="0">
            <a:spAutoFit/>
          </a:bodyPr>
          <a:lstStyle/>
          <a:p>
            <a:r>
              <a:rPr lang="en-US" sz="2400" b="0" i="1" dirty="0" err="1">
                <a:latin typeface="Calibri" panose="020F0502020204030204" pitchFamily="34" charset="0"/>
                <a:cs typeface="Calibri" panose="020F0502020204030204" pitchFamily="34" charset="0"/>
              </a:rPr>
              <a:t>Mustieles</a:t>
            </a:r>
            <a:r>
              <a:rPr lang="en-US" sz="2400" b="0" i="1" dirty="0">
                <a:latin typeface="Calibri" panose="020F0502020204030204" pitchFamily="34" charset="0"/>
                <a:cs typeface="Calibri" panose="020F0502020204030204" pitchFamily="34" charset="0"/>
              </a:rPr>
              <a:t> et al, Science of total env., 2021</a:t>
            </a:r>
          </a:p>
        </p:txBody>
      </p:sp>
    </p:spTree>
    <p:extLst>
      <p:ext uri="{BB962C8B-B14F-4D97-AF65-F5344CB8AC3E}">
        <p14:creationId xmlns:p14="http://schemas.microsoft.com/office/powerpoint/2010/main" val="2588054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A9C9B0-0045-3640-A00A-893FA7491D56}"/>
              </a:ext>
            </a:extLst>
          </p:cNvPr>
          <p:cNvSpPr>
            <a:spLocks noChangeArrowheads="1"/>
          </p:cNvSpPr>
          <p:nvPr/>
        </p:nvSpPr>
        <p:spPr bwMode="auto">
          <a:xfrm>
            <a:off x="953163" y="628264"/>
            <a:ext cx="2208245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r>
              <a:rPr lang="en-US" sz="6400" dirty="0">
                <a:solidFill>
                  <a:srgbClr val="4AA3D4"/>
                </a:solidFill>
                <a:latin typeface="Calibri" charset="0"/>
                <a:cs typeface="Calibri" charset="0"/>
              </a:rPr>
              <a:t>Les impacts des travaux sur </a:t>
            </a:r>
            <a:r>
              <a:rPr lang="en-US" sz="6400" dirty="0" err="1">
                <a:solidFill>
                  <a:srgbClr val="4AA3D4"/>
                </a:solidFill>
                <a:latin typeface="Calibri" charset="0"/>
                <a:cs typeface="Calibri" charset="0"/>
              </a:rPr>
              <a:t>l’exposome</a:t>
            </a:r>
            <a:endParaRPr lang="en-US" sz="6400" dirty="0">
              <a:solidFill>
                <a:srgbClr val="4AA3D4"/>
              </a:solidFill>
              <a:latin typeface="Calibri" charset="0"/>
              <a:cs typeface="Calibri" charset="0"/>
            </a:endParaRPr>
          </a:p>
        </p:txBody>
      </p:sp>
      <p:sp>
        <p:nvSpPr>
          <p:cNvPr id="9" name="ZoneTexte 8">
            <a:extLst>
              <a:ext uri="{FF2B5EF4-FFF2-40B4-BE49-F238E27FC236}">
                <a16:creationId xmlns:a16="http://schemas.microsoft.com/office/drawing/2014/main" id="{37AFF223-5D84-1E47-A8CE-EE8D793D8A88}"/>
              </a:ext>
            </a:extLst>
          </p:cNvPr>
          <p:cNvSpPr txBox="1"/>
          <p:nvPr/>
        </p:nvSpPr>
        <p:spPr>
          <a:xfrm>
            <a:off x="1798442" y="2384890"/>
            <a:ext cx="20121758" cy="10002738"/>
          </a:xfrm>
          <a:prstGeom prst="rect">
            <a:avLst/>
          </a:prstGeom>
          <a:noFill/>
        </p:spPr>
        <p:txBody>
          <a:bodyPr wrap="square" rtlCol="0">
            <a:spAutoFit/>
          </a:bodyPr>
          <a:lstStyle/>
          <a:p>
            <a:pPr algn="l"/>
            <a:endParaRPr lang="en-US" sz="4400" i="1" dirty="0">
              <a:solidFill>
                <a:srgbClr val="FF0000"/>
              </a:solidFill>
              <a:latin typeface="Calibri"/>
              <a:cs typeface="Calibri"/>
            </a:endParaRPr>
          </a:p>
          <a:p>
            <a:pPr marL="762010" indent="-762010" algn="l">
              <a:buFont typeface="Wingdings" pitchFamily="2" charset="2"/>
              <a:buChar char="ü"/>
            </a:pPr>
            <a:r>
              <a:rPr lang="en-US" sz="4400" dirty="0">
                <a:latin typeface="Calibri"/>
                <a:cs typeface="Calibri"/>
              </a:rPr>
              <a:t>Regulatory implications: </a:t>
            </a:r>
          </a:p>
          <a:p>
            <a:pPr lvl="6" indent="0" algn="l"/>
            <a:r>
              <a:rPr lang="en-US" sz="4400" dirty="0">
                <a:latin typeface="Calibri"/>
                <a:cs typeface="Calibri"/>
              </a:rPr>
              <a:t>		</a:t>
            </a:r>
            <a:r>
              <a:rPr lang="en-US" sz="3600" b="0" dirty="0">
                <a:latin typeface="Calibri"/>
                <a:cs typeface="Calibri"/>
              </a:rPr>
              <a:t>- mixtures, </a:t>
            </a:r>
          </a:p>
          <a:p>
            <a:pPr lvl="6" indent="0" algn="l"/>
            <a:r>
              <a:rPr lang="en-US" sz="3600" b="0" dirty="0">
                <a:latin typeface="Calibri"/>
                <a:cs typeface="Calibri"/>
              </a:rPr>
              <a:t>		- multiple stressors interaction, </a:t>
            </a:r>
          </a:p>
          <a:p>
            <a:pPr lvl="6" indent="0" algn="l"/>
            <a:r>
              <a:rPr lang="en-US" sz="3600" b="0" dirty="0">
                <a:latin typeface="Calibri"/>
                <a:cs typeface="Calibri"/>
              </a:rPr>
              <a:t>		- Exposome risk score (</a:t>
            </a:r>
            <a:r>
              <a:rPr lang="en-US" sz="3600" b="0" i="1" dirty="0">
                <a:latin typeface="Calibri"/>
                <a:cs typeface="Calibri"/>
              </a:rPr>
              <a:t>Vermeulen et al, 2021</a:t>
            </a:r>
            <a:r>
              <a:rPr lang="en-US" sz="3600" b="0" dirty="0">
                <a:latin typeface="Calibri"/>
                <a:cs typeface="Calibri"/>
              </a:rPr>
              <a:t>)</a:t>
            </a:r>
          </a:p>
          <a:p>
            <a:pPr algn="l"/>
            <a:endParaRPr lang="en-US" sz="4400" dirty="0">
              <a:latin typeface="Calibri"/>
              <a:cs typeface="Calibri"/>
            </a:endParaRPr>
          </a:p>
          <a:p>
            <a:pPr marL="762010" indent="-762010" algn="l">
              <a:buFont typeface="Wingdings" pitchFamily="2" charset="2"/>
              <a:buChar char="ü"/>
            </a:pPr>
            <a:r>
              <a:rPr lang="en-US" sz="4400" dirty="0">
                <a:latin typeface="Calibri"/>
                <a:cs typeface="Calibri"/>
              </a:rPr>
              <a:t>Vulnerable populations (developmental, genetic, associated diseases, diet, social, economic, </a:t>
            </a:r>
            <a:r>
              <a:rPr lang="en-US" sz="4400" dirty="0" err="1">
                <a:latin typeface="Calibri"/>
                <a:cs typeface="Calibri"/>
              </a:rPr>
              <a:t>etc</a:t>
            </a:r>
            <a:r>
              <a:rPr lang="en-US" sz="4400" dirty="0">
                <a:latin typeface="Calibri"/>
                <a:cs typeface="Calibri"/>
              </a:rPr>
              <a:t>)</a:t>
            </a:r>
          </a:p>
          <a:p>
            <a:pPr marL="762010" indent="-762010" algn="l">
              <a:buFont typeface="Wingdings" pitchFamily="2" charset="2"/>
              <a:buChar char="ü"/>
            </a:pPr>
            <a:endParaRPr lang="en-US" sz="4400" dirty="0">
              <a:latin typeface="Calibri"/>
              <a:cs typeface="Calibri"/>
            </a:endParaRPr>
          </a:p>
          <a:p>
            <a:pPr marL="762010" indent="-762010" algn="l">
              <a:buFont typeface="Wingdings" pitchFamily="2" charset="2"/>
              <a:buChar char="ü"/>
            </a:pPr>
            <a:r>
              <a:rPr lang="en-US" sz="4400" dirty="0">
                <a:latin typeface="Calibri"/>
                <a:cs typeface="Calibri"/>
              </a:rPr>
              <a:t>Public health messages supporting general prevention</a:t>
            </a:r>
          </a:p>
          <a:p>
            <a:pPr marL="762010" indent="-762010" algn="l">
              <a:buFont typeface="Wingdings" pitchFamily="2" charset="2"/>
              <a:buChar char="ü"/>
            </a:pPr>
            <a:endParaRPr lang="en-US" sz="4400" dirty="0">
              <a:latin typeface="Calibri"/>
              <a:cs typeface="Calibri"/>
            </a:endParaRPr>
          </a:p>
          <a:p>
            <a:pPr marL="762010" indent="-762010" algn="l">
              <a:buFont typeface="Wingdings" pitchFamily="2" charset="2"/>
              <a:buChar char="ü"/>
            </a:pPr>
            <a:r>
              <a:rPr lang="en-US" sz="4400" dirty="0">
                <a:latin typeface="Calibri"/>
                <a:cs typeface="Calibri"/>
              </a:rPr>
              <a:t>Precision prevention</a:t>
            </a:r>
          </a:p>
          <a:p>
            <a:pPr marL="762010" indent="-762010" algn="l">
              <a:buFont typeface="Wingdings" pitchFamily="2" charset="2"/>
              <a:buChar char="ü"/>
            </a:pPr>
            <a:endParaRPr lang="en-US" sz="4400" dirty="0">
              <a:latin typeface="Calibri"/>
              <a:cs typeface="Calibri"/>
            </a:endParaRPr>
          </a:p>
          <a:p>
            <a:pPr marL="762010" indent="-762010" algn="l">
              <a:buFont typeface="Wingdings" pitchFamily="2" charset="2"/>
              <a:buChar char="ü"/>
            </a:pPr>
            <a:r>
              <a:rPr lang="en-US" sz="4400" dirty="0">
                <a:latin typeface="Calibri"/>
                <a:cs typeface="Calibri"/>
              </a:rPr>
              <a:t>Ethical responsibility (future generations)</a:t>
            </a:r>
          </a:p>
          <a:p>
            <a:pPr algn="l"/>
            <a:endParaRPr lang="en-US" sz="4400" dirty="0">
              <a:latin typeface="Calibri"/>
              <a:cs typeface="Calibri"/>
            </a:endParaRPr>
          </a:p>
        </p:txBody>
      </p:sp>
    </p:spTree>
    <p:extLst>
      <p:ext uri="{BB962C8B-B14F-4D97-AF65-F5344CB8AC3E}">
        <p14:creationId xmlns:p14="http://schemas.microsoft.com/office/powerpoint/2010/main" val="2418580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71CE1619-3294-D149-AE20-59263D564066}"/>
              </a:ext>
            </a:extLst>
          </p:cNvPr>
          <p:cNvSpPr txBox="1">
            <a:spLocks/>
          </p:cNvSpPr>
          <p:nvPr/>
        </p:nvSpPr>
        <p:spPr>
          <a:xfrm>
            <a:off x="928114" y="760885"/>
            <a:ext cx="17721145" cy="228600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algun Gothic" panose="020B0503020000020004" pitchFamily="34" charset="-127"/>
                <a:ea typeface="Malgun Gothic" panose="020B0503020000020004" pitchFamily="34" charset="-127"/>
                <a:cs typeface="+mj-cs"/>
              </a:defRPr>
            </a:lvl1pPr>
          </a:lstStyle>
          <a:p>
            <a:r>
              <a:rPr lang="es-ES" sz="5600" dirty="0">
                <a:solidFill>
                  <a:srgbClr val="4AA3D4"/>
                </a:solidFill>
                <a:latin typeface="Arial" panose="020B0604020202020204" pitchFamily="34" charset="0"/>
                <a:cs typeface="Arial" panose="020B0604020202020204" pitchFamily="34" charset="0"/>
              </a:rPr>
              <a:t>Une </a:t>
            </a:r>
            <a:r>
              <a:rPr lang="es-ES" sz="5600" dirty="0" err="1">
                <a:solidFill>
                  <a:srgbClr val="4AA3D4"/>
                </a:solidFill>
                <a:latin typeface="Arial" panose="020B0604020202020204" pitchFamily="34" charset="0"/>
                <a:cs typeface="Arial" panose="020B0604020202020204" pitchFamily="34" charset="0"/>
              </a:rPr>
              <a:t>question</a:t>
            </a:r>
            <a:r>
              <a:rPr lang="es-ES" sz="5600" dirty="0">
                <a:solidFill>
                  <a:srgbClr val="4AA3D4"/>
                </a:solidFill>
                <a:latin typeface="Arial" panose="020B0604020202020204" pitchFamily="34" charset="0"/>
                <a:cs typeface="Arial" panose="020B0604020202020204" pitchFamily="34" charset="0"/>
              </a:rPr>
              <a:t> de </a:t>
            </a:r>
            <a:r>
              <a:rPr lang="es-ES" sz="5600" dirty="0" err="1">
                <a:solidFill>
                  <a:srgbClr val="4AA3D4"/>
                </a:solidFill>
                <a:latin typeface="Arial" panose="020B0604020202020204" pitchFamily="34" charset="0"/>
                <a:cs typeface="Arial" panose="020B0604020202020204" pitchFamily="34" charset="0"/>
              </a:rPr>
              <a:t>générations</a:t>
            </a:r>
            <a:endParaRPr lang="es-ES" sz="5600" dirty="0">
              <a:solidFill>
                <a:srgbClr val="4AA3D4"/>
              </a:solidFill>
              <a:latin typeface="Arial" panose="020B0604020202020204" pitchFamily="34" charset="0"/>
              <a:cs typeface="Arial" panose="020B0604020202020204" pitchFamily="34" charset="0"/>
            </a:endParaRPr>
          </a:p>
        </p:txBody>
      </p:sp>
      <p:sp>
        <p:nvSpPr>
          <p:cNvPr id="34" name="ZoneTexte 33">
            <a:extLst>
              <a:ext uri="{FF2B5EF4-FFF2-40B4-BE49-F238E27FC236}">
                <a16:creationId xmlns:a16="http://schemas.microsoft.com/office/drawing/2014/main" id="{0CFDC19A-58F7-704B-A6AF-7AE12FF23102}"/>
              </a:ext>
            </a:extLst>
          </p:cNvPr>
          <p:cNvSpPr txBox="1"/>
          <p:nvPr/>
        </p:nvSpPr>
        <p:spPr>
          <a:xfrm>
            <a:off x="3309422" y="9353323"/>
            <a:ext cx="14932277" cy="3170099"/>
          </a:xfrm>
          <a:prstGeom prst="rect">
            <a:avLst/>
          </a:prstGeom>
          <a:noFill/>
        </p:spPr>
        <p:txBody>
          <a:bodyPr wrap="square" rtlCol="0">
            <a:spAutoFit/>
          </a:bodyPr>
          <a:lstStyle/>
          <a:p>
            <a:pPr marL="571508" indent="-571508" algn="l">
              <a:buFont typeface="Wingdings" pitchFamily="2" charset="2"/>
              <a:buChar char="ü"/>
            </a:pPr>
            <a:r>
              <a:rPr lang="en-US" sz="4000" i="1" dirty="0"/>
              <a:t>Ethical responsibility towards future generations</a:t>
            </a:r>
          </a:p>
          <a:p>
            <a:pPr marL="571508" indent="-571508" algn="l">
              <a:buFont typeface="Wingdings" pitchFamily="2" charset="2"/>
              <a:buChar char="ü"/>
            </a:pPr>
            <a:endParaRPr lang="en-US" sz="4000" i="1" dirty="0"/>
          </a:p>
          <a:p>
            <a:pPr marL="571508" indent="-571508" algn="l">
              <a:buFont typeface="Wingdings" pitchFamily="2" charset="2"/>
              <a:buChar char="ü"/>
            </a:pPr>
            <a:r>
              <a:rPr lang="en-US" sz="4000" i="1" dirty="0"/>
              <a:t>All public decisions should take this into consideration</a:t>
            </a:r>
          </a:p>
          <a:p>
            <a:pPr marL="571508" indent="-571508" algn="l">
              <a:buFont typeface="Wingdings" pitchFamily="2" charset="2"/>
              <a:buChar char="ü"/>
            </a:pPr>
            <a:endParaRPr lang="en-US" sz="4000" i="1" dirty="0"/>
          </a:p>
          <a:p>
            <a:pPr marL="571508" indent="-571508" algn="l">
              <a:buFont typeface="Wingdings" pitchFamily="2" charset="2"/>
              <a:buChar char="ü"/>
            </a:pPr>
            <a:r>
              <a:rPr lang="en-US" sz="4000" i="1" dirty="0"/>
              <a:t>Should support long-term visions…</a:t>
            </a:r>
          </a:p>
        </p:txBody>
      </p:sp>
      <p:grpSp>
        <p:nvGrpSpPr>
          <p:cNvPr id="2" name="Groupe 1">
            <a:extLst>
              <a:ext uri="{FF2B5EF4-FFF2-40B4-BE49-F238E27FC236}">
                <a16:creationId xmlns:a16="http://schemas.microsoft.com/office/drawing/2014/main" id="{2629FC79-1A53-3941-824B-47E6F708477F}"/>
              </a:ext>
            </a:extLst>
          </p:cNvPr>
          <p:cNvGrpSpPr/>
          <p:nvPr/>
        </p:nvGrpSpPr>
        <p:grpSpPr>
          <a:xfrm>
            <a:off x="1529658" y="2705089"/>
            <a:ext cx="20882047" cy="5909561"/>
            <a:chOff x="764829" y="1352544"/>
            <a:chExt cx="10441022" cy="2954780"/>
          </a:xfrm>
        </p:grpSpPr>
        <p:pic>
          <p:nvPicPr>
            <p:cNvPr id="16" name="Image 26">
              <a:extLst>
                <a:ext uri="{FF2B5EF4-FFF2-40B4-BE49-F238E27FC236}">
                  <a16:creationId xmlns:a16="http://schemas.microsoft.com/office/drawing/2014/main" id="{1BAF7EE8-61A4-684E-A207-7A12BF8DE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5361" y="2230433"/>
              <a:ext cx="158049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E03CED38-8F87-1A46-A8D5-2F6E35CCF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6858" y="1897133"/>
              <a:ext cx="1034000" cy="1171500"/>
            </a:xfrm>
            <a:prstGeom prst="rect">
              <a:avLst/>
            </a:prstGeom>
          </p:spPr>
        </p:pic>
        <p:pic>
          <p:nvPicPr>
            <p:cNvPr id="8" name="Image 7">
              <a:extLst>
                <a:ext uri="{FF2B5EF4-FFF2-40B4-BE49-F238E27FC236}">
                  <a16:creationId xmlns:a16="http://schemas.microsoft.com/office/drawing/2014/main" id="{C22A6EC6-968E-0642-ADC9-FCE709E65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1719" y="1869295"/>
              <a:ext cx="1108238" cy="1230757"/>
            </a:xfrm>
            <a:prstGeom prst="rect">
              <a:avLst/>
            </a:prstGeom>
          </p:spPr>
        </p:pic>
        <p:pic>
          <p:nvPicPr>
            <p:cNvPr id="10" name="Image 9">
              <a:extLst>
                <a:ext uri="{FF2B5EF4-FFF2-40B4-BE49-F238E27FC236}">
                  <a16:creationId xmlns:a16="http://schemas.microsoft.com/office/drawing/2014/main" id="{5AA304FF-530B-8F4D-8C64-D1061E6387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7165" y="1871954"/>
              <a:ext cx="993671" cy="1196679"/>
            </a:xfrm>
            <a:prstGeom prst="rect">
              <a:avLst/>
            </a:prstGeom>
          </p:spPr>
        </p:pic>
        <p:pic>
          <p:nvPicPr>
            <p:cNvPr id="14" name="Image 13">
              <a:extLst>
                <a:ext uri="{FF2B5EF4-FFF2-40B4-BE49-F238E27FC236}">
                  <a16:creationId xmlns:a16="http://schemas.microsoft.com/office/drawing/2014/main" id="{816F4FC6-81E0-1942-9F32-FEECF20E12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0180" y="1869295"/>
              <a:ext cx="1126877" cy="1227175"/>
            </a:xfrm>
            <a:prstGeom prst="rect">
              <a:avLst/>
            </a:prstGeom>
          </p:spPr>
        </p:pic>
        <p:pic>
          <p:nvPicPr>
            <p:cNvPr id="18" name="Image 17">
              <a:extLst>
                <a:ext uri="{FF2B5EF4-FFF2-40B4-BE49-F238E27FC236}">
                  <a16:creationId xmlns:a16="http://schemas.microsoft.com/office/drawing/2014/main" id="{17C02B6B-16D6-7148-A67A-6D42C2BAB3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770" y="1897133"/>
              <a:ext cx="1143066" cy="1171500"/>
            </a:xfrm>
            <a:prstGeom prst="rect">
              <a:avLst/>
            </a:prstGeom>
          </p:spPr>
        </p:pic>
        <p:pic>
          <p:nvPicPr>
            <p:cNvPr id="20" name="Image 19">
              <a:extLst>
                <a:ext uri="{FF2B5EF4-FFF2-40B4-BE49-F238E27FC236}">
                  <a16:creationId xmlns:a16="http://schemas.microsoft.com/office/drawing/2014/main" id="{05405136-5572-E243-9B64-542D15D438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829" y="3103635"/>
              <a:ext cx="8559800" cy="876300"/>
            </a:xfrm>
            <a:prstGeom prst="rect">
              <a:avLst/>
            </a:prstGeom>
          </p:spPr>
        </p:pic>
        <p:sp>
          <p:nvSpPr>
            <p:cNvPr id="25" name="Rectangle 24">
              <a:extLst>
                <a:ext uri="{FF2B5EF4-FFF2-40B4-BE49-F238E27FC236}">
                  <a16:creationId xmlns:a16="http://schemas.microsoft.com/office/drawing/2014/main" id="{1CFB75C0-6790-F147-9F68-0782CC4CE54A}"/>
                </a:ext>
              </a:extLst>
            </p:cNvPr>
            <p:cNvSpPr/>
            <p:nvPr/>
          </p:nvSpPr>
          <p:spPr>
            <a:xfrm>
              <a:off x="9729592" y="3273352"/>
              <a:ext cx="1407606" cy="2699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a:t>Generation CC</a:t>
              </a:r>
            </a:p>
          </p:txBody>
        </p:sp>
        <p:sp>
          <p:nvSpPr>
            <p:cNvPr id="27" name="ZoneTexte 26">
              <a:extLst>
                <a:ext uri="{FF2B5EF4-FFF2-40B4-BE49-F238E27FC236}">
                  <a16:creationId xmlns:a16="http://schemas.microsoft.com/office/drawing/2014/main" id="{D0B6AB8A-3AEE-2946-A78E-352CAFFC15A8}"/>
                </a:ext>
              </a:extLst>
            </p:cNvPr>
            <p:cNvSpPr txBox="1"/>
            <p:nvPr/>
          </p:nvSpPr>
          <p:spPr>
            <a:xfrm>
              <a:off x="10173633" y="3568358"/>
              <a:ext cx="840935" cy="230832"/>
            </a:xfrm>
            <a:prstGeom prst="rect">
              <a:avLst/>
            </a:prstGeom>
            <a:noFill/>
          </p:spPr>
          <p:txBody>
            <a:bodyPr wrap="none" rtlCol="0">
              <a:spAutoFit/>
            </a:bodyPr>
            <a:lstStyle/>
            <a:p>
              <a:r>
                <a:rPr lang="en-US" sz="2400" b="0" dirty="0">
                  <a:solidFill>
                    <a:srgbClr val="0070C0"/>
                  </a:solidFill>
                </a:rPr>
                <a:t>2021-2030</a:t>
              </a:r>
            </a:p>
          </p:txBody>
        </p:sp>
        <p:pic>
          <p:nvPicPr>
            <p:cNvPr id="36" name="Image 35" descr="Une image contenant produit céramique, porcelaine&#10;&#10;Description générée automatiquement">
              <a:extLst>
                <a:ext uri="{FF2B5EF4-FFF2-40B4-BE49-F238E27FC236}">
                  <a16:creationId xmlns:a16="http://schemas.microsoft.com/office/drawing/2014/main" id="{3756DFCD-6389-3347-99BB-77DC8B2B12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3678" y="1352544"/>
              <a:ext cx="841521" cy="849313"/>
            </a:xfrm>
            <a:prstGeom prst="rect">
              <a:avLst/>
            </a:prstGeom>
          </p:spPr>
        </p:pic>
        <p:sp>
          <p:nvSpPr>
            <p:cNvPr id="37" name="ZoneTexte 36">
              <a:extLst>
                <a:ext uri="{FF2B5EF4-FFF2-40B4-BE49-F238E27FC236}">
                  <a16:creationId xmlns:a16="http://schemas.microsoft.com/office/drawing/2014/main" id="{B545DB04-2749-2741-886D-913C446BBB0A}"/>
                </a:ext>
              </a:extLst>
            </p:cNvPr>
            <p:cNvSpPr txBox="1"/>
            <p:nvPr/>
          </p:nvSpPr>
          <p:spPr>
            <a:xfrm>
              <a:off x="780859" y="4014937"/>
              <a:ext cx="1906932" cy="292387"/>
            </a:xfrm>
            <a:prstGeom prst="rect">
              <a:avLst/>
            </a:prstGeom>
            <a:noFill/>
          </p:spPr>
          <p:txBody>
            <a:bodyPr wrap="none" rtlCol="0">
              <a:spAutoFit/>
            </a:bodyPr>
            <a:lstStyle/>
            <a:p>
              <a:r>
                <a:rPr lang="en-US" i="1" dirty="0" err="1"/>
                <a:t>PurdueGlobal.com</a:t>
              </a:r>
              <a:endParaRPr lang="en-US" i="1" dirty="0"/>
            </a:p>
          </p:txBody>
        </p:sp>
      </p:grpSp>
    </p:spTree>
    <p:extLst>
      <p:ext uri="{BB962C8B-B14F-4D97-AF65-F5344CB8AC3E}">
        <p14:creationId xmlns:p14="http://schemas.microsoft.com/office/powerpoint/2010/main" val="3612676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ZoneTexte 1">
            <a:extLst>
              <a:ext uri="{FF2B5EF4-FFF2-40B4-BE49-F238E27FC236}">
                <a16:creationId xmlns:a16="http://schemas.microsoft.com/office/drawing/2014/main" id="{B3798D65-545A-F342-AB51-3815A071A965}"/>
              </a:ext>
            </a:extLst>
          </p:cNvPr>
          <p:cNvSpPr txBox="1">
            <a:spLocks noChangeArrowheads="1"/>
          </p:cNvSpPr>
          <p:nvPr/>
        </p:nvSpPr>
        <p:spPr bwMode="auto">
          <a:xfrm>
            <a:off x="1524000" y="608008"/>
            <a:ext cx="21336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0"/>
              </a:spcBef>
              <a:buFontTx/>
              <a:buNone/>
            </a:pPr>
            <a:r>
              <a:rPr lang="fr-CH" altLang="fr-FR" sz="6400" dirty="0">
                <a:solidFill>
                  <a:srgbClr val="4AA3D4"/>
                </a:solidFill>
                <a:latin typeface="Calibri" panose="020F0502020204030204" pitchFamily="34" charset="0"/>
              </a:rPr>
              <a:t>En quoi pourrait consister un programme </a:t>
            </a:r>
            <a:r>
              <a:rPr lang="fr-CH" altLang="fr-FR" sz="6400" dirty="0" err="1">
                <a:solidFill>
                  <a:srgbClr val="4AA3D4"/>
                </a:solidFill>
                <a:latin typeface="Calibri" panose="020F0502020204030204" pitchFamily="34" charset="0"/>
              </a:rPr>
              <a:t>Exposome</a:t>
            </a:r>
            <a:r>
              <a:rPr lang="fr-CH" altLang="fr-FR" sz="6400" dirty="0">
                <a:solidFill>
                  <a:srgbClr val="4AA3D4"/>
                </a:solidFill>
                <a:latin typeface="Calibri" panose="020F0502020204030204" pitchFamily="34" charset="0"/>
              </a:rPr>
              <a:t>?</a:t>
            </a:r>
          </a:p>
        </p:txBody>
      </p:sp>
      <p:sp>
        <p:nvSpPr>
          <p:cNvPr id="3" name="ZoneTexte 1">
            <a:extLst>
              <a:ext uri="{FF2B5EF4-FFF2-40B4-BE49-F238E27FC236}">
                <a16:creationId xmlns:a16="http://schemas.microsoft.com/office/drawing/2014/main" id="{6E920F84-4CBE-3C45-9AE4-1E1335DD15CA}"/>
              </a:ext>
            </a:extLst>
          </p:cNvPr>
          <p:cNvSpPr txBox="1">
            <a:spLocks noChangeArrowheads="1"/>
          </p:cNvSpPr>
          <p:nvPr/>
        </p:nvSpPr>
        <p:spPr bwMode="auto">
          <a:xfrm>
            <a:off x="1524000" y="2041297"/>
            <a:ext cx="20604480" cy="1141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762010" indent="-762010" algn="l" hangingPunct="1">
              <a:spcBef>
                <a:spcPct val="0"/>
              </a:spcBef>
              <a:buFont typeface="Wingdings" pitchFamily="2" charset="2"/>
              <a:buChar char="ü"/>
            </a:pPr>
            <a:r>
              <a:rPr lang="fr-FR" altLang="fr-FR" sz="4800" dirty="0">
                <a:latin typeface="Calibri" panose="020F0502020204030204" pitchFamily="34" charset="0"/>
              </a:rPr>
              <a:t>Construire et soutenir des infrastructures durables : </a:t>
            </a:r>
            <a:r>
              <a:rPr lang="fr-FR" altLang="fr-FR" sz="4800" b="0" dirty="0">
                <a:latin typeface="Calibri" panose="020F0502020204030204" pitchFamily="34" charset="0"/>
              </a:rPr>
              <a:t>analytiques (</a:t>
            </a:r>
            <a:r>
              <a:rPr lang="fr-FR" altLang="fr-FR" sz="4800" b="0" i="1" dirty="0" err="1">
                <a:latin typeface="Calibri" panose="020F0502020204030204" pitchFamily="34" charset="0"/>
              </a:rPr>
              <a:t>e.g</a:t>
            </a:r>
            <a:r>
              <a:rPr lang="fr-FR" altLang="fr-FR" sz="4800" b="0" i="1" dirty="0">
                <a:latin typeface="Calibri" panose="020F0502020204030204" pitchFamily="34" charset="0"/>
              </a:rPr>
              <a:t>.</a:t>
            </a:r>
            <a:r>
              <a:rPr lang="fr-FR" altLang="fr-FR" sz="4800" b="0" dirty="0">
                <a:latin typeface="Calibri" panose="020F0502020204030204" pitchFamily="34" charset="0"/>
              </a:rPr>
              <a:t> EIRENE, France exposome), numériques, cohortes (</a:t>
            </a:r>
            <a:r>
              <a:rPr lang="fr-FR" altLang="fr-FR" sz="4800" b="0" i="1" dirty="0" err="1">
                <a:latin typeface="Calibri" panose="020F0502020204030204" pitchFamily="34" charset="0"/>
              </a:rPr>
              <a:t>e.g</a:t>
            </a:r>
            <a:r>
              <a:rPr lang="fr-FR" altLang="fr-FR" sz="4800" b="0" i="1" dirty="0">
                <a:latin typeface="Calibri" panose="020F0502020204030204" pitchFamily="34" charset="0"/>
              </a:rPr>
              <a:t>. </a:t>
            </a:r>
            <a:r>
              <a:rPr lang="fr-FR" altLang="fr-FR" sz="4800" b="0" dirty="0">
                <a:latin typeface="Calibri" panose="020F0502020204030204" pitchFamily="34" charset="0"/>
              </a:rPr>
              <a:t>EHEN)</a:t>
            </a:r>
          </a:p>
          <a:p>
            <a:pPr algn="l" hangingPunct="1">
              <a:spcBef>
                <a:spcPct val="0"/>
              </a:spcBef>
              <a:buNone/>
            </a:pPr>
            <a:endParaRPr lang="fr-FR" altLang="fr-FR" sz="4800" dirty="0">
              <a:latin typeface="Calibri" panose="020F0502020204030204" pitchFamily="34" charset="0"/>
            </a:endParaRPr>
          </a:p>
          <a:p>
            <a:pPr marL="762010" indent="-762010" algn="l" hangingPunct="1">
              <a:spcBef>
                <a:spcPct val="0"/>
              </a:spcBef>
              <a:buFont typeface="Wingdings" pitchFamily="2" charset="2"/>
              <a:buChar char="ü"/>
            </a:pPr>
            <a:r>
              <a:rPr lang="fr-FR" altLang="fr-FR" sz="4800" dirty="0">
                <a:latin typeface="Calibri" panose="020F0502020204030204" pitchFamily="34" charset="0"/>
              </a:rPr>
              <a:t>Intégrer les changements globaux dans le cadre de l’exposome : </a:t>
            </a:r>
            <a:r>
              <a:rPr lang="fr-FR" altLang="fr-FR" sz="4800" b="0" dirty="0">
                <a:latin typeface="Calibri" panose="020F0502020204030204" pitchFamily="34" charset="0"/>
              </a:rPr>
              <a:t>crise climatique, perte de biodiversité, pollution globale, …</a:t>
            </a:r>
          </a:p>
          <a:p>
            <a:pPr marL="762010" indent="-762010" algn="l" hangingPunct="1">
              <a:spcBef>
                <a:spcPct val="0"/>
              </a:spcBef>
              <a:buFont typeface="Wingdings" pitchFamily="2" charset="2"/>
              <a:buChar char="ü"/>
            </a:pPr>
            <a:endParaRPr lang="fr-FR" altLang="fr-FR" sz="4800" dirty="0">
              <a:latin typeface="Calibri" panose="020F0502020204030204" pitchFamily="34" charset="0"/>
            </a:endParaRPr>
          </a:p>
          <a:p>
            <a:pPr marL="762010" indent="-762010" algn="l" hangingPunct="1">
              <a:spcBef>
                <a:spcPct val="0"/>
              </a:spcBef>
              <a:buFont typeface="Wingdings" pitchFamily="2" charset="2"/>
              <a:buChar char="ü"/>
            </a:pPr>
            <a:r>
              <a:rPr lang="fr-FR" altLang="fr-FR" sz="4800" dirty="0">
                <a:latin typeface="Calibri" panose="020F0502020204030204" pitchFamily="34" charset="0"/>
              </a:rPr>
              <a:t>Développer des objectifs scientifiques précis :</a:t>
            </a:r>
          </a:p>
          <a:p>
            <a:pPr marL="1504960" lvl="1" indent="-762010" algn="l" hangingPunct="1">
              <a:spcBef>
                <a:spcPct val="0"/>
              </a:spcBef>
              <a:buFont typeface="Wingdings" pitchFamily="2" charset="2"/>
              <a:buChar char="ü"/>
            </a:pPr>
            <a:r>
              <a:rPr lang="fr-FR" altLang="fr-FR" sz="4400" b="0" dirty="0">
                <a:latin typeface="Calibri" panose="020F0502020204030204" pitchFamily="34" charset="0"/>
              </a:rPr>
              <a:t>Renforcer les liens </a:t>
            </a:r>
            <a:r>
              <a:rPr lang="fr-FR" altLang="fr-FR" sz="4400" b="0" dirty="0" err="1">
                <a:latin typeface="Calibri" panose="020F0502020204030204" pitchFamily="34" charset="0"/>
              </a:rPr>
              <a:t>Expologie</a:t>
            </a:r>
            <a:r>
              <a:rPr lang="fr-FR" altLang="fr-FR" sz="4400" b="0" dirty="0">
                <a:latin typeface="Calibri" panose="020F0502020204030204" pitchFamily="34" charset="0"/>
              </a:rPr>
              <a:t> x Epidémiologie x Toxicologie </a:t>
            </a:r>
          </a:p>
          <a:p>
            <a:pPr marL="1504960" lvl="1" indent="-762010" algn="l" hangingPunct="1">
              <a:spcBef>
                <a:spcPct val="0"/>
              </a:spcBef>
              <a:buFont typeface="Wingdings" pitchFamily="2" charset="2"/>
              <a:buChar char="ü"/>
            </a:pPr>
            <a:r>
              <a:rPr lang="fr-FR" altLang="fr-FR" sz="4400" b="0" dirty="0">
                <a:latin typeface="Calibri" panose="020F0502020204030204" pitchFamily="34" charset="0"/>
              </a:rPr>
              <a:t>S’ouvrir vers la médecine clinique</a:t>
            </a:r>
          </a:p>
          <a:p>
            <a:pPr marL="1504960" lvl="1" indent="-762010" algn="l" hangingPunct="1">
              <a:spcBef>
                <a:spcPct val="0"/>
              </a:spcBef>
              <a:buFont typeface="Wingdings" pitchFamily="2" charset="2"/>
              <a:buChar char="ü"/>
            </a:pPr>
            <a:r>
              <a:rPr lang="fr-FR" altLang="fr-FR" sz="4400" b="0" dirty="0">
                <a:latin typeface="Calibri" panose="020F0502020204030204" pitchFamily="34" charset="0"/>
              </a:rPr>
              <a:t>Mieux comprendre la dimension temporelle et les </a:t>
            </a:r>
            <a:r>
              <a:rPr lang="fr-FR" altLang="fr-FR" sz="4400" b="0" dirty="0" err="1">
                <a:latin typeface="Calibri" panose="020F0502020204030204" pitchFamily="34" charset="0"/>
              </a:rPr>
              <a:t>co</a:t>
            </a:r>
            <a:r>
              <a:rPr lang="fr-FR" altLang="fr-FR" sz="4400" b="0" dirty="0">
                <a:latin typeface="Calibri" panose="020F0502020204030204" pitchFamily="34" charset="0"/>
              </a:rPr>
              <a:t>-expositions</a:t>
            </a:r>
          </a:p>
          <a:p>
            <a:pPr marL="1504960" lvl="1" indent="-762010" algn="l" hangingPunct="1">
              <a:spcBef>
                <a:spcPct val="0"/>
              </a:spcBef>
              <a:buFont typeface="Wingdings" pitchFamily="2" charset="2"/>
              <a:buChar char="ü"/>
            </a:pPr>
            <a:r>
              <a:rPr lang="fr-FR" altLang="fr-FR" sz="4400" b="0" dirty="0">
                <a:latin typeface="Calibri" panose="020F0502020204030204" pitchFamily="34" charset="0"/>
              </a:rPr>
              <a:t>Développer l’</a:t>
            </a:r>
            <a:r>
              <a:rPr lang="fr-FR" altLang="fr-FR" sz="4400" b="0" dirty="0" err="1">
                <a:latin typeface="Calibri" panose="020F0502020204030204" pitchFamily="34" charset="0"/>
              </a:rPr>
              <a:t>Epigénotoxicité</a:t>
            </a:r>
            <a:endParaRPr lang="fr-FR" altLang="fr-FR" sz="4400" b="0" dirty="0">
              <a:latin typeface="Calibri" panose="020F0502020204030204" pitchFamily="34" charset="0"/>
            </a:endParaRPr>
          </a:p>
          <a:p>
            <a:pPr marL="1504960" lvl="1" indent="-762010" algn="l" hangingPunct="1">
              <a:spcBef>
                <a:spcPct val="0"/>
              </a:spcBef>
              <a:buFont typeface="Wingdings" pitchFamily="2" charset="2"/>
              <a:buChar char="ü"/>
            </a:pPr>
            <a:r>
              <a:rPr lang="fr-FR" altLang="fr-FR" sz="4400" b="0" dirty="0">
                <a:latin typeface="Calibri" panose="020F0502020204030204" pitchFamily="34" charset="0"/>
              </a:rPr>
              <a:t>Explorer la traduction biologiques des facteurs psycho-sociaux</a:t>
            </a:r>
          </a:p>
          <a:p>
            <a:pPr marL="762010" indent="-762010" algn="l" hangingPunct="1">
              <a:spcBef>
                <a:spcPct val="0"/>
              </a:spcBef>
              <a:buFont typeface="Wingdings" pitchFamily="2" charset="2"/>
              <a:buChar char="ü"/>
            </a:pPr>
            <a:endParaRPr lang="fr-FR" altLang="fr-FR" sz="4800" dirty="0">
              <a:latin typeface="Calibri" panose="020F0502020204030204" pitchFamily="34" charset="0"/>
            </a:endParaRPr>
          </a:p>
          <a:p>
            <a:pPr marL="762010" indent="-762010" algn="l" hangingPunct="1">
              <a:spcBef>
                <a:spcPct val="0"/>
              </a:spcBef>
              <a:buFont typeface="Wingdings" pitchFamily="2" charset="2"/>
              <a:buChar char="ü"/>
            </a:pPr>
            <a:r>
              <a:rPr lang="fr-FR" altLang="fr-FR" sz="4800" dirty="0">
                <a:latin typeface="Calibri" panose="020F0502020204030204" pitchFamily="34" charset="0"/>
              </a:rPr>
              <a:t>Impacts réglementaires et en santé publique </a:t>
            </a:r>
          </a:p>
          <a:p>
            <a:pPr marL="1504960" lvl="1" indent="-762010" algn="l" hangingPunct="1">
              <a:spcBef>
                <a:spcPct val="0"/>
              </a:spcBef>
              <a:buFont typeface="Wingdings" pitchFamily="2" charset="2"/>
              <a:buChar char="ü"/>
            </a:pPr>
            <a:r>
              <a:rPr lang="fr-FR" altLang="fr-FR" sz="4000" b="0" dirty="0">
                <a:latin typeface="Calibri" panose="020F0502020204030204" pitchFamily="34" charset="0"/>
              </a:rPr>
              <a:t>Un score de risques liés à l’exposome? </a:t>
            </a:r>
            <a:r>
              <a:rPr lang="fr-FR" altLang="fr-FR" sz="4000" b="0" dirty="0" err="1">
                <a:latin typeface="Calibri" panose="020F0502020204030204" pitchFamily="34" charset="0"/>
              </a:rPr>
              <a:t>Toxiscore</a:t>
            </a:r>
            <a:r>
              <a:rPr lang="fr-FR" altLang="fr-FR" sz="4000" b="0" dirty="0">
                <a:latin typeface="Calibri" panose="020F0502020204030204" pitchFamily="34" charset="0"/>
              </a:rPr>
              <a:t>?</a:t>
            </a:r>
          </a:p>
          <a:p>
            <a:pPr marL="1504960" lvl="1" indent="-762010" algn="l" hangingPunct="1">
              <a:spcBef>
                <a:spcPct val="0"/>
              </a:spcBef>
              <a:buFont typeface="Wingdings" pitchFamily="2" charset="2"/>
              <a:buChar char="ü"/>
            </a:pPr>
            <a:r>
              <a:rPr lang="fr-FR" altLang="fr-FR" sz="4400" b="0" dirty="0">
                <a:latin typeface="Calibri" panose="020F0502020204030204" pitchFamily="34" charset="0"/>
              </a:rPr>
              <a:t>Une décision et une communication en santé publique inspire par l’Exposome</a:t>
            </a:r>
          </a:p>
        </p:txBody>
      </p:sp>
    </p:spTree>
    <p:extLst>
      <p:ext uri="{BB962C8B-B14F-4D97-AF65-F5344CB8AC3E}">
        <p14:creationId xmlns:p14="http://schemas.microsoft.com/office/powerpoint/2010/main" val="162051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3" name="Image 1">
            <a:extLst>
              <a:ext uri="{FF2B5EF4-FFF2-40B4-BE49-F238E27FC236}">
                <a16:creationId xmlns:a16="http://schemas.microsoft.com/office/drawing/2014/main" id="{56E5526C-CECA-884E-BE2B-28164BE396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3414" y="2633533"/>
            <a:ext cx="11083989" cy="652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ZoneTexte 124">
            <a:extLst>
              <a:ext uri="{FF2B5EF4-FFF2-40B4-BE49-F238E27FC236}">
                <a16:creationId xmlns:a16="http://schemas.microsoft.com/office/drawing/2014/main" id="{28322D2C-D229-F046-9FA1-0ED0C536DE26}"/>
              </a:ext>
            </a:extLst>
          </p:cNvPr>
          <p:cNvSpPr txBox="1">
            <a:spLocks noChangeArrowheads="1"/>
          </p:cNvSpPr>
          <p:nvPr/>
        </p:nvSpPr>
        <p:spPr bwMode="auto">
          <a:xfrm>
            <a:off x="3160610" y="10601325"/>
            <a:ext cx="843532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ja-JP" sz="2800" i="1" dirty="0"/>
              <a:t>Mortality per 100 000 persons linked to pollution</a:t>
            </a:r>
          </a:p>
          <a:p>
            <a:pPr eaLnBrk="1" hangingPunct="1">
              <a:spcBef>
                <a:spcPct val="0"/>
              </a:spcBef>
              <a:buFontTx/>
              <a:buNone/>
            </a:pPr>
            <a:r>
              <a:rPr lang="en-US" altLang="ja-JP" sz="2800" i="1" dirty="0"/>
              <a:t>in 2015</a:t>
            </a:r>
          </a:p>
          <a:p>
            <a:pPr eaLnBrk="1" hangingPunct="1">
              <a:spcBef>
                <a:spcPct val="0"/>
              </a:spcBef>
              <a:buFontTx/>
              <a:buNone/>
            </a:pPr>
            <a:r>
              <a:rPr lang="en-US" altLang="ja-JP" sz="2200" i="1" dirty="0" err="1"/>
              <a:t>Landrigan</a:t>
            </a:r>
            <a:r>
              <a:rPr lang="en-US" altLang="ja-JP" sz="2200" i="1" dirty="0"/>
              <a:t> et al, Lancet, 2018</a:t>
            </a:r>
          </a:p>
        </p:txBody>
      </p:sp>
      <p:sp>
        <p:nvSpPr>
          <p:cNvPr id="28676" name="ZoneTexte 124">
            <a:extLst>
              <a:ext uri="{FF2B5EF4-FFF2-40B4-BE49-F238E27FC236}">
                <a16:creationId xmlns:a16="http://schemas.microsoft.com/office/drawing/2014/main" id="{12B3EA57-3E46-7143-A722-743FD6E0A023}"/>
              </a:ext>
            </a:extLst>
          </p:cNvPr>
          <p:cNvSpPr txBox="1">
            <a:spLocks noChangeArrowheads="1"/>
          </p:cNvSpPr>
          <p:nvPr/>
        </p:nvSpPr>
        <p:spPr bwMode="auto">
          <a:xfrm>
            <a:off x="13393421" y="10467976"/>
            <a:ext cx="6075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ja-JP" sz="2800" i="1" dirty="0"/>
              <a:t>Emission of CO</a:t>
            </a:r>
            <a:r>
              <a:rPr lang="en-US" altLang="ja-JP" sz="2800" i="1" baseline="-25000" dirty="0"/>
              <a:t>2 </a:t>
            </a:r>
            <a:r>
              <a:rPr lang="en-US" altLang="ja-JP" sz="2800" i="1" dirty="0"/>
              <a:t>per capita in 2016</a:t>
            </a:r>
            <a:endParaRPr lang="en-US" altLang="ja-JP" sz="2800" i="1" baseline="-25000" dirty="0"/>
          </a:p>
        </p:txBody>
      </p:sp>
      <p:pic>
        <p:nvPicPr>
          <p:cNvPr id="28677" name="Image 4" descr="Une image contenant carte&#10;&#10;Description générée automatiquement">
            <a:extLst>
              <a:ext uri="{FF2B5EF4-FFF2-40B4-BE49-F238E27FC236}">
                <a16:creationId xmlns:a16="http://schemas.microsoft.com/office/drawing/2014/main" id="{AF58F5BB-7D58-F443-B5EB-6240FC199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0279" y="2633533"/>
            <a:ext cx="9017176" cy="653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F1B4336E-C3C4-A347-81AA-2B913A363279}"/>
              </a:ext>
            </a:extLst>
          </p:cNvPr>
          <p:cNvSpPr txBox="1">
            <a:spLocks/>
          </p:cNvSpPr>
          <p:nvPr/>
        </p:nvSpPr>
        <p:spPr>
          <a:xfrm>
            <a:off x="556473" y="523744"/>
            <a:ext cx="17569952" cy="1460501"/>
          </a:xfrm>
          <a:prstGeom prst="rect">
            <a:avLst/>
          </a:prstGeom>
        </p:spPr>
        <p:txBody>
          <a:bodyPr/>
          <a:lst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Calibri" charset="0"/>
                <a:ea typeface="ＭＳ Ｐゴシック" charset="0"/>
              </a:defRPr>
            </a:lvl2pPr>
            <a:lvl3pPr algn="l" rtl="0" fontAlgn="base">
              <a:spcBef>
                <a:spcPct val="0"/>
              </a:spcBef>
              <a:spcAft>
                <a:spcPct val="0"/>
              </a:spcAft>
              <a:defRPr sz="4400">
                <a:solidFill>
                  <a:schemeClr val="tx2"/>
                </a:solidFill>
                <a:latin typeface="Calibri" charset="0"/>
                <a:ea typeface="ＭＳ Ｐゴシック" charset="0"/>
              </a:defRPr>
            </a:lvl3pPr>
            <a:lvl4pPr algn="l" rtl="0" fontAlgn="base">
              <a:spcBef>
                <a:spcPct val="0"/>
              </a:spcBef>
              <a:spcAft>
                <a:spcPct val="0"/>
              </a:spcAft>
              <a:defRPr sz="4400">
                <a:solidFill>
                  <a:schemeClr val="tx2"/>
                </a:solidFill>
                <a:latin typeface="Calibri" charset="0"/>
                <a:ea typeface="ＭＳ Ｐゴシック" charset="0"/>
              </a:defRPr>
            </a:lvl4pPr>
            <a:lvl5pPr algn="l" rtl="0" fontAlgn="base">
              <a:spcBef>
                <a:spcPct val="0"/>
              </a:spcBef>
              <a:spcAft>
                <a:spcPct val="0"/>
              </a:spcAft>
              <a:defRPr sz="4400">
                <a:solidFill>
                  <a:schemeClr val="tx2"/>
                </a:solidFill>
                <a:latin typeface="Calibri" charset="0"/>
                <a:ea typeface="ＭＳ Ｐゴシック" charset="0"/>
              </a:defRPr>
            </a:lvl5pPr>
            <a:lvl6pPr marL="457200" algn="l" rtl="0" fontAlgn="base">
              <a:spcBef>
                <a:spcPct val="0"/>
              </a:spcBef>
              <a:spcAft>
                <a:spcPct val="0"/>
              </a:spcAft>
              <a:defRPr sz="4400">
                <a:solidFill>
                  <a:schemeClr val="tx2"/>
                </a:solidFill>
                <a:latin typeface="Calibri" charset="0"/>
                <a:ea typeface="ＭＳ Ｐゴシック" charset="0"/>
              </a:defRPr>
            </a:lvl6pPr>
            <a:lvl7pPr marL="914400" algn="l" rtl="0" fontAlgn="base">
              <a:spcBef>
                <a:spcPct val="0"/>
              </a:spcBef>
              <a:spcAft>
                <a:spcPct val="0"/>
              </a:spcAft>
              <a:defRPr sz="4400">
                <a:solidFill>
                  <a:schemeClr val="tx2"/>
                </a:solidFill>
                <a:latin typeface="Calibri" charset="0"/>
                <a:ea typeface="ＭＳ Ｐゴシック" charset="0"/>
              </a:defRPr>
            </a:lvl7pPr>
            <a:lvl8pPr marL="1371600" algn="l" rtl="0" fontAlgn="base">
              <a:spcBef>
                <a:spcPct val="0"/>
              </a:spcBef>
              <a:spcAft>
                <a:spcPct val="0"/>
              </a:spcAft>
              <a:defRPr sz="4400">
                <a:solidFill>
                  <a:schemeClr val="tx2"/>
                </a:solidFill>
                <a:latin typeface="Calibri" charset="0"/>
                <a:ea typeface="ＭＳ Ｐゴシック" charset="0"/>
              </a:defRPr>
            </a:lvl8pPr>
            <a:lvl9pPr marL="1828800" algn="l" rtl="0" fontAlgn="base">
              <a:spcBef>
                <a:spcPct val="0"/>
              </a:spcBef>
              <a:spcAft>
                <a:spcPct val="0"/>
              </a:spcAft>
              <a:defRPr sz="4400">
                <a:solidFill>
                  <a:schemeClr val="tx2"/>
                </a:solidFill>
                <a:latin typeface="Calibri" charset="0"/>
                <a:ea typeface="ＭＳ Ｐゴシック" charset="0"/>
              </a:defRPr>
            </a:lvl9pPr>
          </a:lstStyle>
          <a:p>
            <a:r>
              <a:rPr lang="en-US" sz="5600" dirty="0">
                <a:solidFill>
                  <a:srgbClr val="4AA3D4"/>
                </a:solidFill>
                <a:latin typeface="Calibri"/>
                <a:cs typeface="Calibri"/>
              </a:rPr>
              <a:t>Une dimension </a:t>
            </a:r>
            <a:r>
              <a:rPr lang="en-US" sz="5600" dirty="0" err="1">
                <a:solidFill>
                  <a:srgbClr val="4AA3D4"/>
                </a:solidFill>
                <a:latin typeface="Calibri"/>
                <a:cs typeface="Calibri"/>
              </a:rPr>
              <a:t>géopolitique</a:t>
            </a:r>
            <a:endParaRPr lang="en-US" sz="5600" dirty="0">
              <a:solidFill>
                <a:srgbClr val="4AA3D4"/>
              </a:solidFill>
              <a:latin typeface="Calibri"/>
              <a:cs typeface="Calibri"/>
            </a:endParaRPr>
          </a:p>
        </p:txBody>
      </p:sp>
    </p:spTree>
    <p:extLst>
      <p:ext uri="{BB962C8B-B14F-4D97-AF65-F5344CB8AC3E}">
        <p14:creationId xmlns:p14="http://schemas.microsoft.com/office/powerpoint/2010/main" val="3005840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Image 2">
            <a:extLst>
              <a:ext uri="{FF2B5EF4-FFF2-40B4-BE49-F238E27FC236}">
                <a16:creationId xmlns:a16="http://schemas.microsoft.com/office/drawing/2014/main" id="{DD59FBE7-2CD7-AA46-9282-4C4B092B4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1" y="2530479"/>
            <a:ext cx="13033376" cy="1102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a:extLst>
              <a:ext uri="{FF2B5EF4-FFF2-40B4-BE49-F238E27FC236}">
                <a16:creationId xmlns:a16="http://schemas.microsoft.com/office/drawing/2014/main" id="{A72B3CB8-968B-1A42-9011-A9882F80B580}"/>
              </a:ext>
            </a:extLst>
          </p:cNvPr>
          <p:cNvSpPr txBox="1">
            <a:spLocks noChangeArrowheads="1"/>
          </p:cNvSpPr>
          <p:nvPr/>
        </p:nvSpPr>
        <p:spPr bwMode="auto">
          <a:xfrm>
            <a:off x="15347951" y="1673424"/>
            <a:ext cx="7213203" cy="1754326"/>
          </a:xfrm>
          <a:prstGeom prst="rect">
            <a:avLst/>
          </a:prstGeom>
          <a:solidFill>
            <a:schemeClr val="bg1">
              <a:lumMod val="75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r>
              <a:rPr lang="fr-FR" altLang="fr-FR" sz="10800" dirty="0">
                <a:solidFill>
                  <a:srgbClr val="FF0000"/>
                </a:solidFill>
                <a:latin typeface="Calibri" panose="020F0502020204030204" pitchFamily="34" charset="0"/>
              </a:rPr>
              <a:t>100 000</a:t>
            </a:r>
          </a:p>
        </p:txBody>
      </p:sp>
      <p:sp>
        <p:nvSpPr>
          <p:cNvPr id="5" name="Text Box 6">
            <a:extLst>
              <a:ext uri="{FF2B5EF4-FFF2-40B4-BE49-F238E27FC236}">
                <a16:creationId xmlns:a16="http://schemas.microsoft.com/office/drawing/2014/main" id="{66699476-E8E5-2548-9534-634E15461633}"/>
              </a:ext>
            </a:extLst>
          </p:cNvPr>
          <p:cNvSpPr txBox="1">
            <a:spLocks noChangeArrowheads="1"/>
          </p:cNvSpPr>
          <p:nvPr/>
        </p:nvSpPr>
        <p:spPr bwMode="auto">
          <a:xfrm>
            <a:off x="15347952" y="4652079"/>
            <a:ext cx="2447925" cy="707886"/>
          </a:xfrm>
          <a:prstGeom prst="rect">
            <a:avLst/>
          </a:prstGeom>
          <a:solidFill>
            <a:schemeClr val="bg1">
              <a:lumMod val="75000"/>
            </a:schemeClr>
          </a:solid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r>
              <a:rPr lang="fr-FR" altLang="fr-FR" sz="4000" dirty="0">
                <a:solidFill>
                  <a:srgbClr val="FF0000"/>
                </a:solidFill>
                <a:latin typeface="Calibri" panose="020F0502020204030204" pitchFamily="34" charset="0"/>
              </a:rPr>
              <a:t>500</a:t>
            </a:r>
          </a:p>
        </p:txBody>
      </p:sp>
      <p:sp>
        <p:nvSpPr>
          <p:cNvPr id="6" name="Text Box 6">
            <a:extLst>
              <a:ext uri="{FF2B5EF4-FFF2-40B4-BE49-F238E27FC236}">
                <a16:creationId xmlns:a16="http://schemas.microsoft.com/office/drawing/2014/main" id="{05AF6155-20BB-5646-B126-C903C51C6728}"/>
              </a:ext>
            </a:extLst>
          </p:cNvPr>
          <p:cNvSpPr txBox="1">
            <a:spLocks noChangeArrowheads="1"/>
          </p:cNvSpPr>
          <p:nvPr/>
        </p:nvSpPr>
        <p:spPr bwMode="auto">
          <a:xfrm>
            <a:off x="15347952" y="5681093"/>
            <a:ext cx="2447925" cy="830997"/>
          </a:xfrm>
          <a:prstGeom prst="rect">
            <a:avLst/>
          </a:prstGeom>
          <a:solidFill>
            <a:schemeClr val="bg1">
              <a:lumMod val="75000"/>
            </a:schemeClr>
          </a:solid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r>
              <a:rPr lang="fr-FR" altLang="fr-FR" sz="4800" dirty="0">
                <a:solidFill>
                  <a:srgbClr val="FF0000"/>
                </a:solidFill>
                <a:latin typeface="Calibri" panose="020F0502020204030204" pitchFamily="34" charset="0"/>
              </a:rPr>
              <a:t>10 000</a:t>
            </a:r>
          </a:p>
        </p:txBody>
      </p:sp>
      <p:sp>
        <p:nvSpPr>
          <p:cNvPr id="7" name="Text Box 6">
            <a:extLst>
              <a:ext uri="{FF2B5EF4-FFF2-40B4-BE49-F238E27FC236}">
                <a16:creationId xmlns:a16="http://schemas.microsoft.com/office/drawing/2014/main" id="{55CE8640-DA2D-A34D-B3C9-6C6823AFA078}"/>
              </a:ext>
            </a:extLst>
          </p:cNvPr>
          <p:cNvSpPr txBox="1">
            <a:spLocks noChangeArrowheads="1"/>
          </p:cNvSpPr>
          <p:nvPr/>
        </p:nvSpPr>
        <p:spPr bwMode="auto">
          <a:xfrm>
            <a:off x="15347952" y="6902133"/>
            <a:ext cx="2447925" cy="954107"/>
          </a:xfrm>
          <a:prstGeom prst="rect">
            <a:avLst/>
          </a:prstGeom>
          <a:solidFill>
            <a:schemeClr val="bg1">
              <a:lumMod val="75000"/>
            </a:schemeClr>
          </a:solid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r>
              <a:rPr lang="fr-FR" altLang="fr-FR" sz="5600" dirty="0">
                <a:solidFill>
                  <a:srgbClr val="FF0000"/>
                </a:solidFill>
                <a:latin typeface="Calibri" panose="020F0502020204030204" pitchFamily="34" charset="0"/>
              </a:rPr>
              <a:t>20 000</a:t>
            </a:r>
          </a:p>
        </p:txBody>
      </p:sp>
      <p:sp>
        <p:nvSpPr>
          <p:cNvPr id="8" name="Text Box 6">
            <a:extLst>
              <a:ext uri="{FF2B5EF4-FFF2-40B4-BE49-F238E27FC236}">
                <a16:creationId xmlns:a16="http://schemas.microsoft.com/office/drawing/2014/main" id="{CE0AE19C-6E39-D841-A56F-6A5DBFA3794A}"/>
              </a:ext>
            </a:extLst>
          </p:cNvPr>
          <p:cNvSpPr txBox="1">
            <a:spLocks noChangeArrowheads="1"/>
          </p:cNvSpPr>
          <p:nvPr/>
        </p:nvSpPr>
        <p:spPr bwMode="auto">
          <a:xfrm>
            <a:off x="15360652" y="8740976"/>
            <a:ext cx="3743325" cy="1200329"/>
          </a:xfrm>
          <a:prstGeom prst="rect">
            <a:avLst/>
          </a:prstGeom>
          <a:solidFill>
            <a:schemeClr val="bg1">
              <a:lumMod val="75000"/>
            </a:schemeClr>
          </a:solid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r>
              <a:rPr lang="fr-FR" altLang="fr-FR" sz="7200" dirty="0">
                <a:solidFill>
                  <a:srgbClr val="FF0000"/>
                </a:solidFill>
                <a:latin typeface="Calibri" panose="020F0502020204030204" pitchFamily="34" charset="0"/>
              </a:rPr>
              <a:t>70 000</a:t>
            </a:r>
          </a:p>
        </p:txBody>
      </p:sp>
      <p:sp>
        <p:nvSpPr>
          <p:cNvPr id="9" name="Text Box 8">
            <a:extLst>
              <a:ext uri="{FF2B5EF4-FFF2-40B4-BE49-F238E27FC236}">
                <a16:creationId xmlns:a16="http://schemas.microsoft.com/office/drawing/2014/main" id="{B9DB4BA8-D329-BD44-A42E-0B7472616B35}"/>
              </a:ext>
            </a:extLst>
          </p:cNvPr>
          <p:cNvSpPr txBox="1">
            <a:spLocks noChangeArrowheads="1"/>
          </p:cNvSpPr>
          <p:nvPr/>
        </p:nvSpPr>
        <p:spPr bwMode="auto">
          <a:xfrm>
            <a:off x="1246784" y="329275"/>
            <a:ext cx="2054628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l">
              <a:spcBef>
                <a:spcPct val="0"/>
              </a:spcBef>
              <a:buFontTx/>
              <a:buNone/>
            </a:pPr>
            <a:r>
              <a:rPr lang="en-US" altLang="fr-FR" sz="6400" dirty="0" err="1">
                <a:solidFill>
                  <a:srgbClr val="4AA3D4"/>
                </a:solidFill>
                <a:latin typeface="Calibri" panose="020F0502020204030204" pitchFamily="34" charset="0"/>
              </a:rPr>
              <a:t>L’univers</a:t>
            </a:r>
            <a:r>
              <a:rPr lang="en-US" altLang="fr-FR" sz="6400" dirty="0">
                <a:solidFill>
                  <a:srgbClr val="4AA3D4"/>
                </a:solidFill>
                <a:latin typeface="Calibri" panose="020F0502020204030204" pitchFamily="34" charset="0"/>
              </a:rPr>
              <a:t> </a:t>
            </a:r>
            <a:r>
              <a:rPr lang="en-US" altLang="fr-FR" sz="6400" dirty="0" err="1">
                <a:solidFill>
                  <a:srgbClr val="4AA3D4"/>
                </a:solidFill>
                <a:latin typeface="Calibri" panose="020F0502020204030204" pitchFamily="34" charset="0"/>
              </a:rPr>
              <a:t>chimique</a:t>
            </a:r>
            <a:r>
              <a:rPr lang="en-US" altLang="fr-FR" sz="6400" dirty="0">
                <a:solidFill>
                  <a:srgbClr val="4AA3D4"/>
                </a:solidFill>
                <a:latin typeface="Calibri" panose="020F0502020204030204" pitchFamily="34" charset="0"/>
              </a:rPr>
              <a:t>: des </a:t>
            </a:r>
            <a:r>
              <a:rPr lang="en-US" altLang="fr-FR" sz="6400" dirty="0" err="1">
                <a:solidFill>
                  <a:srgbClr val="4AA3D4"/>
                </a:solidFill>
                <a:latin typeface="Calibri" panose="020F0502020204030204" pitchFamily="34" charset="0"/>
              </a:rPr>
              <a:t>connaissances</a:t>
            </a:r>
            <a:r>
              <a:rPr lang="en-US" altLang="fr-FR" sz="6400" dirty="0">
                <a:solidFill>
                  <a:srgbClr val="4AA3D4"/>
                </a:solidFill>
                <a:latin typeface="Calibri" panose="020F0502020204030204" pitchFamily="34" charset="0"/>
              </a:rPr>
              <a:t> </a:t>
            </a:r>
            <a:r>
              <a:rPr lang="en-US" altLang="fr-FR" sz="6400" dirty="0" err="1">
                <a:solidFill>
                  <a:srgbClr val="4AA3D4"/>
                </a:solidFill>
                <a:latin typeface="Calibri" panose="020F0502020204030204" pitchFamily="34" charset="0"/>
              </a:rPr>
              <a:t>très</a:t>
            </a:r>
            <a:r>
              <a:rPr lang="en-US" altLang="fr-FR" sz="6400" dirty="0">
                <a:solidFill>
                  <a:srgbClr val="4AA3D4"/>
                </a:solidFill>
                <a:latin typeface="Calibri" panose="020F0502020204030204" pitchFamily="34" charset="0"/>
              </a:rPr>
              <a:t> </a:t>
            </a:r>
            <a:r>
              <a:rPr lang="en-US" altLang="fr-FR" sz="6400" dirty="0" err="1">
                <a:solidFill>
                  <a:srgbClr val="4AA3D4"/>
                </a:solidFill>
                <a:latin typeface="Calibri" panose="020F0502020204030204" pitchFamily="34" charset="0"/>
              </a:rPr>
              <a:t>partielles</a:t>
            </a:r>
            <a:endParaRPr lang="en-US" altLang="fr-FR" sz="6400" dirty="0">
              <a:solidFill>
                <a:srgbClr val="4AA3D4"/>
              </a:solidFill>
              <a:latin typeface="Calibri" panose="020F0502020204030204" pitchFamily="34" charset="0"/>
            </a:endParaRPr>
          </a:p>
        </p:txBody>
      </p:sp>
      <p:sp>
        <p:nvSpPr>
          <p:cNvPr id="2" name="ZoneTexte 1">
            <a:extLst>
              <a:ext uri="{FF2B5EF4-FFF2-40B4-BE49-F238E27FC236}">
                <a16:creationId xmlns:a16="http://schemas.microsoft.com/office/drawing/2014/main" id="{88E10F4B-1E24-0847-A680-4FD09592C2F6}"/>
              </a:ext>
            </a:extLst>
          </p:cNvPr>
          <p:cNvSpPr txBox="1"/>
          <p:nvPr/>
        </p:nvSpPr>
        <p:spPr>
          <a:xfrm>
            <a:off x="15762112" y="12540896"/>
            <a:ext cx="8449749" cy="666786"/>
          </a:xfrm>
          <a:prstGeom prst="rect">
            <a:avLst/>
          </a:prstGeom>
          <a:noFill/>
        </p:spPr>
        <p:txBody>
          <a:bodyPr wrap="none" rtlCol="0">
            <a:spAutoFit/>
          </a:bodyPr>
          <a:lstStyle/>
          <a:p>
            <a:r>
              <a:rPr lang="en-US" sz="3733" i="1" dirty="0"/>
              <a:t>Chemical Strategy for sustainability </a:t>
            </a:r>
          </a:p>
        </p:txBody>
      </p:sp>
    </p:spTree>
    <p:extLst>
      <p:ext uri="{BB962C8B-B14F-4D97-AF65-F5344CB8AC3E}">
        <p14:creationId xmlns:p14="http://schemas.microsoft.com/office/powerpoint/2010/main" val="458565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477413" y="523656"/>
            <a:ext cx="22767597"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eaLnBrk="0" hangingPunct="0">
              <a:defRPr/>
            </a:pPr>
            <a:r>
              <a:rPr lang="en-US" sz="4800" dirty="0" err="1">
                <a:solidFill>
                  <a:srgbClr val="4AA3D4"/>
                </a:solidFill>
                <a:latin typeface="Calibri Bold" charset="0"/>
              </a:rPr>
              <a:t>Pourquoi</a:t>
            </a:r>
            <a:r>
              <a:rPr lang="en-US" sz="4800" dirty="0">
                <a:solidFill>
                  <a:srgbClr val="4AA3D4"/>
                </a:solidFill>
                <a:latin typeface="Calibri Bold" charset="0"/>
              </a:rPr>
              <a:t> un </a:t>
            </a:r>
            <a:r>
              <a:rPr lang="en-US" sz="4800" dirty="0" err="1">
                <a:solidFill>
                  <a:srgbClr val="4AA3D4"/>
                </a:solidFill>
                <a:latin typeface="Calibri Bold" charset="0"/>
              </a:rPr>
              <a:t>toxicologue</a:t>
            </a:r>
            <a:r>
              <a:rPr lang="en-US" sz="4800" dirty="0">
                <a:solidFill>
                  <a:srgbClr val="4AA3D4"/>
                </a:solidFill>
                <a:latin typeface="Calibri Bold" charset="0"/>
              </a:rPr>
              <a:t> </a:t>
            </a:r>
            <a:r>
              <a:rPr lang="en-US" sz="4800" dirty="0" err="1">
                <a:solidFill>
                  <a:srgbClr val="4AA3D4"/>
                </a:solidFill>
                <a:latin typeface="Calibri Bold" charset="0"/>
              </a:rPr>
              <a:t>s’intéresserait</a:t>
            </a:r>
            <a:r>
              <a:rPr lang="en-US" sz="4800" dirty="0">
                <a:solidFill>
                  <a:srgbClr val="4AA3D4"/>
                </a:solidFill>
                <a:latin typeface="Calibri Bold" charset="0"/>
              </a:rPr>
              <a:t>-il </a:t>
            </a:r>
            <a:r>
              <a:rPr lang="en-US" sz="4800" dirty="0" err="1">
                <a:solidFill>
                  <a:srgbClr val="4AA3D4"/>
                </a:solidFill>
                <a:latin typeface="Calibri Bold" charset="0"/>
              </a:rPr>
              <a:t>à</a:t>
            </a:r>
            <a:r>
              <a:rPr lang="en-US" sz="4800" dirty="0">
                <a:solidFill>
                  <a:srgbClr val="4AA3D4"/>
                </a:solidFill>
                <a:latin typeface="Calibri Bold" charset="0"/>
              </a:rPr>
              <a:t> </a:t>
            </a:r>
            <a:r>
              <a:rPr lang="en-US" sz="4800" dirty="0" err="1">
                <a:solidFill>
                  <a:srgbClr val="4AA3D4"/>
                </a:solidFill>
                <a:latin typeface="Calibri Bold" charset="0"/>
              </a:rPr>
              <a:t>l’exposome</a:t>
            </a:r>
            <a:r>
              <a:rPr lang="en-US" sz="4800" dirty="0">
                <a:solidFill>
                  <a:srgbClr val="4AA3D4"/>
                </a:solidFill>
                <a:latin typeface="Calibri Bold" charset="0"/>
              </a:rPr>
              <a:t>?</a:t>
            </a:r>
          </a:p>
          <a:p>
            <a:pPr algn="l" eaLnBrk="0" hangingPunct="0">
              <a:defRPr/>
            </a:pPr>
            <a:endParaRPr lang="en-US" sz="4800" dirty="0">
              <a:solidFill>
                <a:srgbClr val="4AA3D4"/>
              </a:solidFill>
              <a:latin typeface="Calibri Bold" charset="0"/>
            </a:endParaRPr>
          </a:p>
          <a:p>
            <a:pPr algn="l" eaLnBrk="0" hangingPunct="0">
              <a:defRPr/>
            </a:pPr>
            <a:r>
              <a:rPr lang="en-US" sz="4800" i="1" dirty="0" err="1">
                <a:solidFill>
                  <a:srgbClr val="FF0000"/>
                </a:solidFill>
                <a:latin typeface="Calibri Bold" charset="0"/>
              </a:rPr>
              <a:t>L’AhR</a:t>
            </a:r>
            <a:r>
              <a:rPr lang="en-US" sz="4800" i="1" dirty="0">
                <a:solidFill>
                  <a:srgbClr val="FF0000"/>
                </a:solidFill>
                <a:latin typeface="Calibri Bold" charset="0"/>
              </a:rPr>
              <a:t> </a:t>
            </a:r>
            <a:r>
              <a:rPr lang="en-US" sz="4800" i="1" dirty="0" err="1">
                <a:solidFill>
                  <a:srgbClr val="FF0000"/>
                </a:solidFill>
                <a:latin typeface="Calibri Bold" charset="0"/>
              </a:rPr>
              <a:t>en</a:t>
            </a:r>
            <a:r>
              <a:rPr lang="en-US" sz="4800" i="1" dirty="0">
                <a:solidFill>
                  <a:srgbClr val="FF0000"/>
                </a:solidFill>
                <a:latin typeface="Calibri Bold" charset="0"/>
              </a:rPr>
              <a:t> 1990 </a:t>
            </a:r>
            <a:r>
              <a:rPr lang="en-US" sz="4800" i="1" dirty="0">
                <a:solidFill>
                  <a:srgbClr val="4AA3D4"/>
                </a:solidFill>
                <a:latin typeface="Calibri Bold" charset="0"/>
              </a:rPr>
              <a:t>(</a:t>
            </a:r>
            <a:r>
              <a:rPr lang="en-US" sz="4800" i="1" dirty="0" err="1">
                <a:solidFill>
                  <a:srgbClr val="4AA3D4"/>
                </a:solidFill>
                <a:latin typeface="Calibri Bold" charset="0"/>
              </a:rPr>
              <a:t>Arylhydrocarbon</a:t>
            </a:r>
            <a:r>
              <a:rPr lang="en-US" sz="4800" i="1" dirty="0">
                <a:solidFill>
                  <a:srgbClr val="4AA3D4"/>
                </a:solidFill>
                <a:latin typeface="Calibri Bold" charset="0"/>
              </a:rPr>
              <a:t> Receptor or </a:t>
            </a:r>
            <a:r>
              <a:rPr lang="en-US" sz="4800" i="1" dirty="0" err="1">
                <a:solidFill>
                  <a:srgbClr val="4AA3D4"/>
                </a:solidFill>
                <a:latin typeface="Calibri Bold" charset="0"/>
              </a:rPr>
              <a:t>Récepteur</a:t>
            </a:r>
            <a:r>
              <a:rPr lang="en-US" sz="4800" i="1" dirty="0">
                <a:solidFill>
                  <a:srgbClr val="4AA3D4"/>
                </a:solidFill>
                <a:latin typeface="Calibri Bold" charset="0"/>
              </a:rPr>
              <a:t> de la </a:t>
            </a:r>
            <a:r>
              <a:rPr lang="en-US" sz="4800" i="1" dirty="0" err="1">
                <a:solidFill>
                  <a:srgbClr val="4AA3D4"/>
                </a:solidFill>
                <a:latin typeface="Calibri Bold" charset="0"/>
              </a:rPr>
              <a:t>dioxine</a:t>
            </a:r>
            <a:r>
              <a:rPr lang="en-US" sz="4800" i="1" dirty="0">
                <a:solidFill>
                  <a:srgbClr val="4AA3D4"/>
                </a:solidFill>
                <a:latin typeface="Calibri Bold" charset="0"/>
              </a:rPr>
              <a:t>): </a:t>
            </a:r>
            <a:r>
              <a:rPr lang="en-US" sz="4800" i="1" dirty="0" err="1">
                <a:solidFill>
                  <a:srgbClr val="4AA3D4"/>
                </a:solidFill>
                <a:latin typeface="Calibri Bold" charset="0"/>
              </a:rPr>
              <a:t>Détoxication</a:t>
            </a:r>
            <a:endParaRPr lang="en-US" sz="4800" i="1" dirty="0">
              <a:solidFill>
                <a:srgbClr val="4AA3D4"/>
              </a:solidFill>
              <a:latin typeface="Calibri Bold" charset="0"/>
            </a:endParaRPr>
          </a:p>
        </p:txBody>
      </p:sp>
      <p:pic>
        <p:nvPicPr>
          <p:cNvPr id="43" name="Image 42">
            <a:extLst>
              <a:ext uri="{FF2B5EF4-FFF2-40B4-BE49-F238E27FC236}">
                <a16:creationId xmlns:a16="http://schemas.microsoft.com/office/drawing/2014/main" id="{1D540799-7184-2A4A-8256-D65B4157BACB}"/>
              </a:ext>
            </a:extLst>
          </p:cNvPr>
          <p:cNvPicPr>
            <a:picLocks noChangeAspect="1"/>
          </p:cNvPicPr>
          <p:nvPr/>
        </p:nvPicPr>
        <p:blipFill rotWithShape="1">
          <a:blip r:embed="rId2">
            <a:extLst>
              <a:ext uri="{28A0092B-C50C-407E-A947-70E740481C1C}">
                <a14:useLocalDpi xmlns:a14="http://schemas.microsoft.com/office/drawing/2010/main" val="0"/>
              </a:ext>
            </a:extLst>
          </a:blip>
          <a:srcRect l="2606" r="2952"/>
          <a:stretch/>
        </p:blipFill>
        <p:spPr>
          <a:xfrm>
            <a:off x="4672103" y="3852909"/>
            <a:ext cx="15373228" cy="8751600"/>
          </a:xfrm>
          <a:prstGeom prst="rect">
            <a:avLst/>
          </a:prstGeom>
        </p:spPr>
      </p:pic>
    </p:spTree>
    <p:extLst>
      <p:ext uri="{BB962C8B-B14F-4D97-AF65-F5344CB8AC3E}">
        <p14:creationId xmlns:p14="http://schemas.microsoft.com/office/powerpoint/2010/main" val="2242397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2">
            <a:extLst>
              <a:ext uri="{FF2B5EF4-FFF2-40B4-BE49-F238E27FC236}">
                <a16:creationId xmlns:a16="http://schemas.microsoft.com/office/drawing/2014/main" id="{3CA75C04-CADF-3C02-DF2F-835CA74B9A6D}"/>
              </a:ext>
            </a:extLst>
          </p:cNvPr>
          <p:cNvSpPr txBox="1">
            <a:spLocks noChangeArrowheads="1"/>
          </p:cNvSpPr>
          <p:nvPr/>
        </p:nvSpPr>
        <p:spPr bwMode="auto">
          <a:xfrm>
            <a:off x="357098" y="668035"/>
            <a:ext cx="20385344"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eaLnBrk="0" hangingPunct="0">
              <a:defRPr/>
            </a:pPr>
            <a:r>
              <a:rPr lang="en-US" sz="4800" dirty="0" err="1">
                <a:solidFill>
                  <a:srgbClr val="4AA3D4"/>
                </a:solidFill>
                <a:latin typeface="Calibri Bold" charset="0"/>
              </a:rPr>
              <a:t>Pourquoi</a:t>
            </a:r>
            <a:r>
              <a:rPr lang="en-US" sz="4800" dirty="0">
                <a:solidFill>
                  <a:srgbClr val="4AA3D4"/>
                </a:solidFill>
                <a:latin typeface="Calibri Bold" charset="0"/>
              </a:rPr>
              <a:t> un </a:t>
            </a:r>
            <a:r>
              <a:rPr lang="en-US" sz="4800" dirty="0" err="1">
                <a:solidFill>
                  <a:srgbClr val="4AA3D4"/>
                </a:solidFill>
                <a:latin typeface="Calibri Bold" charset="0"/>
              </a:rPr>
              <a:t>toxicologue</a:t>
            </a:r>
            <a:r>
              <a:rPr lang="en-US" sz="4800" dirty="0">
                <a:solidFill>
                  <a:srgbClr val="4AA3D4"/>
                </a:solidFill>
                <a:latin typeface="Calibri Bold" charset="0"/>
              </a:rPr>
              <a:t> </a:t>
            </a:r>
            <a:r>
              <a:rPr lang="en-US" sz="4800" dirty="0" err="1">
                <a:solidFill>
                  <a:srgbClr val="4AA3D4"/>
                </a:solidFill>
                <a:latin typeface="Calibri Bold" charset="0"/>
              </a:rPr>
              <a:t>s’intéresserait</a:t>
            </a:r>
            <a:r>
              <a:rPr lang="en-US" sz="4800" dirty="0">
                <a:solidFill>
                  <a:srgbClr val="4AA3D4"/>
                </a:solidFill>
                <a:latin typeface="Calibri Bold" charset="0"/>
              </a:rPr>
              <a:t>-il </a:t>
            </a:r>
            <a:r>
              <a:rPr lang="en-US" sz="4800" dirty="0" err="1">
                <a:solidFill>
                  <a:srgbClr val="4AA3D4"/>
                </a:solidFill>
                <a:latin typeface="Calibri Bold" charset="0"/>
              </a:rPr>
              <a:t>à</a:t>
            </a:r>
            <a:r>
              <a:rPr lang="en-US" sz="4800" dirty="0">
                <a:solidFill>
                  <a:srgbClr val="4AA3D4"/>
                </a:solidFill>
                <a:latin typeface="Calibri Bold" charset="0"/>
              </a:rPr>
              <a:t> </a:t>
            </a:r>
            <a:r>
              <a:rPr lang="en-US" sz="4800" dirty="0" err="1">
                <a:solidFill>
                  <a:srgbClr val="4AA3D4"/>
                </a:solidFill>
                <a:latin typeface="Calibri Bold" charset="0"/>
              </a:rPr>
              <a:t>l’exposome</a:t>
            </a:r>
            <a:r>
              <a:rPr lang="en-US" sz="4800" dirty="0">
                <a:solidFill>
                  <a:srgbClr val="4AA3D4"/>
                </a:solidFill>
                <a:latin typeface="Calibri Bold" charset="0"/>
              </a:rPr>
              <a:t>?</a:t>
            </a:r>
          </a:p>
          <a:p>
            <a:pPr algn="l" eaLnBrk="0" hangingPunct="0">
              <a:defRPr/>
            </a:pPr>
            <a:endParaRPr lang="en-US" sz="4800" dirty="0">
              <a:solidFill>
                <a:srgbClr val="4AA3D4"/>
              </a:solidFill>
              <a:latin typeface="Calibri Bold" charset="0"/>
            </a:endParaRPr>
          </a:p>
          <a:p>
            <a:pPr algn="l" eaLnBrk="0" hangingPunct="0">
              <a:defRPr/>
            </a:pPr>
            <a:r>
              <a:rPr lang="en-US" sz="4800" i="1" dirty="0" err="1">
                <a:solidFill>
                  <a:srgbClr val="FF0000"/>
                </a:solidFill>
                <a:latin typeface="Calibri Bold" charset="0"/>
              </a:rPr>
              <a:t>L’AhR</a:t>
            </a:r>
            <a:r>
              <a:rPr lang="en-US" sz="4800" i="1" dirty="0">
                <a:solidFill>
                  <a:srgbClr val="FF0000"/>
                </a:solidFill>
                <a:latin typeface="Calibri Bold" charset="0"/>
              </a:rPr>
              <a:t> in 2022</a:t>
            </a:r>
            <a:r>
              <a:rPr lang="en-US" sz="4800" i="1" dirty="0">
                <a:solidFill>
                  <a:srgbClr val="4AA3D4"/>
                </a:solidFill>
                <a:latin typeface="Calibri Bold" charset="0"/>
              </a:rPr>
              <a:t>: beaucoup de ligands, beaucoup de </a:t>
            </a:r>
            <a:r>
              <a:rPr lang="en-US" sz="4800" i="1" dirty="0" err="1">
                <a:solidFill>
                  <a:srgbClr val="4AA3D4"/>
                </a:solidFill>
                <a:latin typeface="Calibri Bold" charset="0"/>
              </a:rPr>
              <a:t>fonctions</a:t>
            </a:r>
            <a:r>
              <a:rPr lang="en-US" sz="4800" i="1" dirty="0">
                <a:solidFill>
                  <a:srgbClr val="4AA3D4"/>
                </a:solidFill>
                <a:latin typeface="Calibri Bold" charset="0"/>
              </a:rPr>
              <a:t>, … </a:t>
            </a:r>
          </a:p>
        </p:txBody>
      </p:sp>
      <p:pic>
        <p:nvPicPr>
          <p:cNvPr id="30" name="Image 29">
            <a:extLst>
              <a:ext uri="{FF2B5EF4-FFF2-40B4-BE49-F238E27FC236}">
                <a16:creationId xmlns:a16="http://schemas.microsoft.com/office/drawing/2014/main" id="{5E567344-44CA-1FA8-31CD-85AD3B400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9" y="4176430"/>
            <a:ext cx="18480504" cy="9539570"/>
          </a:xfrm>
          <a:prstGeom prst="rect">
            <a:avLst/>
          </a:prstGeom>
        </p:spPr>
      </p:pic>
      <p:sp>
        <p:nvSpPr>
          <p:cNvPr id="31" name="ZoneTexte 30">
            <a:extLst>
              <a:ext uri="{FF2B5EF4-FFF2-40B4-BE49-F238E27FC236}">
                <a16:creationId xmlns:a16="http://schemas.microsoft.com/office/drawing/2014/main" id="{6445B338-B3C6-1A44-AD88-E07D5EFF959E}"/>
              </a:ext>
            </a:extLst>
          </p:cNvPr>
          <p:cNvSpPr txBox="1"/>
          <p:nvPr/>
        </p:nvSpPr>
        <p:spPr>
          <a:xfrm>
            <a:off x="4317378" y="3216629"/>
            <a:ext cx="1183016"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4000" b="1" i="1"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rPr>
              <a:t>1990</a:t>
            </a:r>
          </a:p>
        </p:txBody>
      </p:sp>
      <p:sp>
        <p:nvSpPr>
          <p:cNvPr id="32" name="ZoneTexte 31">
            <a:extLst>
              <a:ext uri="{FF2B5EF4-FFF2-40B4-BE49-F238E27FC236}">
                <a16:creationId xmlns:a16="http://schemas.microsoft.com/office/drawing/2014/main" id="{CC9BF8F6-9506-20F0-0DCE-33D34DA368CD}"/>
              </a:ext>
            </a:extLst>
          </p:cNvPr>
          <p:cNvSpPr txBox="1"/>
          <p:nvPr/>
        </p:nvSpPr>
        <p:spPr>
          <a:xfrm>
            <a:off x="19052066" y="3216629"/>
            <a:ext cx="1183015"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4000" i="1" dirty="0">
                <a:solidFill>
                  <a:srgbClr val="0070C0"/>
                </a:solidFill>
                <a:latin typeface="Calibri" panose="020F0502020204030204" pitchFamily="34" charset="0"/>
                <a:cs typeface="Calibri" panose="020F0502020204030204" pitchFamily="34" charset="0"/>
              </a:rPr>
              <a:t>2022</a:t>
            </a:r>
            <a:endParaRPr kumimoji="0" lang="en-US" sz="4000" b="1" i="1" u="none" strike="noStrike" cap="none" spc="0" normalizeH="0" baseline="0" dirty="0">
              <a:ln>
                <a:noFill/>
              </a:ln>
              <a:solidFill>
                <a:srgbClr val="0070C0"/>
              </a:solidFill>
              <a:effectLst/>
              <a:uFillTx/>
              <a:latin typeface="Calibri" panose="020F0502020204030204" pitchFamily="34" charset="0"/>
              <a:cs typeface="Calibri" panose="020F0502020204030204" pitchFamily="34" charset="0"/>
              <a:sym typeface="Helvetica Neue"/>
            </a:endParaRPr>
          </a:p>
        </p:txBody>
      </p:sp>
    </p:spTree>
    <p:extLst>
      <p:ext uri="{BB962C8B-B14F-4D97-AF65-F5344CB8AC3E}">
        <p14:creationId xmlns:p14="http://schemas.microsoft.com/office/powerpoint/2010/main" val="2178837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719B3D0-8A49-A744-A2A1-F609205A1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14" y="134632"/>
            <a:ext cx="22136712" cy="12754054"/>
          </a:xfrm>
          <a:prstGeom prst="rect">
            <a:avLst/>
          </a:prstGeom>
        </p:spPr>
      </p:pic>
      <p:sp>
        <p:nvSpPr>
          <p:cNvPr id="2" name="ZoneTexte 1">
            <a:extLst>
              <a:ext uri="{FF2B5EF4-FFF2-40B4-BE49-F238E27FC236}">
                <a16:creationId xmlns:a16="http://schemas.microsoft.com/office/drawing/2014/main" id="{F0B117B1-27D6-AD4B-BB60-311957DB5666}"/>
              </a:ext>
            </a:extLst>
          </p:cNvPr>
          <p:cNvSpPr txBox="1"/>
          <p:nvPr/>
        </p:nvSpPr>
        <p:spPr>
          <a:xfrm>
            <a:off x="1060472" y="262737"/>
            <a:ext cx="17379928" cy="112915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6400" b="1" i="1" u="none" strike="noStrike" cap="none" spc="0" normalizeH="0" baseline="0" dirty="0">
                <a:ln>
                  <a:noFill/>
                </a:ln>
                <a:solidFill>
                  <a:srgbClr val="4AA3D4"/>
                </a:solidFill>
                <a:effectLst/>
                <a:uFillTx/>
                <a:latin typeface="Calibri" panose="020F0502020204030204" pitchFamily="34" charset="0"/>
                <a:cs typeface="Calibri" panose="020F0502020204030204" pitchFamily="34" charset="0"/>
                <a:sym typeface="Helvetica Neue"/>
              </a:rPr>
              <a:t>Contributions au Concept </a:t>
            </a:r>
            <a:r>
              <a:rPr kumimoji="0" lang="en-US" sz="6400" b="1" i="1" u="none" strike="noStrike" cap="none" spc="0" normalizeH="0" baseline="0" dirty="0" err="1">
                <a:ln>
                  <a:noFill/>
                </a:ln>
                <a:solidFill>
                  <a:srgbClr val="4AA3D4"/>
                </a:solidFill>
                <a:effectLst/>
                <a:uFillTx/>
                <a:latin typeface="Calibri" panose="020F0502020204030204" pitchFamily="34" charset="0"/>
                <a:cs typeface="Calibri" panose="020F0502020204030204" pitchFamily="34" charset="0"/>
                <a:sym typeface="Helvetica Neue"/>
              </a:rPr>
              <a:t>d’Exposome</a:t>
            </a:r>
            <a:endParaRPr kumimoji="0" lang="en-US" sz="6400" b="1" i="1" u="none" strike="noStrike" cap="none" spc="0" normalizeH="0" baseline="0" dirty="0">
              <a:ln>
                <a:noFill/>
              </a:ln>
              <a:solidFill>
                <a:srgbClr val="4AA3D4"/>
              </a:solidFill>
              <a:effectLst/>
              <a:uFillTx/>
              <a:latin typeface="Calibri" panose="020F0502020204030204" pitchFamily="34" charset="0"/>
              <a:cs typeface="Calibri" panose="020F0502020204030204" pitchFamily="34" charset="0"/>
              <a:sym typeface="Helvetica Neue"/>
            </a:endParaRPr>
          </a:p>
        </p:txBody>
      </p:sp>
    </p:spTree>
    <p:extLst>
      <p:ext uri="{BB962C8B-B14F-4D97-AF65-F5344CB8AC3E}">
        <p14:creationId xmlns:p14="http://schemas.microsoft.com/office/powerpoint/2010/main" val="178378305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descr="Une image contenant texte&#10;&#10;Description générée automatiquement">
            <a:extLst>
              <a:ext uri="{FF2B5EF4-FFF2-40B4-BE49-F238E27FC236}">
                <a16:creationId xmlns:a16="http://schemas.microsoft.com/office/drawing/2014/main" id="{E8FAE4E5-947E-A24F-B20B-E5F752BCE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429" y="179733"/>
            <a:ext cx="23844679" cy="12926667"/>
          </a:xfrm>
          <a:prstGeom prst="rect">
            <a:avLst/>
          </a:prstGeom>
        </p:spPr>
      </p:pic>
      <p:sp>
        <p:nvSpPr>
          <p:cNvPr id="3" name="ZoneTexte 2">
            <a:extLst>
              <a:ext uri="{FF2B5EF4-FFF2-40B4-BE49-F238E27FC236}">
                <a16:creationId xmlns:a16="http://schemas.microsoft.com/office/drawing/2014/main" id="{8AF3753E-CD9C-E842-A961-D2E437CAD00D}"/>
              </a:ext>
            </a:extLst>
          </p:cNvPr>
          <p:cNvSpPr txBox="1"/>
          <p:nvPr/>
        </p:nvSpPr>
        <p:spPr>
          <a:xfrm>
            <a:off x="1060472" y="262737"/>
            <a:ext cx="17379928" cy="112915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6400" b="1" i="1" u="none" strike="noStrike" cap="none" spc="0" normalizeH="0" baseline="0" dirty="0">
                <a:ln>
                  <a:noFill/>
                </a:ln>
                <a:solidFill>
                  <a:srgbClr val="4AA3D4"/>
                </a:solidFill>
                <a:effectLst/>
                <a:uFillTx/>
                <a:latin typeface="Calibri" panose="020F0502020204030204" pitchFamily="34" charset="0"/>
                <a:cs typeface="Calibri" panose="020F0502020204030204" pitchFamily="34" charset="0"/>
                <a:sym typeface="Helvetica Neue"/>
              </a:rPr>
              <a:t>Contributions au Concept </a:t>
            </a:r>
            <a:r>
              <a:rPr kumimoji="0" lang="en-US" sz="6400" b="1" i="1" u="none" strike="noStrike" cap="none" spc="0" normalizeH="0" baseline="0" dirty="0" err="1">
                <a:ln>
                  <a:noFill/>
                </a:ln>
                <a:solidFill>
                  <a:srgbClr val="4AA3D4"/>
                </a:solidFill>
                <a:effectLst/>
                <a:uFillTx/>
                <a:latin typeface="Calibri" panose="020F0502020204030204" pitchFamily="34" charset="0"/>
                <a:cs typeface="Calibri" panose="020F0502020204030204" pitchFamily="34" charset="0"/>
                <a:sym typeface="Helvetica Neue"/>
              </a:rPr>
              <a:t>d’Exposome</a:t>
            </a:r>
            <a:endParaRPr kumimoji="0" lang="en-US" sz="6400" b="1" i="1" u="none" strike="noStrike" cap="none" spc="0" normalizeH="0" baseline="0" dirty="0">
              <a:ln>
                <a:noFill/>
              </a:ln>
              <a:solidFill>
                <a:srgbClr val="4AA3D4"/>
              </a:solidFill>
              <a:effectLst/>
              <a:uFillTx/>
              <a:latin typeface="Calibri" panose="020F0502020204030204" pitchFamily="34" charset="0"/>
              <a:cs typeface="Calibri" panose="020F0502020204030204" pitchFamily="34" charset="0"/>
              <a:sym typeface="Helvetica Neue"/>
            </a:endParaRPr>
          </a:p>
        </p:txBody>
      </p:sp>
    </p:spTree>
    <p:extLst>
      <p:ext uri="{BB962C8B-B14F-4D97-AF65-F5344CB8AC3E}">
        <p14:creationId xmlns:p14="http://schemas.microsoft.com/office/powerpoint/2010/main" val="4030025675"/>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5012</TotalTime>
  <Words>1262</Words>
  <Application>Microsoft Macintosh PowerPoint</Application>
  <PresentationFormat>Personnalisé</PresentationFormat>
  <Paragraphs>285</Paragraphs>
  <Slides>37</Slides>
  <Notes>4</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37</vt:i4>
      </vt:variant>
    </vt:vector>
  </HeadingPairs>
  <TitlesOfParts>
    <vt:vector size="49" baseType="lpstr">
      <vt:lpstr>Arial</vt:lpstr>
      <vt:lpstr>Calibri</vt:lpstr>
      <vt:lpstr>Calibri Bold</vt:lpstr>
      <vt:lpstr>Comic Sans MS</vt:lpstr>
      <vt:lpstr>Helvetica Light</vt:lpstr>
      <vt:lpstr>Helvetica Neue</vt:lpstr>
      <vt:lpstr>Helvetica Neue Light</vt:lpstr>
      <vt:lpstr>Helvetica Neue Medium</vt:lpstr>
      <vt:lpstr>Helvetica Neue Thin</vt:lpstr>
      <vt:lpstr>Wingdings</vt:lpstr>
      <vt:lpstr>White</vt:lpstr>
      <vt:lpstr>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Exposome et Toxicologie: un pont entre l’expologie, la biosurveillance et la toxicité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LEMELTIER, Marie</dc:creator>
  <cp:lastModifiedBy>Robert Barouki</cp:lastModifiedBy>
  <cp:revision>44</cp:revision>
  <dcterms:modified xsi:type="dcterms:W3CDTF">2022-11-13T18:02:36Z</dcterms:modified>
</cp:coreProperties>
</file>