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41"/>
  </p:notesMasterIdLst>
  <p:handoutMasterIdLst>
    <p:handoutMasterId r:id="rId42"/>
  </p:handoutMasterIdLst>
  <p:sldIdLst>
    <p:sldId id="387" r:id="rId3"/>
    <p:sldId id="424" r:id="rId4"/>
    <p:sldId id="389" r:id="rId5"/>
    <p:sldId id="391" r:id="rId6"/>
    <p:sldId id="390" r:id="rId7"/>
    <p:sldId id="406" r:id="rId8"/>
    <p:sldId id="408" r:id="rId9"/>
    <p:sldId id="407" r:id="rId10"/>
    <p:sldId id="409" r:id="rId11"/>
    <p:sldId id="427" r:id="rId12"/>
    <p:sldId id="428" r:id="rId13"/>
    <p:sldId id="431" r:id="rId14"/>
    <p:sldId id="432" r:id="rId15"/>
    <p:sldId id="433" r:id="rId16"/>
    <p:sldId id="430" r:id="rId17"/>
    <p:sldId id="423" r:id="rId18"/>
    <p:sldId id="392" r:id="rId19"/>
    <p:sldId id="395" r:id="rId20"/>
    <p:sldId id="394" r:id="rId21"/>
    <p:sldId id="421" r:id="rId22"/>
    <p:sldId id="414" r:id="rId23"/>
    <p:sldId id="398" r:id="rId24"/>
    <p:sldId id="393" r:id="rId25"/>
    <p:sldId id="397" r:id="rId26"/>
    <p:sldId id="399" r:id="rId27"/>
    <p:sldId id="422" r:id="rId28"/>
    <p:sldId id="418" r:id="rId29"/>
    <p:sldId id="425" r:id="rId30"/>
    <p:sldId id="434" r:id="rId31"/>
    <p:sldId id="401" r:id="rId32"/>
    <p:sldId id="416" r:id="rId33"/>
    <p:sldId id="405" r:id="rId34"/>
    <p:sldId id="410" r:id="rId35"/>
    <p:sldId id="396" r:id="rId36"/>
    <p:sldId id="426" r:id="rId37"/>
    <p:sldId id="435" r:id="rId38"/>
    <p:sldId id="436" r:id="rId39"/>
    <p:sldId id="437" r:id="rId40"/>
  </p:sldIdLst>
  <p:sldSz cx="12192000" cy="6858000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6F6"/>
    <a:srgbClr val="FFCCCC"/>
    <a:srgbClr val="FFB7B7"/>
    <a:srgbClr val="B4302F"/>
    <a:srgbClr val="C2C2C2"/>
    <a:srgbClr val="8BE1FF"/>
    <a:srgbClr val="9A9ADE"/>
    <a:srgbClr val="BA8CDC"/>
    <a:srgbClr val="FF7D7D"/>
    <a:srgbClr val="E29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690" autoAdjust="0"/>
  </p:normalViewPr>
  <p:slideViewPr>
    <p:cSldViewPr snapToObjects="1">
      <p:cViewPr varScale="1">
        <p:scale>
          <a:sx n="64" d="100"/>
          <a:sy n="64" d="100"/>
        </p:scale>
        <p:origin x="640" y="56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 showGuides="1">
      <p:cViewPr varScale="1">
        <p:scale>
          <a:sx n="93" d="100"/>
          <a:sy n="93" d="100"/>
        </p:scale>
        <p:origin x="18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98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0" tIns="45652" rIns="91300" bIns="4565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71" y="1"/>
            <a:ext cx="294698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0" tIns="45652" rIns="91300" bIns="4565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728"/>
            <a:ext cx="294698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0" tIns="45652" rIns="91300" bIns="4565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71" y="9431728"/>
            <a:ext cx="294698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0" tIns="45652" rIns="91300" bIns="4565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DE8333D-51F3-480D-8EF8-960A6E58A2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412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98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0" tIns="45652" rIns="91300" bIns="4565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71" y="1"/>
            <a:ext cx="294698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0" tIns="45652" rIns="91300" bIns="4565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82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967" y="4717461"/>
            <a:ext cx="5441337" cy="446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0" tIns="45652" rIns="91300" bIns="45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728"/>
            <a:ext cx="294698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0" tIns="45652" rIns="91300" bIns="4565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71" y="9431728"/>
            <a:ext cx="294698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0" tIns="45652" rIns="91300" bIns="4565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D6E54A-61F4-40AE-A458-52FE3442DD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090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620"/>
            <a:ext cx="109728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2800" b="0">
                <a:solidFill>
                  <a:srgbClr val="0070C0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buClr>
                <a:srgbClr val="BF1E2E"/>
              </a:buClr>
              <a:buSzPct val="110000"/>
              <a:buFontTx/>
              <a:buBlip>
                <a:blip r:embed="rId2"/>
              </a:buBlip>
              <a:defRPr/>
            </a:lvl1pPr>
            <a:lvl2pPr marL="742950" indent="-285750">
              <a:buClr>
                <a:srgbClr val="4479AF"/>
              </a:buClr>
              <a:buSzPct val="120000"/>
              <a:buFont typeface="Wingdings" pitchFamily="2" charset="2"/>
              <a:buChar char="§"/>
              <a:defRPr/>
            </a:lvl2pPr>
            <a:lvl3pPr>
              <a:buClr>
                <a:srgbClr val="BF1E2E"/>
              </a:buClr>
              <a:buSzPct val="120000"/>
              <a:defRPr/>
            </a:lvl3pPr>
          </a:lstStyle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FR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0850" indent="-450850">
              <a:defRPr u="none"/>
            </a:lvl1pPr>
            <a:lvl2pPr marL="903288" indent="-446088">
              <a:defRPr sz="2400"/>
            </a:lvl2pPr>
            <a:lvl3pPr marL="1258888" indent="-344488">
              <a:defRPr sz="2000"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 marL="342900" indent="-342900">
              <a:buSzPct val="110000"/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 marL="342900" indent="-342900">
              <a:buSzPct val="110000"/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3600" b="0">
                <a:solidFill>
                  <a:srgbClr val="4479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Date de la présentation, lieu, etc.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9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>
          <a:xfrm>
            <a:off x="11315701" y="6589713"/>
            <a:ext cx="781051" cy="476250"/>
          </a:xfrm>
          <a:prstGeom prst="rect">
            <a:avLst/>
          </a:prstGeom>
          <a:noFill/>
          <a:ln/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059841F-99B7-49D2-9984-6EAE59A20F1B}" type="slidenum">
              <a:rPr lang="fr-FR" sz="600" smtClean="0">
                <a:solidFill>
                  <a:schemeClr val="tx1">
                    <a:lumMod val="65000"/>
                    <a:lumOff val="35000"/>
                  </a:schemeClr>
                </a:solidFill>
                <a:latin typeface="Lao UI" pitchFamily="34" charset="0"/>
                <a:cs typeface="Lao UI" pitchFamily="34" charset="0"/>
              </a:rPr>
              <a:pPr algn="r">
                <a:defRPr/>
              </a:pPr>
              <a:t>‹N°›</a:t>
            </a:fld>
            <a:endParaRPr lang="fr-FR" sz="600" dirty="0">
              <a:solidFill>
                <a:schemeClr val="tx1">
                  <a:lumMod val="65000"/>
                  <a:lumOff val="35000"/>
                </a:schemeClr>
              </a:solidFill>
              <a:latin typeface="Lao UI" pitchFamily="34" charset="0"/>
              <a:cs typeface="Lao U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4479A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4479AF"/>
          </a:solidFill>
          <a:latin typeface="Lao UI" pitchFamily="34" charset="0"/>
          <a:ea typeface="Lao UI" pitchFamily="34" charset="0"/>
          <a:cs typeface="Lao U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4479AF"/>
          </a:solidFill>
          <a:latin typeface="Lao UI" pitchFamily="34" charset="0"/>
          <a:ea typeface="Lao UI" pitchFamily="34" charset="0"/>
          <a:cs typeface="Lao U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4479AF"/>
          </a:solidFill>
          <a:latin typeface="Lao UI" pitchFamily="34" charset="0"/>
          <a:ea typeface="Lao UI" pitchFamily="34" charset="0"/>
          <a:cs typeface="Lao U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4479AF"/>
          </a:solidFill>
          <a:latin typeface="Lao UI" pitchFamily="34" charset="0"/>
          <a:ea typeface="Lao UI" pitchFamily="34" charset="0"/>
          <a:cs typeface="Lao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F1E2E"/>
        </a:buClr>
        <a:buSzPct val="110000"/>
        <a:buFontTx/>
        <a:buBlip>
          <a:blip r:embed="rId9"/>
        </a:buBlip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479AF"/>
        </a:buClr>
        <a:buSzPct val="120000"/>
        <a:buFont typeface="Wingdings" pitchFamily="2" charset="2"/>
        <a:buChar char="§"/>
        <a:defRPr sz="2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F1E2E"/>
        </a:buClr>
        <a:buSzPct val="120000"/>
        <a:buFont typeface="Arial" charset="0"/>
        <a:buChar char="•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921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400" y="116632"/>
            <a:ext cx="2315176" cy="101744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F3DCA0D-7907-4940-A2B8-5C7916F3A5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672" y="5877272"/>
            <a:ext cx="2941712" cy="7954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hyperlink" Target="https://thebesthealthylifestyletips.files.wordpress.com/2014/08/girl-being-checked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-catalogue.molgeniscloud.org/catalogue/catalogue/#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mailto:charline.warembourg@inserm.fr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wmf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hyperlink" Target="https://thebesthealthylifestyletips.files.wordpress.com/2014/08/girl-being-checke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3DC9529-68D3-4CE0-A037-2F89C5E1E5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288"/>
          <a:stretch/>
        </p:blipFill>
        <p:spPr>
          <a:xfrm>
            <a:off x="1" y="17115"/>
            <a:ext cx="4583832" cy="68408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07768" y="1988840"/>
            <a:ext cx="7848872" cy="172819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200" dirty="0"/>
              <a:t>Approche </a:t>
            </a:r>
            <a:r>
              <a:rPr lang="fr-FR" sz="3200" dirty="0" err="1"/>
              <a:t>Exposome</a:t>
            </a:r>
            <a:r>
              <a:rPr lang="fr-FR" sz="3200" dirty="0"/>
              <a:t> en épidémiologie :</a:t>
            </a:r>
            <a:br>
              <a:rPr lang="fr-FR" sz="3200" dirty="0"/>
            </a:br>
            <a:r>
              <a:rPr lang="fr-FR" sz="2400" dirty="0"/>
              <a:t>Exemple d'application à partir de </a:t>
            </a:r>
            <a:br>
              <a:rPr lang="fr-FR" sz="2400" dirty="0"/>
            </a:br>
            <a:r>
              <a:rPr lang="fr-FR" sz="2400" dirty="0"/>
              <a:t>cohortes mères-enfants</a:t>
            </a:r>
            <a:br>
              <a:rPr lang="fr-FR" sz="1600" dirty="0"/>
            </a:br>
            <a:br>
              <a:rPr lang="fr-FR" sz="1600" dirty="0"/>
            </a:br>
            <a:br>
              <a:rPr lang="fr-FR" sz="2800" dirty="0"/>
            </a:br>
            <a:r>
              <a:rPr lang="fr-FR" sz="2000" dirty="0"/>
              <a:t>Charline Warembourg</a:t>
            </a:r>
            <a:br>
              <a:rPr lang="fr-FR" sz="1400" dirty="0"/>
            </a:br>
            <a:r>
              <a:rPr lang="fr-FR" sz="1200" dirty="0"/>
              <a:t> </a:t>
            </a:r>
            <a:br>
              <a:rPr lang="fr-FR" sz="1100" dirty="0"/>
            </a:br>
            <a:r>
              <a:rPr lang="fr-FR" sz="1400" dirty="0"/>
              <a:t>Chargée de Recherche Inserm</a:t>
            </a:r>
            <a:br>
              <a:rPr lang="fr-FR" sz="1400" dirty="0"/>
            </a:br>
            <a:br>
              <a:rPr lang="fr-FR" sz="600" dirty="0"/>
            </a:br>
            <a:r>
              <a:rPr lang="fr-FR" sz="1400" dirty="0"/>
              <a:t>Institut de Recherche en Santé, Environnement et Travail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5840" y="5085184"/>
            <a:ext cx="6912768" cy="792088"/>
          </a:xfrm>
        </p:spPr>
        <p:txBody>
          <a:bodyPr/>
          <a:lstStyle/>
          <a:p>
            <a:r>
              <a:rPr lang="fr-FR" sz="1800" dirty="0"/>
              <a:t>Journée thématique du GDR de Génomique Environnementale</a:t>
            </a:r>
            <a:endParaRPr lang="fr-FR" sz="800" dirty="0"/>
          </a:p>
          <a:p>
            <a:r>
              <a:rPr lang="fr-FR" sz="1400" dirty="0"/>
              <a:t>Lundi 14 Novembre 2022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34586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D9F68-4570-4E21-8124-E1AE3A834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ítulo 5">
            <a:extLst>
              <a:ext uri="{FF2B5EF4-FFF2-40B4-BE49-F238E27FC236}">
                <a16:creationId xmlns:a16="http://schemas.microsoft.com/office/drawing/2014/main" id="{348B0E66-8BA1-4BA0-A0CC-3717FF71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4137323"/>
          </a:xfrm>
        </p:spPr>
        <p:txBody>
          <a:bodyPr>
            <a:normAutofit fontScale="97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002060"/>
                </a:solidFill>
              </a:rPr>
              <a:t>Challenges </a:t>
            </a:r>
            <a:r>
              <a:rPr lang="en-US" sz="3600" b="1" dirty="0" err="1">
                <a:solidFill>
                  <a:srgbClr val="002060"/>
                </a:solidFill>
              </a:rPr>
              <a:t>statistiques</a:t>
            </a:r>
            <a:r>
              <a:rPr lang="en-US" sz="3600" b="1" dirty="0">
                <a:solidFill>
                  <a:srgbClr val="002060"/>
                </a:solidFill>
              </a:rPr>
              <a:t> et </a:t>
            </a:r>
            <a:r>
              <a:rPr lang="en-US" sz="3600" b="1" dirty="0" err="1">
                <a:solidFill>
                  <a:srgbClr val="002060"/>
                </a:solidFill>
              </a:rPr>
              <a:t>méthodes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disponibles</a:t>
            </a:r>
            <a:r>
              <a:rPr lang="en-US" sz="3600" b="1" dirty="0">
                <a:solidFill>
                  <a:srgbClr val="002060"/>
                </a:solidFill>
              </a:rPr>
              <a:t> pour </a:t>
            </a:r>
            <a:r>
              <a:rPr lang="en-US" sz="3600" b="1" dirty="0" err="1">
                <a:solidFill>
                  <a:srgbClr val="002060"/>
                </a:solidFill>
              </a:rPr>
              <a:t>étudier</a:t>
            </a:r>
            <a:r>
              <a:rPr lang="en-US" sz="3600" b="1" dirty="0">
                <a:solidFill>
                  <a:srgbClr val="002060"/>
                </a:solidFill>
              </a:rPr>
              <a:t> les associations exposome-santé</a:t>
            </a:r>
            <a:endParaRPr lang="fr-FR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7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3CDF2E-D767-41C7-8C61-E9C51A34B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Challenges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statistiques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pour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étudier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les associations exposome-santé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F1D079-CE30-4B1A-A0CF-0A7E5C483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5365"/>
            <a:ext cx="512636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Dimension des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données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Corrélation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entre les expositions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Tests multiples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Données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hétérogènes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qualitatives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quantitatives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3A1620D-DEAC-4192-BBDA-3AE8E220DCC7}"/>
              </a:ext>
            </a:extLst>
          </p:cNvPr>
          <p:cNvSpPr txBox="1">
            <a:spLocks/>
          </p:cNvSpPr>
          <p:nvPr/>
        </p:nvSpPr>
        <p:spPr bwMode="auto">
          <a:xfrm>
            <a:off x="6096000" y="1855365"/>
            <a:ext cx="5904656" cy="407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0850" indent="-4508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F1E2E"/>
              </a:buClr>
              <a:buSzPct val="110000"/>
              <a:buFontTx/>
              <a:buBlip>
                <a:blip r:embed="rId2"/>
              </a:buBlip>
              <a:defRPr sz="2400" u="none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03288" indent="-446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79AF"/>
              </a:buClr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8888" indent="-344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F1E2E"/>
              </a:buClr>
              <a:buSzPct val="120000"/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Etude multi-</a:t>
            </a:r>
            <a:r>
              <a:rPr lang="en-US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centrique</a:t>
            </a: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effet</a:t>
            </a: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cohorte</a:t>
            </a: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ville</a:t>
            </a:r>
            <a:r>
              <a:rPr 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/pays)</a:t>
            </a:r>
            <a:endParaRPr 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Expositions </a:t>
            </a:r>
            <a:r>
              <a:rPr lang="en-US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répétées</a:t>
            </a:r>
            <a:endParaRPr lang="en-US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Données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manquantes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Interaction, relation non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linéaire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0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79671-1CE8-4F37-A5EF-A684F5CF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Comparaison de méthodes de type régression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9D04F6-AEDF-4476-99AE-E4161AB9A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40768"/>
            <a:ext cx="1124704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Etude de simulation pour comparer les performance de plusieurs méthodes statistiques dans un contexte d’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exposome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Basée sur une matrice de corrélation 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238 expositions</a:t>
            </a:r>
          </a:p>
          <a:p>
            <a:pPr lvl="1"/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k=1, 2, 10 or 25 vrais prédicteurs </a:t>
            </a:r>
          </a:p>
          <a:p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Conclusions principales</a:t>
            </a:r>
          </a:p>
          <a:p>
            <a:pPr lvl="1">
              <a:spcBef>
                <a:spcPts val="0"/>
              </a:spcBef>
            </a:pP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ExWAS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montre la meilleure sensibilité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	mais aussi le plus grand taux de FDR</a:t>
            </a:r>
          </a:p>
          <a:p>
            <a:pPr marL="537210" lvl="1" indent="0">
              <a:buNone/>
            </a:pPr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DSA, suivi de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sPLS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et ENET, montre le</a:t>
            </a:r>
          </a:p>
          <a:p>
            <a:pPr marL="537210" lvl="1" indent="0">
              <a:spcBef>
                <a:spcPts val="0"/>
              </a:spcBef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	meilleur compromis entre sensibilité</a:t>
            </a:r>
          </a:p>
          <a:p>
            <a:pPr marL="537210" lvl="1" indent="0">
              <a:spcBef>
                <a:spcPts val="0"/>
              </a:spcBef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	et FDR</a:t>
            </a:r>
          </a:p>
          <a:p>
            <a:pPr marL="537210" lvl="1" indent="0">
              <a:spcBef>
                <a:spcPts val="0"/>
              </a:spcBef>
              <a:buNone/>
            </a:pP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AEA46-84C7-4CEC-90B0-1E0D6738F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7968" y="2348880"/>
            <a:ext cx="5876786" cy="285586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883EC6-0646-42F2-95D2-3836788C8011}"/>
              </a:ext>
            </a:extLst>
          </p:cNvPr>
          <p:cNvSpPr/>
          <p:nvPr/>
        </p:nvSpPr>
        <p:spPr>
          <a:xfrm>
            <a:off x="9793381" y="5240233"/>
            <a:ext cx="1991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i="1" dirty="0"/>
              <a:t>(Agier et al, EHP 2016)</a:t>
            </a:r>
          </a:p>
        </p:txBody>
      </p:sp>
    </p:spTree>
    <p:extLst>
      <p:ext uri="{BB962C8B-B14F-4D97-AF65-F5344CB8AC3E}">
        <p14:creationId xmlns:p14="http://schemas.microsoft.com/office/powerpoint/2010/main" val="352727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F13812-5DF9-4F6C-A0B5-82096768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Différentes approches pour différents objectifs</a:t>
            </a:r>
          </a:p>
        </p:txBody>
      </p:sp>
      <p:sp>
        <p:nvSpPr>
          <p:cNvPr id="4" name="Rectángulo redondeado 2">
            <a:extLst>
              <a:ext uri="{FF2B5EF4-FFF2-40B4-BE49-F238E27FC236}">
                <a16:creationId xmlns:a16="http://schemas.microsoft.com/office/drawing/2014/main" id="{6E342526-BA85-4E6E-A87C-0691833798D6}"/>
              </a:ext>
            </a:extLst>
          </p:cNvPr>
          <p:cNvSpPr/>
          <p:nvPr/>
        </p:nvSpPr>
        <p:spPr>
          <a:xfrm>
            <a:off x="379595" y="1561332"/>
            <a:ext cx="3714160" cy="4280564"/>
          </a:xfrm>
          <a:prstGeom prst="roundRect">
            <a:avLst/>
          </a:prstGeom>
          <a:solidFill>
            <a:srgbClr val="E6F6F6"/>
          </a:solidFill>
          <a:ln w="12700" cap="flat" cmpd="sng" algn="ctr">
            <a:solidFill>
              <a:srgbClr val="208E8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Rectángulo redondeado 12">
            <a:extLst>
              <a:ext uri="{FF2B5EF4-FFF2-40B4-BE49-F238E27FC236}">
                <a16:creationId xmlns:a16="http://schemas.microsoft.com/office/drawing/2014/main" id="{A9E52F51-460E-4CAF-BC6D-5DBDEABF4684}"/>
              </a:ext>
            </a:extLst>
          </p:cNvPr>
          <p:cNvSpPr/>
          <p:nvPr/>
        </p:nvSpPr>
        <p:spPr>
          <a:xfrm>
            <a:off x="4305300" y="1551899"/>
            <a:ext cx="3714160" cy="4280564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2700" cap="flat" cmpd="sng" algn="ctr">
            <a:solidFill>
              <a:srgbClr val="208E8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" name="Rectángulo redondeado 13">
            <a:extLst>
              <a:ext uri="{FF2B5EF4-FFF2-40B4-BE49-F238E27FC236}">
                <a16:creationId xmlns:a16="http://schemas.microsoft.com/office/drawing/2014/main" id="{0C13A555-1C80-4512-A88D-3D22852D79C0}"/>
              </a:ext>
            </a:extLst>
          </p:cNvPr>
          <p:cNvSpPr/>
          <p:nvPr/>
        </p:nvSpPr>
        <p:spPr>
          <a:xfrm>
            <a:off x="8280667" y="1551898"/>
            <a:ext cx="3714160" cy="4325374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2700" cap="flat" cmpd="sng" algn="ctr">
            <a:solidFill>
              <a:srgbClr val="208E8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F0F4406-E5B5-41F9-915B-DF98E17CDACB}"/>
              </a:ext>
            </a:extLst>
          </p:cNvPr>
          <p:cNvSpPr txBox="1">
            <a:spLocks/>
          </p:cNvSpPr>
          <p:nvPr/>
        </p:nvSpPr>
        <p:spPr>
          <a:xfrm>
            <a:off x="8381226" y="1639349"/>
            <a:ext cx="3475833" cy="4135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r>
              <a:rPr 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Clustering 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endParaRPr lang="en-US" sz="900" b="1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endParaRPr lang="en-US" sz="1100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identifier des </a:t>
            </a:r>
            <a:r>
              <a:rPr lang="en-US" sz="1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groupes</a:t>
            </a: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sujets</a:t>
            </a: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1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partagent</a:t>
            </a: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US" sz="1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profils</a:t>
            </a: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d’expositions</a:t>
            </a: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similaires</a:t>
            </a:r>
            <a:endParaRPr lang="en-US" sz="1800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endParaRPr lang="en-US" sz="1200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14">
            <a:extLst>
              <a:ext uri="{FF2B5EF4-FFF2-40B4-BE49-F238E27FC236}">
                <a16:creationId xmlns:a16="http://schemas.microsoft.com/office/drawing/2014/main" id="{7E83BD64-EADD-4A5E-AE80-E46D67F938BF}"/>
              </a:ext>
            </a:extLst>
          </p:cNvPr>
          <p:cNvSpPr/>
          <p:nvPr/>
        </p:nvSpPr>
        <p:spPr>
          <a:xfrm>
            <a:off x="609600" y="1556792"/>
            <a:ext cx="3254152" cy="1634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5BDBC"/>
              </a:buClr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Exposome-wide association study (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ExWAS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5BDBC"/>
              </a:buClr>
            </a:pPr>
            <a:endParaRPr lang="en-US" sz="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estimer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associations exposition-par-exposition</a:t>
            </a:r>
          </a:p>
        </p:txBody>
      </p:sp>
      <p:sp>
        <p:nvSpPr>
          <p:cNvPr id="9" name="Rectángulo 15">
            <a:extLst>
              <a:ext uri="{FF2B5EF4-FFF2-40B4-BE49-F238E27FC236}">
                <a16:creationId xmlns:a16="http://schemas.microsoft.com/office/drawing/2014/main" id="{547C1E58-B826-46C7-9478-19182B07DF90}"/>
              </a:ext>
            </a:extLst>
          </p:cNvPr>
          <p:cNvSpPr/>
          <p:nvPr/>
        </p:nvSpPr>
        <p:spPr>
          <a:xfrm>
            <a:off x="4511824" y="1721802"/>
            <a:ext cx="3295462" cy="1568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5BDBC"/>
              </a:buClr>
            </a:pP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Sélection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variables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5BDBC"/>
              </a:buClr>
            </a:pPr>
            <a:endParaRPr lang="en-US" sz="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identifier les expositions qui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prédisent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mieux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paramètre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santé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d’intérêt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4">
            <a:extLst>
              <a:ext uri="{FF2B5EF4-FFF2-40B4-BE49-F238E27FC236}">
                <a16:creationId xmlns:a16="http://schemas.microsoft.com/office/drawing/2014/main" id="{0936EB01-8FC9-4DE7-9CBE-1CBE702B3868}"/>
              </a:ext>
            </a:extLst>
          </p:cNvPr>
          <p:cNvSpPr txBox="1"/>
          <p:nvPr/>
        </p:nvSpPr>
        <p:spPr>
          <a:xfrm>
            <a:off x="1437062" y="1025537"/>
            <a:ext cx="1599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</a:rPr>
              <a:t>Mono-exposition </a:t>
            </a:r>
          </a:p>
        </p:txBody>
      </p:sp>
      <p:sp>
        <p:nvSpPr>
          <p:cNvPr id="15" name="CuadroTexto 15">
            <a:extLst>
              <a:ext uri="{FF2B5EF4-FFF2-40B4-BE49-F238E27FC236}">
                <a16:creationId xmlns:a16="http://schemas.microsoft.com/office/drawing/2014/main" id="{6632F01D-7E75-4DB7-8E5E-211BDFDB90DF}"/>
              </a:ext>
            </a:extLst>
          </p:cNvPr>
          <p:cNvSpPr txBox="1"/>
          <p:nvPr/>
        </p:nvSpPr>
        <p:spPr>
          <a:xfrm>
            <a:off x="7174445" y="980728"/>
            <a:ext cx="1969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/>
            </a:lvl1pPr>
          </a:lstStyle>
          <a:p>
            <a:r>
              <a:rPr lang="fr-FR" sz="1400" dirty="0">
                <a:solidFill>
                  <a:srgbClr val="C00000"/>
                </a:solidFill>
              </a:rPr>
              <a:t>Multi-expositions </a:t>
            </a:r>
          </a:p>
        </p:txBody>
      </p:sp>
      <p:sp>
        <p:nvSpPr>
          <p:cNvPr id="16" name="Abrir corchete 17">
            <a:extLst>
              <a:ext uri="{FF2B5EF4-FFF2-40B4-BE49-F238E27FC236}">
                <a16:creationId xmlns:a16="http://schemas.microsoft.com/office/drawing/2014/main" id="{08A54716-3E09-4CDA-9CEE-A61591CB47BA}"/>
              </a:ext>
            </a:extLst>
          </p:cNvPr>
          <p:cNvSpPr/>
          <p:nvPr/>
        </p:nvSpPr>
        <p:spPr>
          <a:xfrm rot="5400000">
            <a:off x="2129644" y="-104141"/>
            <a:ext cx="118750" cy="3084944"/>
          </a:xfrm>
          <a:prstGeom prst="leftBracke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brir corchete 18">
            <a:extLst>
              <a:ext uri="{FF2B5EF4-FFF2-40B4-BE49-F238E27FC236}">
                <a16:creationId xmlns:a16="http://schemas.microsoft.com/office/drawing/2014/main" id="{6B179866-3090-4055-B27D-FA2741F28033}"/>
              </a:ext>
            </a:extLst>
          </p:cNvPr>
          <p:cNvSpPr/>
          <p:nvPr/>
        </p:nvSpPr>
        <p:spPr>
          <a:xfrm rot="5400000">
            <a:off x="7936037" y="-2019348"/>
            <a:ext cx="116639" cy="6917467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59CFB9-6B44-4F72-89E0-00925742EC88}"/>
              </a:ext>
            </a:extLst>
          </p:cNvPr>
          <p:cNvSpPr/>
          <p:nvPr/>
        </p:nvSpPr>
        <p:spPr>
          <a:xfrm>
            <a:off x="8418137" y="6232065"/>
            <a:ext cx="3470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200" b="1" i="1" dirty="0"/>
              <a:t>(Santos, </a:t>
            </a:r>
            <a:r>
              <a:rPr lang="fr-FR" sz="1200" b="1" i="1" dirty="0" err="1"/>
              <a:t>Eur</a:t>
            </a:r>
            <a:r>
              <a:rPr lang="fr-FR" sz="1200" b="1" i="1" dirty="0"/>
              <a:t> J </a:t>
            </a:r>
            <a:r>
              <a:rPr lang="fr-FR" sz="1200" b="1" i="1" dirty="0" err="1"/>
              <a:t>Epidemiol</a:t>
            </a:r>
            <a:r>
              <a:rPr lang="fr-FR" sz="1200" b="1" i="1" dirty="0"/>
              <a:t>. 2020)</a:t>
            </a:r>
          </a:p>
          <a:p>
            <a:pPr algn="r"/>
            <a:r>
              <a:rPr lang="fr-FR" sz="1200" b="1" i="1" dirty="0"/>
              <a:t>(</a:t>
            </a:r>
            <a:r>
              <a:rPr lang="fr-FR" sz="1200" b="1" i="1" dirty="0" err="1"/>
              <a:t>Stafoggia</a:t>
            </a:r>
            <a:r>
              <a:rPr lang="fr-FR" sz="1200" b="1" i="1" dirty="0"/>
              <a:t>, </a:t>
            </a:r>
            <a:r>
              <a:rPr lang="en-US" sz="1200" b="1" i="1" dirty="0" err="1"/>
              <a:t>Curr</a:t>
            </a:r>
            <a:r>
              <a:rPr lang="en-US" sz="1200" b="1" i="1" dirty="0"/>
              <a:t> Environ Health Rep. 2017</a:t>
            </a:r>
            <a:r>
              <a:rPr lang="fr-FR" sz="1200" b="1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070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5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2">
            <a:extLst>
              <a:ext uri="{FF2B5EF4-FFF2-40B4-BE49-F238E27FC236}">
                <a16:creationId xmlns:a16="http://schemas.microsoft.com/office/drawing/2014/main" id="{6E342526-BA85-4E6E-A87C-0691833798D6}"/>
              </a:ext>
            </a:extLst>
          </p:cNvPr>
          <p:cNvSpPr/>
          <p:nvPr/>
        </p:nvSpPr>
        <p:spPr>
          <a:xfrm>
            <a:off x="379595" y="1561332"/>
            <a:ext cx="3714160" cy="4280564"/>
          </a:xfrm>
          <a:prstGeom prst="roundRect">
            <a:avLst/>
          </a:prstGeom>
          <a:solidFill>
            <a:srgbClr val="E6F6F6"/>
          </a:solidFill>
          <a:ln w="12700" cap="flat" cmpd="sng" algn="ctr">
            <a:solidFill>
              <a:srgbClr val="208E8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Rectángulo redondeado 12">
            <a:extLst>
              <a:ext uri="{FF2B5EF4-FFF2-40B4-BE49-F238E27FC236}">
                <a16:creationId xmlns:a16="http://schemas.microsoft.com/office/drawing/2014/main" id="{A9E52F51-460E-4CAF-BC6D-5DBDEABF4684}"/>
              </a:ext>
            </a:extLst>
          </p:cNvPr>
          <p:cNvSpPr/>
          <p:nvPr/>
        </p:nvSpPr>
        <p:spPr>
          <a:xfrm>
            <a:off x="4305300" y="1551899"/>
            <a:ext cx="3714160" cy="4280564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2700" cap="flat" cmpd="sng" algn="ctr">
            <a:solidFill>
              <a:srgbClr val="208E8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" name="Rectángulo redondeado 13">
            <a:extLst>
              <a:ext uri="{FF2B5EF4-FFF2-40B4-BE49-F238E27FC236}">
                <a16:creationId xmlns:a16="http://schemas.microsoft.com/office/drawing/2014/main" id="{0C13A555-1C80-4512-A88D-3D22852D79C0}"/>
              </a:ext>
            </a:extLst>
          </p:cNvPr>
          <p:cNvSpPr/>
          <p:nvPr/>
        </p:nvSpPr>
        <p:spPr>
          <a:xfrm>
            <a:off x="8280667" y="1551898"/>
            <a:ext cx="3714160" cy="4325374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2700" cap="flat" cmpd="sng" algn="ctr">
            <a:solidFill>
              <a:srgbClr val="208E8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F0F4406-E5B5-41F9-915B-DF98E17CDACB}"/>
              </a:ext>
            </a:extLst>
          </p:cNvPr>
          <p:cNvSpPr txBox="1">
            <a:spLocks/>
          </p:cNvSpPr>
          <p:nvPr/>
        </p:nvSpPr>
        <p:spPr>
          <a:xfrm>
            <a:off x="8381226" y="1639349"/>
            <a:ext cx="3475833" cy="4135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r>
              <a:rPr 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Clustering 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endParaRPr lang="en-US" sz="900" b="1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endParaRPr lang="en-US" sz="1100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identifier des </a:t>
            </a:r>
            <a:r>
              <a:rPr lang="en-US" sz="1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groupes</a:t>
            </a: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sujets</a:t>
            </a: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1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partagent</a:t>
            </a: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US" sz="1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profils</a:t>
            </a: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d’expositions</a:t>
            </a: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similaires</a:t>
            </a:r>
            <a:endParaRPr lang="en-US" sz="1800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defRPr/>
            </a:pP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Avantages</a:t>
            </a: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: </a:t>
            </a:r>
          </a:p>
          <a:p>
            <a:pPr marL="285750" indent="-193675" algn="just">
              <a:lnSpc>
                <a:spcPct val="107000"/>
              </a:lnSpc>
              <a:spcBef>
                <a:spcPts val="0"/>
              </a:spcBef>
              <a:buClr>
                <a:srgbClr val="177385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Identification </a:t>
            </a: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d’individus</a:t>
            </a: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à </a:t>
            </a: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risque</a:t>
            </a: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193675" algn="just">
              <a:lnSpc>
                <a:spcPct val="107000"/>
              </a:lnSpc>
              <a:spcBef>
                <a:spcPts val="0"/>
              </a:spcBef>
              <a:buClr>
                <a:srgbClr val="177385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Intervention </a:t>
            </a: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efficace</a:t>
            </a: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?</a:t>
            </a:r>
          </a:p>
          <a:p>
            <a:pPr marL="285750" indent="-193675" algn="just">
              <a:lnSpc>
                <a:spcPct val="107000"/>
              </a:lnSpc>
              <a:spcBef>
                <a:spcPts val="0"/>
              </a:spcBef>
              <a:buClr>
                <a:srgbClr val="177385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193675" algn="just">
              <a:lnSpc>
                <a:spcPct val="107000"/>
              </a:lnSpc>
              <a:spcBef>
                <a:spcPts val="0"/>
              </a:spcBef>
              <a:buClr>
                <a:srgbClr val="177385"/>
              </a:buClr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177385"/>
              </a:buClr>
              <a:defRPr/>
            </a:pP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Inconvénients</a:t>
            </a: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:</a:t>
            </a:r>
          </a:p>
          <a:p>
            <a:pPr marL="285750" indent="-193675" algn="just">
              <a:lnSpc>
                <a:spcPct val="107000"/>
              </a:lnSpc>
              <a:spcBef>
                <a:spcPts val="0"/>
              </a:spcBef>
              <a:buClr>
                <a:srgbClr val="177385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Interprétation</a:t>
            </a: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193675" algn="just">
              <a:lnSpc>
                <a:spcPct val="107000"/>
              </a:lnSpc>
              <a:spcBef>
                <a:spcPts val="0"/>
              </a:spcBef>
              <a:buClr>
                <a:srgbClr val="177385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Perte</a:t>
            </a: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d’information</a:t>
            </a: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193675" algn="just">
              <a:lnSpc>
                <a:spcPct val="107000"/>
              </a:lnSpc>
              <a:spcBef>
                <a:spcPts val="0"/>
              </a:spcBef>
              <a:buClr>
                <a:srgbClr val="177385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Gestion des </a:t>
            </a: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données</a:t>
            </a: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manquantes</a:t>
            </a: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endParaRPr lang="en-US" sz="1200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14">
            <a:extLst>
              <a:ext uri="{FF2B5EF4-FFF2-40B4-BE49-F238E27FC236}">
                <a16:creationId xmlns:a16="http://schemas.microsoft.com/office/drawing/2014/main" id="{7E83BD64-EADD-4A5E-AE80-E46D67F938BF}"/>
              </a:ext>
            </a:extLst>
          </p:cNvPr>
          <p:cNvSpPr/>
          <p:nvPr/>
        </p:nvSpPr>
        <p:spPr>
          <a:xfrm>
            <a:off x="609600" y="1556792"/>
            <a:ext cx="3254152" cy="4173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5BDBC"/>
              </a:buClr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Exposome-wide association study (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ExWAS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5BDBC"/>
              </a:buClr>
            </a:pPr>
            <a:endParaRPr lang="en-US" sz="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estimer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associations exposition-par-exposition</a:t>
            </a:r>
          </a:p>
          <a:p>
            <a:pPr algn="just" eaLnBrk="1" hangingPunct="1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7000"/>
              </a:lnSpc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Avantages</a:t>
            </a: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: </a:t>
            </a:r>
          </a:p>
          <a:p>
            <a:pPr marL="285750" indent="-193675" algn="just" eaLnBrk="1" hangingPunct="1">
              <a:lnSpc>
                <a:spcPct val="107000"/>
              </a:lnSpc>
              <a:buClr>
                <a:srgbClr val="177385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Simple à </a:t>
            </a: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implémenter</a:t>
            </a: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193675" algn="just" eaLnBrk="1" hangingPunct="1">
              <a:lnSpc>
                <a:spcPct val="107000"/>
              </a:lnSpc>
              <a:buClr>
                <a:srgbClr val="177385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Sensibilité</a:t>
            </a: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élevée</a:t>
            </a: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193675" algn="just" eaLnBrk="1" hangingPunct="1">
              <a:lnSpc>
                <a:spcPct val="107000"/>
              </a:lnSpc>
              <a:buClr>
                <a:srgbClr val="177385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Présentation</a:t>
            </a: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exhaustive</a:t>
            </a:r>
          </a:p>
          <a:p>
            <a:pPr marL="92075" algn="just" eaLnBrk="1" hangingPunct="1">
              <a:lnSpc>
                <a:spcPct val="107000"/>
              </a:lnSpc>
              <a:buClr>
                <a:srgbClr val="177385"/>
              </a:buClr>
              <a:defRPr/>
            </a:pPr>
            <a:endParaRPr lang="en-US" sz="7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177385"/>
              </a:buClr>
              <a:defRPr/>
            </a:pP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Inconvénients</a:t>
            </a: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:</a:t>
            </a:r>
          </a:p>
          <a:p>
            <a:pPr marL="285750" indent="-193675" algn="just" eaLnBrk="1" hangingPunct="1">
              <a:lnSpc>
                <a:spcPct val="107000"/>
              </a:lnSpc>
              <a:buClr>
                <a:srgbClr val="177385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FDR </a:t>
            </a: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élevé</a:t>
            </a: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193675" algn="just" eaLnBrk="1" hangingPunct="1">
              <a:lnSpc>
                <a:spcPct val="107000"/>
              </a:lnSpc>
              <a:buClr>
                <a:srgbClr val="177385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Confusion </a:t>
            </a: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résiduelle</a:t>
            </a: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par les co-expositions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15">
            <a:extLst>
              <a:ext uri="{FF2B5EF4-FFF2-40B4-BE49-F238E27FC236}">
                <a16:creationId xmlns:a16="http://schemas.microsoft.com/office/drawing/2014/main" id="{547C1E58-B826-46C7-9478-19182B07DF90}"/>
              </a:ext>
            </a:extLst>
          </p:cNvPr>
          <p:cNvSpPr/>
          <p:nvPr/>
        </p:nvSpPr>
        <p:spPr>
          <a:xfrm>
            <a:off x="4354962" y="1721802"/>
            <a:ext cx="3541238" cy="405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5BDBC"/>
              </a:buClr>
            </a:pP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Sélection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variables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5BDBC"/>
              </a:buClr>
            </a:pPr>
            <a:endParaRPr lang="en-US" sz="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identifier les expositions qui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prédisent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mieux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paramètre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santé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d’intérêt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Clr>
                <a:schemeClr val="accent2"/>
              </a:buClr>
              <a:defRPr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2"/>
              </a:buClr>
              <a:defRPr/>
            </a:pP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Avantages</a:t>
            </a: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: </a:t>
            </a:r>
          </a:p>
          <a:p>
            <a:pPr marL="285750" indent="-193675" algn="just">
              <a:lnSpc>
                <a:spcPct val="107000"/>
              </a:lnSpc>
              <a:buClr>
                <a:srgbClr val="177385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Estimateurs</a:t>
            </a: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ajustés</a:t>
            </a: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sur les co-expositions</a:t>
            </a:r>
          </a:p>
          <a:p>
            <a:pPr marL="285750" indent="-193675" algn="just">
              <a:lnSpc>
                <a:spcPct val="107000"/>
              </a:lnSpc>
              <a:buClr>
                <a:srgbClr val="177385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FDR plus </a:t>
            </a: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faible</a:t>
            </a: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193675" algn="just">
              <a:lnSpc>
                <a:spcPct val="107000"/>
              </a:lnSpc>
              <a:buClr>
                <a:srgbClr val="177385"/>
              </a:buClr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193675" algn="just">
              <a:lnSpc>
                <a:spcPct val="107000"/>
              </a:lnSpc>
              <a:buClr>
                <a:srgbClr val="177385"/>
              </a:buClr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177385"/>
              </a:buClr>
              <a:defRPr/>
            </a:pP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Inconvénients</a:t>
            </a: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:</a:t>
            </a:r>
          </a:p>
          <a:p>
            <a:pPr marL="285750" indent="-193675" algn="just">
              <a:lnSpc>
                <a:spcPct val="107000"/>
              </a:lnSpc>
              <a:buClr>
                <a:srgbClr val="177385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Méthodes</a:t>
            </a: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prédictives</a:t>
            </a: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193675" algn="just">
              <a:lnSpc>
                <a:spcPct val="107000"/>
              </a:lnSpc>
              <a:buClr>
                <a:srgbClr val="177385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Gestion des </a:t>
            </a: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données</a:t>
            </a: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manquantes</a:t>
            </a: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193675" algn="just">
              <a:lnSpc>
                <a:spcPct val="107000"/>
              </a:lnSpc>
              <a:buClr>
                <a:srgbClr val="177385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Ressources</a:t>
            </a: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computationnelles</a:t>
            </a:r>
            <a:r>
              <a:rPr lang="en-US" sz="1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4">
            <a:extLst>
              <a:ext uri="{FF2B5EF4-FFF2-40B4-BE49-F238E27FC236}">
                <a16:creationId xmlns:a16="http://schemas.microsoft.com/office/drawing/2014/main" id="{0936EB01-8FC9-4DE7-9CBE-1CBE702B3868}"/>
              </a:ext>
            </a:extLst>
          </p:cNvPr>
          <p:cNvSpPr txBox="1"/>
          <p:nvPr/>
        </p:nvSpPr>
        <p:spPr>
          <a:xfrm>
            <a:off x="1437062" y="1025537"/>
            <a:ext cx="1599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</a:rPr>
              <a:t>Mono-exposition </a:t>
            </a:r>
          </a:p>
        </p:txBody>
      </p:sp>
      <p:sp>
        <p:nvSpPr>
          <p:cNvPr id="15" name="CuadroTexto 15">
            <a:extLst>
              <a:ext uri="{FF2B5EF4-FFF2-40B4-BE49-F238E27FC236}">
                <a16:creationId xmlns:a16="http://schemas.microsoft.com/office/drawing/2014/main" id="{6632F01D-7E75-4DB7-8E5E-211BDFDB90DF}"/>
              </a:ext>
            </a:extLst>
          </p:cNvPr>
          <p:cNvSpPr txBox="1"/>
          <p:nvPr/>
        </p:nvSpPr>
        <p:spPr>
          <a:xfrm>
            <a:off x="7174445" y="980728"/>
            <a:ext cx="1969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/>
            </a:lvl1pPr>
          </a:lstStyle>
          <a:p>
            <a:r>
              <a:rPr lang="fr-FR" sz="1400" dirty="0">
                <a:solidFill>
                  <a:srgbClr val="C00000"/>
                </a:solidFill>
              </a:rPr>
              <a:t>Multi-expositions </a:t>
            </a:r>
          </a:p>
        </p:txBody>
      </p:sp>
      <p:sp>
        <p:nvSpPr>
          <p:cNvPr id="16" name="Abrir corchete 17">
            <a:extLst>
              <a:ext uri="{FF2B5EF4-FFF2-40B4-BE49-F238E27FC236}">
                <a16:creationId xmlns:a16="http://schemas.microsoft.com/office/drawing/2014/main" id="{08A54716-3E09-4CDA-9CEE-A61591CB47BA}"/>
              </a:ext>
            </a:extLst>
          </p:cNvPr>
          <p:cNvSpPr/>
          <p:nvPr/>
        </p:nvSpPr>
        <p:spPr>
          <a:xfrm rot="5400000">
            <a:off x="2129644" y="-104141"/>
            <a:ext cx="118750" cy="3084944"/>
          </a:xfrm>
          <a:prstGeom prst="leftBracke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brir corchete 18">
            <a:extLst>
              <a:ext uri="{FF2B5EF4-FFF2-40B4-BE49-F238E27FC236}">
                <a16:creationId xmlns:a16="http://schemas.microsoft.com/office/drawing/2014/main" id="{6B179866-3090-4055-B27D-FA2741F28033}"/>
              </a:ext>
            </a:extLst>
          </p:cNvPr>
          <p:cNvSpPr/>
          <p:nvPr/>
        </p:nvSpPr>
        <p:spPr>
          <a:xfrm rot="5400000">
            <a:off x="7936037" y="-2019348"/>
            <a:ext cx="116639" cy="6917467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CDB7EB-5E6D-4B88-BB22-BE2A1A83D008}"/>
              </a:ext>
            </a:extLst>
          </p:cNvPr>
          <p:cNvSpPr/>
          <p:nvPr/>
        </p:nvSpPr>
        <p:spPr>
          <a:xfrm>
            <a:off x="8418137" y="6232065"/>
            <a:ext cx="3470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200" b="1" i="1" dirty="0"/>
              <a:t>(Santos, </a:t>
            </a:r>
            <a:r>
              <a:rPr lang="fr-FR" sz="1200" b="1" i="1" dirty="0" err="1"/>
              <a:t>Eur</a:t>
            </a:r>
            <a:r>
              <a:rPr lang="fr-FR" sz="1200" b="1" i="1" dirty="0"/>
              <a:t> J </a:t>
            </a:r>
            <a:r>
              <a:rPr lang="fr-FR" sz="1200" b="1" i="1" dirty="0" err="1"/>
              <a:t>Epidemiol</a:t>
            </a:r>
            <a:r>
              <a:rPr lang="fr-FR" sz="1200" b="1" i="1" dirty="0"/>
              <a:t>. 2020)</a:t>
            </a:r>
          </a:p>
          <a:p>
            <a:pPr algn="r"/>
            <a:r>
              <a:rPr lang="fr-FR" sz="1200" b="1" i="1" dirty="0"/>
              <a:t>(</a:t>
            </a:r>
            <a:r>
              <a:rPr lang="fr-FR" sz="1200" b="1" i="1" dirty="0" err="1"/>
              <a:t>Stafoggia</a:t>
            </a:r>
            <a:r>
              <a:rPr lang="fr-FR" sz="1200" b="1" i="1" dirty="0"/>
              <a:t>, </a:t>
            </a:r>
            <a:r>
              <a:rPr lang="en-US" sz="1200" b="1" i="1" dirty="0" err="1"/>
              <a:t>Curr</a:t>
            </a:r>
            <a:r>
              <a:rPr lang="en-US" sz="1200" b="1" i="1" dirty="0"/>
              <a:t> Environ Health Rep. 2017</a:t>
            </a:r>
            <a:r>
              <a:rPr lang="fr-FR" sz="1200" b="1" i="1" dirty="0"/>
              <a:t>)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ED410FD4-EE80-441F-A5EF-017094D9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38"/>
            <a:ext cx="10972800" cy="1143000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Différentes approches pour différents objectifs</a:t>
            </a:r>
          </a:p>
        </p:txBody>
      </p:sp>
    </p:spTree>
    <p:extLst>
      <p:ext uri="{BB962C8B-B14F-4D97-AF65-F5344CB8AC3E}">
        <p14:creationId xmlns:p14="http://schemas.microsoft.com/office/powerpoint/2010/main" val="98838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39F628-9D12-4934-847A-03C4DB5B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Méthodes statistiques existantes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(liste non exhaustive)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7B5F9306-1F37-408A-9A7F-D2F2D47EB361}"/>
              </a:ext>
            </a:extLst>
          </p:cNvPr>
          <p:cNvSpPr/>
          <p:nvPr/>
        </p:nvSpPr>
        <p:spPr>
          <a:xfrm>
            <a:off x="191344" y="1131351"/>
            <a:ext cx="11571569" cy="2789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00" dirty="0"/>
          </a:p>
          <a:p>
            <a:r>
              <a:rPr lang="en-US" sz="1600" b="1" u="sng" spc="-40" dirty="0">
                <a:solidFill>
                  <a:schemeClr val="accent1">
                    <a:lumMod val="50000"/>
                  </a:schemeClr>
                </a:solidFill>
              </a:rPr>
              <a:t>SUPERVISED</a:t>
            </a:r>
            <a:r>
              <a:rPr lang="es-ES_tradnl" b="1" u="sng" spc="-40" dirty="0"/>
              <a:t> </a:t>
            </a:r>
          </a:p>
          <a:p>
            <a:endParaRPr lang="en-US" sz="1600" b="1" dirty="0"/>
          </a:p>
        </p:txBody>
      </p:sp>
      <p:sp>
        <p:nvSpPr>
          <p:cNvPr id="5" name="6 Rectángulo">
            <a:extLst>
              <a:ext uri="{FF2B5EF4-FFF2-40B4-BE49-F238E27FC236}">
                <a16:creationId xmlns:a16="http://schemas.microsoft.com/office/drawing/2014/main" id="{45DBF892-8311-4526-880F-D655775B16D8}"/>
              </a:ext>
            </a:extLst>
          </p:cNvPr>
          <p:cNvSpPr/>
          <p:nvPr/>
        </p:nvSpPr>
        <p:spPr>
          <a:xfrm>
            <a:off x="2728474" y="1677880"/>
            <a:ext cx="3218463" cy="2078769"/>
          </a:xfrm>
          <a:prstGeom prst="rect">
            <a:avLst/>
          </a:prstGeom>
          <a:solidFill>
            <a:srgbClr val="249EB6">
              <a:alpha val="69804"/>
            </a:srgbClr>
          </a:solidFill>
          <a:ln>
            <a:solidFill>
              <a:srgbClr val="177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_tradnl" sz="800" dirty="0"/>
          </a:p>
          <a:p>
            <a:pPr algn="ctr"/>
            <a:r>
              <a:rPr lang="es-ES_tradnl" sz="1400" b="1" u="sng" dirty="0" err="1"/>
              <a:t>Sélection</a:t>
            </a:r>
            <a:r>
              <a:rPr lang="es-ES_tradnl" sz="1400" b="1" u="sng" dirty="0"/>
              <a:t> de variables</a:t>
            </a:r>
          </a:p>
          <a:p>
            <a:pPr algn="ctr"/>
            <a:endParaRPr lang="es-ES_tradnl" dirty="0"/>
          </a:p>
        </p:txBody>
      </p:sp>
      <p:sp>
        <p:nvSpPr>
          <p:cNvPr id="6" name="4 Rectángulo">
            <a:extLst>
              <a:ext uri="{FF2B5EF4-FFF2-40B4-BE49-F238E27FC236}">
                <a16:creationId xmlns:a16="http://schemas.microsoft.com/office/drawing/2014/main" id="{F7AA2863-B4A1-4F64-87A2-39A3015219A3}"/>
              </a:ext>
            </a:extLst>
          </p:cNvPr>
          <p:cNvSpPr/>
          <p:nvPr/>
        </p:nvSpPr>
        <p:spPr>
          <a:xfrm>
            <a:off x="191344" y="4149638"/>
            <a:ext cx="11571569" cy="25086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400" b="1" u="sng" spc="-40" dirty="0">
                <a:solidFill>
                  <a:schemeClr val="accent1">
                    <a:lumMod val="50000"/>
                  </a:schemeClr>
                </a:solidFill>
              </a:rPr>
              <a:t>UNSUPERVISED</a:t>
            </a:r>
            <a:r>
              <a:rPr lang="es-ES_tradnl" sz="1400" b="1" u="sng" spc="-4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S_tradnl" sz="2400" b="1" u="sng" spc="-4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5 Rectángulo">
            <a:extLst>
              <a:ext uri="{FF2B5EF4-FFF2-40B4-BE49-F238E27FC236}">
                <a16:creationId xmlns:a16="http://schemas.microsoft.com/office/drawing/2014/main" id="{8B74C0E2-A220-42CF-84C3-77C5F374ABFA}"/>
              </a:ext>
            </a:extLst>
          </p:cNvPr>
          <p:cNvSpPr/>
          <p:nvPr/>
        </p:nvSpPr>
        <p:spPr>
          <a:xfrm>
            <a:off x="6144317" y="1677880"/>
            <a:ext cx="2582425" cy="4687409"/>
          </a:xfrm>
          <a:prstGeom prst="rect">
            <a:avLst/>
          </a:prstGeom>
          <a:solidFill>
            <a:srgbClr val="249EB6">
              <a:alpha val="69804"/>
            </a:srgbClr>
          </a:solidFill>
          <a:ln>
            <a:solidFill>
              <a:srgbClr val="177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_tradnl" sz="800" dirty="0"/>
          </a:p>
          <a:p>
            <a:pPr algn="ctr"/>
            <a:r>
              <a:rPr lang="es-ES_tradnl" sz="1400" b="1" u="sng" dirty="0" err="1"/>
              <a:t>Réduction</a:t>
            </a:r>
            <a:r>
              <a:rPr lang="es-ES_tradnl" sz="1400" b="1" u="sng" dirty="0"/>
              <a:t> de </a:t>
            </a:r>
            <a:r>
              <a:rPr lang="es-ES_tradnl" sz="1400" b="1" u="sng" dirty="0" err="1"/>
              <a:t>dimension</a:t>
            </a:r>
            <a:endParaRPr lang="es-ES_tradnl" sz="1400" b="1" u="sng" dirty="0"/>
          </a:p>
          <a:p>
            <a:pPr algn="ctr"/>
            <a:r>
              <a:rPr lang="es-ES_tradnl" dirty="0"/>
              <a:t>				</a:t>
            </a:r>
            <a:endParaRPr lang="en-GB" dirty="0"/>
          </a:p>
        </p:txBody>
      </p:sp>
      <p:sp>
        <p:nvSpPr>
          <p:cNvPr id="8" name="6 Rectángulo">
            <a:extLst>
              <a:ext uri="{FF2B5EF4-FFF2-40B4-BE49-F238E27FC236}">
                <a16:creationId xmlns:a16="http://schemas.microsoft.com/office/drawing/2014/main" id="{F788B0DE-A181-4578-BE50-BE6A78BCF320}"/>
              </a:ext>
            </a:extLst>
          </p:cNvPr>
          <p:cNvSpPr/>
          <p:nvPr/>
        </p:nvSpPr>
        <p:spPr>
          <a:xfrm>
            <a:off x="432603" y="1677880"/>
            <a:ext cx="2068718" cy="2078769"/>
          </a:xfrm>
          <a:prstGeom prst="rect">
            <a:avLst/>
          </a:prstGeom>
          <a:solidFill>
            <a:srgbClr val="249EB6">
              <a:alpha val="69804"/>
            </a:srgbClr>
          </a:solidFill>
          <a:ln>
            <a:solidFill>
              <a:srgbClr val="177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0"/>
              </a:spcBef>
            </a:pPr>
            <a:endParaRPr lang="es-ES_tradnl" sz="800" b="1" u="sng" dirty="0"/>
          </a:p>
          <a:p>
            <a:pPr algn="ctr">
              <a:spcBef>
                <a:spcPts val="0"/>
              </a:spcBef>
            </a:pPr>
            <a:r>
              <a:rPr lang="es-ES_tradnl" sz="1400" b="1" u="sng" dirty="0" err="1"/>
              <a:t>Mono-exposition</a:t>
            </a:r>
            <a:endParaRPr lang="es-ES_tradnl" sz="1400" b="1" u="sng" dirty="0"/>
          </a:p>
          <a:p>
            <a:pPr algn="ctr"/>
            <a:endParaRPr lang="es-ES_tradnl" dirty="0"/>
          </a:p>
        </p:txBody>
      </p:sp>
      <p:sp>
        <p:nvSpPr>
          <p:cNvPr id="9" name="7 Rectángulo">
            <a:extLst>
              <a:ext uri="{FF2B5EF4-FFF2-40B4-BE49-F238E27FC236}">
                <a16:creationId xmlns:a16="http://schemas.microsoft.com/office/drawing/2014/main" id="{8C46EFFC-C55F-4554-A0C1-56E4A6723592}"/>
              </a:ext>
            </a:extLst>
          </p:cNvPr>
          <p:cNvSpPr/>
          <p:nvPr/>
        </p:nvSpPr>
        <p:spPr>
          <a:xfrm>
            <a:off x="8926901" y="1677880"/>
            <a:ext cx="2587430" cy="4687409"/>
          </a:xfrm>
          <a:prstGeom prst="rect">
            <a:avLst/>
          </a:prstGeom>
          <a:solidFill>
            <a:srgbClr val="249EB6">
              <a:alpha val="69804"/>
            </a:srgbClr>
          </a:solidFill>
          <a:ln>
            <a:solidFill>
              <a:srgbClr val="177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ES_tradnl" sz="800" dirty="0"/>
          </a:p>
          <a:p>
            <a:pPr algn="ctr"/>
            <a:r>
              <a:rPr lang="es-ES_tradnl" sz="1400" b="1" u="sng" dirty="0" err="1"/>
              <a:t>Clustering</a:t>
            </a:r>
            <a:endParaRPr lang="es-ES_tradnl" sz="1400" b="1" u="sng" dirty="0"/>
          </a:p>
          <a:p>
            <a:pPr algn="ctr"/>
            <a:r>
              <a:rPr lang="es-ES_tradnl" dirty="0"/>
              <a:t>				</a:t>
            </a:r>
            <a:endParaRPr lang="en-GB" dirty="0"/>
          </a:p>
        </p:txBody>
      </p:sp>
      <p:sp>
        <p:nvSpPr>
          <p:cNvPr id="10" name="8 Elipse">
            <a:extLst>
              <a:ext uri="{FF2B5EF4-FFF2-40B4-BE49-F238E27FC236}">
                <a16:creationId xmlns:a16="http://schemas.microsoft.com/office/drawing/2014/main" id="{2F13DD77-8C41-4258-9CC8-A14826BA454D}"/>
              </a:ext>
            </a:extLst>
          </p:cNvPr>
          <p:cNvSpPr/>
          <p:nvPr/>
        </p:nvSpPr>
        <p:spPr>
          <a:xfrm>
            <a:off x="5505891" y="2531934"/>
            <a:ext cx="1044653" cy="855133"/>
          </a:xfrm>
          <a:prstGeom prst="ellipse">
            <a:avLst/>
          </a:prstGeom>
          <a:solidFill>
            <a:srgbClr val="2EBBB8">
              <a:alpha val="6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ES_tradnl" sz="1200" b="1" dirty="0" err="1"/>
              <a:t>sPLS</a:t>
            </a:r>
            <a:endParaRPr lang="en-GB" sz="1200" b="1" dirty="0"/>
          </a:p>
        </p:txBody>
      </p:sp>
      <p:sp>
        <p:nvSpPr>
          <p:cNvPr id="11" name="9 Elipse">
            <a:extLst>
              <a:ext uri="{FF2B5EF4-FFF2-40B4-BE49-F238E27FC236}">
                <a16:creationId xmlns:a16="http://schemas.microsoft.com/office/drawing/2014/main" id="{4D2085B0-6381-4B6F-9D47-191F5A0F28B5}"/>
              </a:ext>
            </a:extLst>
          </p:cNvPr>
          <p:cNvSpPr/>
          <p:nvPr/>
        </p:nvSpPr>
        <p:spPr>
          <a:xfrm>
            <a:off x="6918008" y="4749553"/>
            <a:ext cx="1066453" cy="851443"/>
          </a:xfrm>
          <a:prstGeom prst="ellipse">
            <a:avLst/>
          </a:prstGeom>
          <a:solidFill>
            <a:srgbClr val="2EBBB8">
              <a:alpha val="6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/>
              <a:t>PCA</a:t>
            </a:r>
            <a:endParaRPr lang="en-GB" sz="1200" b="1" dirty="0"/>
          </a:p>
        </p:txBody>
      </p:sp>
      <p:sp>
        <p:nvSpPr>
          <p:cNvPr id="12" name="10 Elipse">
            <a:extLst>
              <a:ext uri="{FF2B5EF4-FFF2-40B4-BE49-F238E27FC236}">
                <a16:creationId xmlns:a16="http://schemas.microsoft.com/office/drawing/2014/main" id="{7AB3DA7C-CE7F-46A0-BF05-3A80715479E8}"/>
              </a:ext>
            </a:extLst>
          </p:cNvPr>
          <p:cNvSpPr/>
          <p:nvPr/>
        </p:nvSpPr>
        <p:spPr>
          <a:xfrm>
            <a:off x="10029355" y="4387703"/>
            <a:ext cx="1025308" cy="778933"/>
          </a:xfrm>
          <a:prstGeom prst="ellipse">
            <a:avLst/>
          </a:prstGeom>
          <a:solidFill>
            <a:srgbClr val="2EBBB8">
              <a:alpha val="6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ES_tradnl" sz="1200" b="1" dirty="0"/>
              <a:t>HCPC</a:t>
            </a:r>
            <a:endParaRPr lang="en-GB" sz="1200" b="1" dirty="0"/>
          </a:p>
        </p:txBody>
      </p:sp>
      <p:sp>
        <p:nvSpPr>
          <p:cNvPr id="13" name="11 Elipse">
            <a:extLst>
              <a:ext uri="{FF2B5EF4-FFF2-40B4-BE49-F238E27FC236}">
                <a16:creationId xmlns:a16="http://schemas.microsoft.com/office/drawing/2014/main" id="{4966A1FF-5C4E-4F42-9C6C-23066014D142}"/>
              </a:ext>
            </a:extLst>
          </p:cNvPr>
          <p:cNvSpPr/>
          <p:nvPr/>
        </p:nvSpPr>
        <p:spPr>
          <a:xfrm>
            <a:off x="9192344" y="5219999"/>
            <a:ext cx="1110942" cy="829734"/>
          </a:xfrm>
          <a:prstGeom prst="ellipse">
            <a:avLst/>
          </a:prstGeom>
          <a:solidFill>
            <a:srgbClr val="2EBBB8">
              <a:alpha val="6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ES_tradnl" sz="1400" b="1" dirty="0"/>
              <a:t>K-</a:t>
            </a:r>
            <a:r>
              <a:rPr lang="es-ES_tradnl" sz="1400" b="1" dirty="0" err="1"/>
              <a:t>means</a:t>
            </a:r>
            <a:endParaRPr lang="en-GB" sz="1400" b="1" dirty="0"/>
          </a:p>
        </p:txBody>
      </p:sp>
      <p:sp>
        <p:nvSpPr>
          <p:cNvPr id="14" name="12 Elipse">
            <a:extLst>
              <a:ext uri="{FF2B5EF4-FFF2-40B4-BE49-F238E27FC236}">
                <a16:creationId xmlns:a16="http://schemas.microsoft.com/office/drawing/2014/main" id="{53E9D04E-FB57-4F10-9C1A-F9A2D15FACD6}"/>
              </a:ext>
            </a:extLst>
          </p:cNvPr>
          <p:cNvSpPr/>
          <p:nvPr/>
        </p:nvSpPr>
        <p:spPr>
          <a:xfrm>
            <a:off x="9768408" y="2392025"/>
            <a:ext cx="1296144" cy="973665"/>
          </a:xfrm>
          <a:prstGeom prst="ellipse">
            <a:avLst/>
          </a:prstGeom>
          <a:solidFill>
            <a:srgbClr val="2EBBB8">
              <a:alpha val="6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_tradnl" sz="1200" b="1" dirty="0" err="1"/>
              <a:t>Hierarchical</a:t>
            </a:r>
            <a:r>
              <a:rPr lang="es-ES_tradnl" sz="1200" b="1" dirty="0"/>
              <a:t> </a:t>
            </a:r>
            <a:r>
              <a:rPr lang="es-ES_tradnl" sz="1200" b="1" dirty="0" err="1"/>
              <a:t>Bayesian</a:t>
            </a:r>
            <a:r>
              <a:rPr lang="es-ES_tradnl" sz="1200" b="1" dirty="0"/>
              <a:t> </a:t>
            </a:r>
            <a:r>
              <a:rPr lang="es-ES_tradnl" sz="1200" b="1" dirty="0" err="1"/>
              <a:t>clustering</a:t>
            </a:r>
            <a:endParaRPr lang="en-GB" sz="1200" b="1" dirty="0"/>
          </a:p>
        </p:txBody>
      </p:sp>
      <p:sp>
        <p:nvSpPr>
          <p:cNvPr id="15" name="13 Elipse">
            <a:extLst>
              <a:ext uri="{FF2B5EF4-FFF2-40B4-BE49-F238E27FC236}">
                <a16:creationId xmlns:a16="http://schemas.microsoft.com/office/drawing/2014/main" id="{6CE85848-F735-4405-B541-67363C9FD9A3}"/>
              </a:ext>
            </a:extLst>
          </p:cNvPr>
          <p:cNvSpPr/>
          <p:nvPr/>
        </p:nvSpPr>
        <p:spPr>
          <a:xfrm>
            <a:off x="4474493" y="2224088"/>
            <a:ext cx="1044653" cy="855133"/>
          </a:xfrm>
          <a:prstGeom prst="ellipse">
            <a:avLst/>
          </a:prstGeom>
          <a:solidFill>
            <a:srgbClr val="2EBBB8">
              <a:alpha val="6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ES_tradnl" sz="1200" b="1" dirty="0"/>
              <a:t>DSA</a:t>
            </a:r>
            <a:endParaRPr lang="en-GB" sz="1200" b="1" dirty="0"/>
          </a:p>
        </p:txBody>
      </p:sp>
      <p:sp>
        <p:nvSpPr>
          <p:cNvPr id="16" name="14 Elipse">
            <a:extLst>
              <a:ext uri="{FF2B5EF4-FFF2-40B4-BE49-F238E27FC236}">
                <a16:creationId xmlns:a16="http://schemas.microsoft.com/office/drawing/2014/main" id="{684A49F5-32AC-49E5-A0A1-6BC6FBE30B2B}"/>
              </a:ext>
            </a:extLst>
          </p:cNvPr>
          <p:cNvSpPr/>
          <p:nvPr/>
        </p:nvSpPr>
        <p:spPr>
          <a:xfrm>
            <a:off x="3585685" y="2742183"/>
            <a:ext cx="1044653" cy="855133"/>
          </a:xfrm>
          <a:prstGeom prst="ellipse">
            <a:avLst/>
          </a:prstGeom>
          <a:solidFill>
            <a:srgbClr val="2EBBB8">
              <a:alpha val="6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ES_tradnl" sz="1200" b="1" dirty="0"/>
              <a:t>ENET</a:t>
            </a:r>
            <a:endParaRPr lang="en-GB" sz="1200" b="1" dirty="0"/>
          </a:p>
        </p:txBody>
      </p:sp>
      <p:sp>
        <p:nvSpPr>
          <p:cNvPr id="17" name="15 Elipse">
            <a:extLst>
              <a:ext uri="{FF2B5EF4-FFF2-40B4-BE49-F238E27FC236}">
                <a16:creationId xmlns:a16="http://schemas.microsoft.com/office/drawing/2014/main" id="{57BAEBB6-A22A-4EEC-A4F2-37401646B1E3}"/>
              </a:ext>
            </a:extLst>
          </p:cNvPr>
          <p:cNvSpPr/>
          <p:nvPr/>
        </p:nvSpPr>
        <p:spPr>
          <a:xfrm>
            <a:off x="2747091" y="2189702"/>
            <a:ext cx="1044653" cy="855133"/>
          </a:xfrm>
          <a:prstGeom prst="ellipse">
            <a:avLst/>
          </a:prstGeom>
          <a:solidFill>
            <a:srgbClr val="2EBBB8">
              <a:alpha val="6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_tradnl" sz="1200" b="1" dirty="0"/>
              <a:t>LASSO</a:t>
            </a:r>
            <a:endParaRPr lang="en-GB" sz="1200" b="1" dirty="0"/>
          </a:p>
        </p:txBody>
      </p:sp>
      <p:sp>
        <p:nvSpPr>
          <p:cNvPr id="18" name="15 Elipse">
            <a:extLst>
              <a:ext uri="{FF2B5EF4-FFF2-40B4-BE49-F238E27FC236}">
                <a16:creationId xmlns:a16="http://schemas.microsoft.com/office/drawing/2014/main" id="{A96EF973-55C0-4330-A9DC-05CE800D45A0}"/>
              </a:ext>
            </a:extLst>
          </p:cNvPr>
          <p:cNvSpPr/>
          <p:nvPr/>
        </p:nvSpPr>
        <p:spPr>
          <a:xfrm>
            <a:off x="874436" y="2513162"/>
            <a:ext cx="1120157" cy="907722"/>
          </a:xfrm>
          <a:prstGeom prst="ellipse">
            <a:avLst/>
          </a:prstGeom>
          <a:solidFill>
            <a:srgbClr val="FFCCCC">
              <a:alpha val="69804"/>
            </a:srgbClr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_tradnl" sz="1200" b="1" dirty="0" err="1"/>
              <a:t>ExWAS</a:t>
            </a:r>
            <a:endParaRPr lang="en-GB" sz="1200" b="1" dirty="0"/>
          </a:p>
        </p:txBody>
      </p:sp>
      <p:sp>
        <p:nvSpPr>
          <p:cNvPr id="19" name="9 Elipse">
            <a:extLst>
              <a:ext uri="{FF2B5EF4-FFF2-40B4-BE49-F238E27FC236}">
                <a16:creationId xmlns:a16="http://schemas.microsoft.com/office/drawing/2014/main" id="{BAEF8429-313F-490F-8052-93359C5A7EE0}"/>
              </a:ext>
            </a:extLst>
          </p:cNvPr>
          <p:cNvSpPr/>
          <p:nvPr/>
        </p:nvSpPr>
        <p:spPr>
          <a:xfrm>
            <a:off x="7170683" y="2790541"/>
            <a:ext cx="1066453" cy="851443"/>
          </a:xfrm>
          <a:prstGeom prst="ellipse">
            <a:avLst/>
          </a:prstGeom>
          <a:solidFill>
            <a:srgbClr val="2EBBB8">
              <a:alpha val="6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/>
              <a:t>PLS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254678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CF9985-9FC7-4E5B-9AC9-7D550E567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92896"/>
            <a:ext cx="10972800" cy="3633270"/>
          </a:xfrm>
        </p:spPr>
        <p:txBody>
          <a:bodyPr/>
          <a:lstStyle/>
          <a:p>
            <a:pPr marL="0" indent="0" algn="ctr">
              <a:buNone/>
            </a:pPr>
            <a:r>
              <a:rPr lang="fr-FR" sz="3200" b="1" dirty="0">
                <a:solidFill>
                  <a:schemeClr val="accent2"/>
                </a:solidFill>
              </a:rPr>
              <a:t>Quelques résultats du projet HELIX</a:t>
            </a:r>
          </a:p>
        </p:txBody>
      </p:sp>
    </p:spTree>
    <p:extLst>
      <p:ext uri="{BB962C8B-B14F-4D97-AF65-F5344CB8AC3E}">
        <p14:creationId xmlns:p14="http://schemas.microsoft.com/office/powerpoint/2010/main" val="4170758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3CE6A-CE91-46C9-8EA8-4233AC2C3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1. Structure de la corrélation de l’</a:t>
            </a:r>
            <a:r>
              <a:rPr lang="fr-FR" sz="2400" b="1" dirty="0" err="1">
                <a:solidFill>
                  <a:schemeClr val="accent6">
                    <a:lumMod val="75000"/>
                  </a:schemeClr>
                </a:solidFill>
              </a:rPr>
              <a:t>exposome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fr-FR" sz="1800" b="1" dirty="0" err="1">
                <a:solidFill>
                  <a:schemeClr val="accent6">
                    <a:lumMod val="75000"/>
                  </a:schemeClr>
                </a:solidFill>
              </a:rPr>
              <a:t>Exposome</a:t>
            </a: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</a:rPr>
              <a:t> postnatal, n=1301)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r-FR" sz="24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0347CEE-0763-4392-A0FD-C7E2314D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1" y="856800"/>
            <a:ext cx="6841976" cy="5116745"/>
          </a:xfrm>
          <a:prstGeom prst="ellips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2906A39-0D8D-4055-83BE-C1A0C3F67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248" y="1132845"/>
            <a:ext cx="2442400" cy="428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7 CuadroTexto">
            <a:extLst>
              <a:ext uri="{FF2B5EF4-FFF2-40B4-BE49-F238E27FC236}">
                <a16:creationId xmlns:a16="http://schemas.microsoft.com/office/drawing/2014/main" id="{7E88DEFB-E2D5-4CE1-8901-F5AC6781F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184" y="5448156"/>
            <a:ext cx="22028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_tradnl" altLang="fr-FR" sz="1200" b="1" i="1" dirty="0">
                <a:latin typeface="Comic Sans MS" pitchFamily="66" charset="0"/>
                <a:cs typeface="Arial" charset="0"/>
              </a:rPr>
              <a:t>(Tamayo-</a:t>
            </a:r>
            <a:r>
              <a:rPr lang="es-ES_tradnl" altLang="fr-FR" sz="1200" b="1" i="1" dirty="0" err="1">
                <a:latin typeface="Comic Sans MS" pitchFamily="66" charset="0"/>
                <a:cs typeface="Arial" charset="0"/>
              </a:rPr>
              <a:t>Uria</a:t>
            </a:r>
            <a:r>
              <a:rPr lang="es-ES_tradnl" altLang="fr-FR" sz="1200" b="1" i="1" dirty="0">
                <a:latin typeface="Comic Sans MS" pitchFamily="66" charset="0"/>
                <a:cs typeface="Arial" charset="0"/>
              </a:rPr>
              <a:t> et al. 2018)</a:t>
            </a:r>
            <a:endParaRPr lang="en-GB" altLang="fr-FR" sz="1200" b="1" i="1" dirty="0">
              <a:latin typeface="Comic Sans MS" pitchFamily="66" charset="0"/>
              <a:cs typeface="Arial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7999E5B-05AF-40C0-AE0F-BD959CEC8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584" y="6092430"/>
            <a:ext cx="7927459" cy="569913"/>
          </a:xfrm>
          <a:solidFill>
            <a:srgbClr val="E6F6F6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Corrélations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intra-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élevées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Corrélations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inter-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faibles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45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36EC9E-E747-4DCC-800C-6B211EAA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2. Etude des déterminants de l’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exposome</a:t>
            </a:r>
            <a:endParaRPr lang="fr-FR" dirty="0"/>
          </a:p>
        </p:txBody>
      </p:sp>
      <p:sp>
        <p:nvSpPr>
          <p:cNvPr id="5" name="5 Rectángulo">
            <a:extLst>
              <a:ext uri="{FF2B5EF4-FFF2-40B4-BE49-F238E27FC236}">
                <a16:creationId xmlns:a16="http://schemas.microsoft.com/office/drawing/2014/main" id="{C6874D94-1B8C-43EA-8D9D-F034E3210A65}"/>
              </a:ext>
            </a:extLst>
          </p:cNvPr>
          <p:cNvSpPr/>
          <p:nvPr/>
        </p:nvSpPr>
        <p:spPr>
          <a:xfrm>
            <a:off x="866407" y="1087723"/>
            <a:ext cx="504825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F12C300-08A7-4F49-A3C0-D692737BC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732" b="2759"/>
          <a:stretch/>
        </p:blipFill>
        <p:spPr bwMode="auto">
          <a:xfrm>
            <a:off x="4068766" y="1896328"/>
            <a:ext cx="489904" cy="445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0 CuadroTexto">
            <a:extLst>
              <a:ext uri="{FF2B5EF4-FFF2-40B4-BE49-F238E27FC236}">
                <a16:creationId xmlns:a16="http://schemas.microsoft.com/office/drawing/2014/main" id="{630FED9C-D8D5-48AF-927D-C345E90DF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3740" y="934192"/>
            <a:ext cx="3152720" cy="78483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FR" altLang="fr-FR" sz="1400" dirty="0"/>
              <a:t>Statut socio-économique et </a:t>
            </a:r>
            <a:r>
              <a:rPr lang="fr-FR" altLang="fr-FR" sz="1400" dirty="0" err="1"/>
              <a:t>exposome</a:t>
            </a:r>
            <a:r>
              <a:rPr lang="fr-FR" altLang="fr-FR" sz="1400" dirty="0"/>
              <a:t> chimique</a:t>
            </a:r>
            <a:endParaRPr lang="fr-FR" altLang="fr-FR" sz="800" dirty="0"/>
          </a:p>
          <a:p>
            <a:pPr algn="ctr"/>
            <a:r>
              <a:rPr lang="fr-FR" altLang="fr-FR" sz="1200" b="1" i="1" dirty="0">
                <a:latin typeface="Comic Sans MS" pitchFamily="66" charset="0"/>
                <a:cs typeface="Arial" charset="0"/>
              </a:rPr>
              <a:t>(</a:t>
            </a:r>
            <a:r>
              <a:rPr lang="fr-FR" altLang="fr-FR" sz="1200" b="1" i="1" dirty="0" err="1">
                <a:latin typeface="Comic Sans MS" pitchFamily="66" charset="0"/>
                <a:cs typeface="Arial" charset="0"/>
              </a:rPr>
              <a:t>Montazeri</a:t>
            </a:r>
            <a:r>
              <a:rPr lang="fr-FR" altLang="fr-FR" sz="1200" b="1" i="1" dirty="0">
                <a:latin typeface="Comic Sans MS" pitchFamily="66" charset="0"/>
                <a:cs typeface="Arial" charset="0"/>
              </a:rPr>
              <a:t>, IJHEH 2019)</a:t>
            </a:r>
          </a:p>
        </p:txBody>
      </p:sp>
      <p:pic>
        <p:nvPicPr>
          <p:cNvPr id="8" name="Picture 7" descr="Figure 4 plots adjusted GM ratio (95 percent CIs; y-axis) ranging from 0.8 to 5.8 in unit increments across weekly frequency of fruit intake in mothers and children (x-axis) and measured levels of OP metabolites in maternal and child urine. The key for mothers is as follows: low, less than 10 times per week; medium, 10 to 18 times per week; and high, greater than 18 types per week. The key for children is as follows: low, less than 7 times per week; medium, 7 to 14 times per week; and high, greater than 17 types per week.">
            <a:extLst>
              <a:ext uri="{FF2B5EF4-FFF2-40B4-BE49-F238E27FC236}">
                <a16:creationId xmlns:a16="http://schemas.microsoft.com/office/drawing/2014/main" id="{620B010A-5C27-4B64-BA15-7C2F02606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7104" y="2346696"/>
            <a:ext cx="3842327" cy="151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Figure 3 plots adjusted GM ratio (95 percent CIs; y-axis) ranging from 0.8 to 2.8 in unit increments across child weekly frequency of fish and seafood intake (by food type; x-axis) and measured levels of contaminants in child blood. The key is as follows: oily fish, greater than or equal to 1 per week; white fish, less than 1 time per week; and shellfish, no intake.">
            <a:extLst>
              <a:ext uri="{FF2B5EF4-FFF2-40B4-BE49-F238E27FC236}">
                <a16:creationId xmlns:a16="http://schemas.microsoft.com/office/drawing/2014/main" id="{D203384A-DA08-4B65-830A-1B8F6E5F4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6567" y="4938984"/>
            <a:ext cx="3909783" cy="151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6 CuadroTexto">
            <a:extLst>
              <a:ext uri="{FF2B5EF4-FFF2-40B4-BE49-F238E27FC236}">
                <a16:creationId xmlns:a16="http://schemas.microsoft.com/office/drawing/2014/main" id="{D189EC10-422A-4206-8807-8A0EBD56E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854" y="932942"/>
            <a:ext cx="3729581" cy="78483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400" dirty="0"/>
              <a:t>Alimentation et </a:t>
            </a:r>
          </a:p>
          <a:p>
            <a:pPr algn="ctr">
              <a:spcAft>
                <a:spcPts val="600"/>
              </a:spcAft>
            </a:pPr>
            <a:r>
              <a:rPr lang="fr-FR" altLang="fr-FR" sz="1400" dirty="0" err="1"/>
              <a:t>exposome</a:t>
            </a:r>
            <a:r>
              <a:rPr lang="fr-FR" altLang="fr-FR" sz="1400" dirty="0"/>
              <a:t> chimique</a:t>
            </a:r>
            <a:endParaRPr lang="fr-FR" altLang="fr-FR" sz="800" dirty="0"/>
          </a:p>
          <a:p>
            <a:pPr algn="ctr"/>
            <a:r>
              <a:rPr lang="fr-FR" altLang="fr-FR" sz="1200" b="1" i="1" dirty="0">
                <a:latin typeface="Comic Sans MS" panose="030F0702030302020204" pitchFamily="66" charset="0"/>
              </a:rPr>
              <a:t>(</a:t>
            </a:r>
            <a:r>
              <a:rPr lang="fr-FR" altLang="fr-FR" sz="1200" b="1" i="1" dirty="0" err="1">
                <a:latin typeface="Comic Sans MS" pitchFamily="66" charset="0"/>
                <a:cs typeface="Arial" charset="0"/>
              </a:rPr>
              <a:t>Papadopoulou</a:t>
            </a:r>
            <a:r>
              <a:rPr lang="fr-FR" altLang="fr-FR" sz="1200" b="1" i="1" dirty="0">
                <a:latin typeface="Comic Sans MS" pitchFamily="66" charset="0"/>
                <a:cs typeface="Arial" charset="0"/>
              </a:rPr>
              <a:t>, EHP 2019)</a:t>
            </a:r>
          </a:p>
        </p:txBody>
      </p:sp>
      <p:sp>
        <p:nvSpPr>
          <p:cNvPr id="11" name="18 CuadroTexto">
            <a:extLst>
              <a:ext uri="{FF2B5EF4-FFF2-40B4-BE49-F238E27FC236}">
                <a16:creationId xmlns:a16="http://schemas.microsoft.com/office/drawing/2014/main" id="{3FF69F62-1568-4273-A72F-4A1C54185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07" y="943260"/>
            <a:ext cx="2736849" cy="78483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FR" altLang="fr-FR" sz="1400" dirty="0"/>
              <a:t>Statut socio-économique et </a:t>
            </a:r>
            <a:r>
              <a:rPr lang="fr-FR" altLang="fr-FR" sz="1400" dirty="0" err="1"/>
              <a:t>exposome</a:t>
            </a:r>
            <a:r>
              <a:rPr lang="fr-FR" altLang="fr-FR" sz="1400" dirty="0"/>
              <a:t> urbain</a:t>
            </a:r>
            <a:endParaRPr lang="fr-FR" altLang="fr-FR" sz="800" dirty="0"/>
          </a:p>
          <a:p>
            <a:pPr algn="ctr"/>
            <a:r>
              <a:rPr lang="fr-FR" altLang="fr-FR" sz="1200" b="1" i="1" dirty="0">
                <a:latin typeface="Comic Sans MS" pitchFamily="66" charset="0"/>
                <a:cs typeface="Arial" charset="0"/>
              </a:rPr>
              <a:t>(Robinson, EHP 2018)</a:t>
            </a:r>
          </a:p>
        </p:txBody>
      </p:sp>
      <p:sp>
        <p:nvSpPr>
          <p:cNvPr id="12" name="20 CuadroTexto">
            <a:extLst>
              <a:ext uri="{FF2B5EF4-FFF2-40B4-BE49-F238E27FC236}">
                <a16:creationId xmlns:a16="http://schemas.microsoft.com/office/drawing/2014/main" id="{98F3B189-C119-4E64-8729-744A1FE49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269" y="1867323"/>
            <a:ext cx="4042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200" i="1" dirty="0">
                <a:solidFill>
                  <a:schemeClr val="accent2"/>
                </a:solidFill>
              </a:rPr>
              <a:t>Consommation de fruits associée à de plus fortes concentrations en pesticides organophosphorés</a:t>
            </a:r>
          </a:p>
        </p:txBody>
      </p:sp>
      <p:sp>
        <p:nvSpPr>
          <p:cNvPr id="13" name="21 CuadroTexto">
            <a:extLst>
              <a:ext uri="{FF2B5EF4-FFF2-40B4-BE49-F238E27FC236}">
                <a16:creationId xmlns:a16="http://schemas.microsoft.com/office/drawing/2014/main" id="{DF96AACD-C3D1-4F0D-AC11-989B00D92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1154" y="4379936"/>
            <a:ext cx="4273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200" i="1" dirty="0">
                <a:solidFill>
                  <a:schemeClr val="accent2"/>
                </a:solidFill>
              </a:rPr>
              <a:t>Consommation de produits de la mer associée </a:t>
            </a:r>
          </a:p>
          <a:p>
            <a:pPr algn="ctr"/>
            <a:r>
              <a:rPr lang="fr-FR" altLang="fr-FR" sz="1200" i="1" dirty="0">
                <a:solidFill>
                  <a:schemeClr val="accent2"/>
                </a:solidFill>
              </a:rPr>
              <a:t>à de plus fortes concentrations en </a:t>
            </a:r>
            <a:r>
              <a:rPr lang="fr-FR" altLang="fr-FR" sz="1200" i="1" dirty="0" err="1">
                <a:solidFill>
                  <a:schemeClr val="accent2"/>
                </a:solidFill>
              </a:rPr>
              <a:t>PCBs</a:t>
            </a:r>
            <a:r>
              <a:rPr lang="fr-FR" altLang="fr-FR" sz="1200" i="1" dirty="0">
                <a:solidFill>
                  <a:schemeClr val="accent2"/>
                </a:solidFill>
              </a:rPr>
              <a:t>, </a:t>
            </a:r>
            <a:r>
              <a:rPr lang="fr-FR" altLang="fr-FR" sz="1200" i="1" dirty="0" err="1">
                <a:solidFill>
                  <a:schemeClr val="accent2"/>
                </a:solidFill>
              </a:rPr>
              <a:t>PFASs</a:t>
            </a:r>
            <a:r>
              <a:rPr lang="fr-FR" altLang="fr-FR" sz="1200" i="1" dirty="0">
                <a:solidFill>
                  <a:schemeClr val="accent2"/>
                </a:solidFill>
              </a:rPr>
              <a:t> et métaux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17F8D49-50B7-43A4-BC79-AE5081019A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492" y="2337248"/>
            <a:ext cx="2758820" cy="175105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32459AA-7EF5-4442-AABE-79C8815761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235" y="4163685"/>
            <a:ext cx="2967334" cy="1751055"/>
          </a:xfrm>
          <a:prstGeom prst="rect">
            <a:avLst/>
          </a:prstGeom>
        </p:spPr>
      </p:pic>
      <p:sp>
        <p:nvSpPr>
          <p:cNvPr id="16" name="20 CuadroTexto">
            <a:extLst>
              <a:ext uri="{FF2B5EF4-FFF2-40B4-BE49-F238E27FC236}">
                <a16:creationId xmlns:a16="http://schemas.microsoft.com/office/drawing/2014/main" id="{273A9AE1-4236-43AD-8974-8B7CA8487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133" y="1806861"/>
            <a:ext cx="3207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1200" i="1" dirty="0">
                <a:solidFill>
                  <a:schemeClr val="accent2"/>
                </a:solidFill>
              </a:rPr>
              <a:t>Relation entre indice de déprivation et </a:t>
            </a:r>
          </a:p>
          <a:p>
            <a:pPr algn="ctr"/>
            <a:r>
              <a:rPr lang="fr-FR" altLang="fr-FR" sz="1200" i="1" dirty="0" err="1">
                <a:solidFill>
                  <a:schemeClr val="accent2"/>
                </a:solidFill>
              </a:rPr>
              <a:t>exposome</a:t>
            </a:r>
            <a:r>
              <a:rPr lang="fr-FR" altLang="fr-FR" sz="1200" i="1" dirty="0">
                <a:solidFill>
                  <a:schemeClr val="accent2"/>
                </a:solidFill>
              </a:rPr>
              <a:t> urbain = ville-dépendante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8D282FB-5959-4CC0-8399-E1F561247C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8669" y="1896328"/>
            <a:ext cx="1676399" cy="4457892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53868E29-8E36-4405-830C-4D0CFD387959}"/>
              </a:ext>
            </a:extLst>
          </p:cNvPr>
          <p:cNvSpPr/>
          <p:nvPr/>
        </p:nvSpPr>
        <p:spPr>
          <a:xfrm>
            <a:off x="4960620" y="2363638"/>
            <a:ext cx="489904" cy="556781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0B91D70-EA9F-455A-B3F5-9A3430B75389}"/>
              </a:ext>
            </a:extLst>
          </p:cNvPr>
          <p:cNvSpPr/>
          <p:nvPr/>
        </p:nvSpPr>
        <p:spPr>
          <a:xfrm>
            <a:off x="4968130" y="3051931"/>
            <a:ext cx="411480" cy="476129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DF1EBDC-2DC2-48B1-B930-0100F0BDE8BC}"/>
              </a:ext>
            </a:extLst>
          </p:cNvPr>
          <p:cNvSpPr/>
          <p:nvPr/>
        </p:nvSpPr>
        <p:spPr>
          <a:xfrm>
            <a:off x="6180685" y="2326079"/>
            <a:ext cx="207577" cy="175261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536B7DA-AE81-4F30-B2A3-0D251AD7E512}"/>
              </a:ext>
            </a:extLst>
          </p:cNvPr>
          <p:cNvSpPr txBox="1"/>
          <p:nvPr/>
        </p:nvSpPr>
        <p:spPr>
          <a:xfrm>
            <a:off x="6339683" y="2276872"/>
            <a:ext cx="1197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Socioeco</a:t>
            </a:r>
            <a:r>
              <a:rPr lang="fr-FR" sz="12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++ = exposition plus élevée aux </a:t>
            </a:r>
            <a:r>
              <a:rPr lang="fr-FR" sz="12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PCBs</a:t>
            </a:r>
            <a:r>
              <a:rPr lang="fr-FR" sz="12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2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OCs</a:t>
            </a:r>
            <a:r>
              <a:rPr lang="fr-FR" sz="12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PFAS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7EFE43F-E0D4-4C97-90CE-5D9791EDB132}"/>
              </a:ext>
            </a:extLst>
          </p:cNvPr>
          <p:cNvSpPr/>
          <p:nvPr/>
        </p:nvSpPr>
        <p:spPr>
          <a:xfrm>
            <a:off x="6180685" y="3795614"/>
            <a:ext cx="207577" cy="17526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EC49D67-0230-48C9-B15F-0DEC7A79F741}"/>
              </a:ext>
            </a:extLst>
          </p:cNvPr>
          <p:cNvSpPr txBox="1"/>
          <p:nvPr/>
        </p:nvSpPr>
        <p:spPr>
          <a:xfrm>
            <a:off x="6339683" y="3740839"/>
            <a:ext cx="1197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Socioeco</a:t>
            </a:r>
            <a:r>
              <a:rPr lang="fr-FR" sz="12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-- = exposition plus élevée aux Cadmium, Plomb et Phtalates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B1180A7-D26D-486F-BF6B-B7FCFF5D3A46}"/>
              </a:ext>
            </a:extLst>
          </p:cNvPr>
          <p:cNvSpPr/>
          <p:nvPr/>
        </p:nvSpPr>
        <p:spPr>
          <a:xfrm>
            <a:off x="5328313" y="3659572"/>
            <a:ext cx="207577" cy="13002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EB271F3-6E7E-4504-AA1F-EF9318109D14}"/>
              </a:ext>
            </a:extLst>
          </p:cNvPr>
          <p:cNvSpPr/>
          <p:nvPr/>
        </p:nvSpPr>
        <p:spPr>
          <a:xfrm>
            <a:off x="5332213" y="3964219"/>
            <a:ext cx="207577" cy="13002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D538A7A-E490-4DC6-BEBB-31BEEADC7B91}"/>
              </a:ext>
            </a:extLst>
          </p:cNvPr>
          <p:cNvSpPr/>
          <p:nvPr/>
        </p:nvSpPr>
        <p:spPr>
          <a:xfrm>
            <a:off x="5181601" y="4094241"/>
            <a:ext cx="693258" cy="104163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F5E1635-DFEB-4957-822B-393AF5D4AB92}"/>
              </a:ext>
            </a:extLst>
          </p:cNvPr>
          <p:cNvSpPr/>
          <p:nvPr/>
        </p:nvSpPr>
        <p:spPr>
          <a:xfrm>
            <a:off x="5003749" y="2015708"/>
            <a:ext cx="376136" cy="359863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05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/>
      <p:bldP spid="13" grpId="0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C6929-24BF-4075-B177-528700C15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Exposome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et santé de l’enfant</a:t>
            </a:r>
            <a:endParaRPr lang="fr-FR" dirty="0"/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EE0972C3-0FD4-419F-8169-60134806585F}"/>
              </a:ext>
            </a:extLst>
          </p:cNvPr>
          <p:cNvCxnSpPr>
            <a:cxnSpLocks/>
            <a:endCxn id="69" idx="1"/>
          </p:cNvCxnSpPr>
          <p:nvPr/>
        </p:nvCxnSpPr>
        <p:spPr>
          <a:xfrm>
            <a:off x="2750621" y="5306327"/>
            <a:ext cx="1441027" cy="25093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B6A7CCAE-C695-47C5-9264-08DD826721AE}"/>
              </a:ext>
            </a:extLst>
          </p:cNvPr>
          <p:cNvCxnSpPr>
            <a:cxnSpLocks/>
          </p:cNvCxnSpPr>
          <p:nvPr/>
        </p:nvCxnSpPr>
        <p:spPr>
          <a:xfrm flipV="1">
            <a:off x="7306574" y="5238026"/>
            <a:ext cx="1387092" cy="319232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2C718A76-5C09-4564-81C0-F50EBD8F21ED}"/>
              </a:ext>
            </a:extLst>
          </p:cNvPr>
          <p:cNvSpPr/>
          <p:nvPr/>
        </p:nvSpPr>
        <p:spPr>
          <a:xfrm>
            <a:off x="8696739" y="1162958"/>
            <a:ext cx="2425148" cy="5256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Poids de naissance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1CF81000-A7A8-4DC2-90CD-2711B83AA6D4}"/>
              </a:ext>
            </a:extLst>
          </p:cNvPr>
          <p:cNvSpPr/>
          <p:nvPr/>
        </p:nvSpPr>
        <p:spPr>
          <a:xfrm>
            <a:off x="8696737" y="4718914"/>
            <a:ext cx="2425148" cy="5256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Indice de masse corporelle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701D5CD4-70C0-4D0A-9380-54ECB55421DE}"/>
              </a:ext>
            </a:extLst>
          </p:cNvPr>
          <p:cNvSpPr/>
          <p:nvPr/>
        </p:nvSpPr>
        <p:spPr>
          <a:xfrm>
            <a:off x="8696739" y="2634369"/>
            <a:ext cx="2425148" cy="5256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Pression artérielle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0AA234D1-A46B-44A2-B74C-920C43169938}"/>
              </a:ext>
            </a:extLst>
          </p:cNvPr>
          <p:cNvSpPr/>
          <p:nvPr/>
        </p:nvSpPr>
        <p:spPr>
          <a:xfrm>
            <a:off x="8696739" y="3376994"/>
            <a:ext cx="2425148" cy="5256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Fonction pulmonaire</a:t>
            </a: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B5C8196A-7081-410B-B2F9-C4A79376AB0D}"/>
              </a:ext>
            </a:extLst>
          </p:cNvPr>
          <p:cNvSpPr/>
          <p:nvPr/>
        </p:nvSpPr>
        <p:spPr>
          <a:xfrm>
            <a:off x="8696739" y="4036497"/>
            <a:ext cx="2425148" cy="5256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Allergie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3BA4F7FC-5520-4813-91F7-1393807CCC13}"/>
              </a:ext>
            </a:extLst>
          </p:cNvPr>
          <p:cNvSpPr/>
          <p:nvPr/>
        </p:nvSpPr>
        <p:spPr>
          <a:xfrm>
            <a:off x="8696738" y="1886094"/>
            <a:ext cx="2425148" cy="525600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Neurodéveloppement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0099C979-74CF-4317-9351-E6A6BB7DC056}"/>
              </a:ext>
            </a:extLst>
          </p:cNvPr>
          <p:cNvSpPr/>
          <p:nvPr/>
        </p:nvSpPr>
        <p:spPr>
          <a:xfrm>
            <a:off x="446400" y="1043832"/>
            <a:ext cx="2425148" cy="4920947"/>
          </a:xfrm>
          <a:prstGeom prst="round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Exposome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1027B520-76B3-4696-AC7A-C3D0F5A67934}"/>
              </a:ext>
            </a:extLst>
          </p:cNvPr>
          <p:cNvSpPr/>
          <p:nvPr/>
        </p:nvSpPr>
        <p:spPr>
          <a:xfrm>
            <a:off x="567326" y="2312280"/>
            <a:ext cx="2183295" cy="10773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Exposome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urbain</a:t>
            </a: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51A73348-4317-4F37-95E1-ABC13CE42700}"/>
              </a:ext>
            </a:extLst>
          </p:cNvPr>
          <p:cNvSpPr/>
          <p:nvPr/>
        </p:nvSpPr>
        <p:spPr>
          <a:xfrm>
            <a:off x="567325" y="3926879"/>
            <a:ext cx="2183296" cy="10768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Exposome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chimique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3D572AE1-C32B-4B2D-8D91-592240F916CE}"/>
              </a:ext>
            </a:extLst>
          </p:cNvPr>
          <p:cNvCxnSpPr>
            <a:endCxn id="45" idx="1"/>
          </p:cNvCxnSpPr>
          <p:nvPr/>
        </p:nvCxnSpPr>
        <p:spPr>
          <a:xfrm flipV="1">
            <a:off x="2871546" y="4981714"/>
            <a:ext cx="5825191" cy="1128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BFDEDFF2-E7F2-4B05-8436-3E034793D0A9}"/>
              </a:ext>
            </a:extLst>
          </p:cNvPr>
          <p:cNvCxnSpPr/>
          <p:nvPr/>
        </p:nvCxnSpPr>
        <p:spPr>
          <a:xfrm flipV="1">
            <a:off x="2871548" y="2952589"/>
            <a:ext cx="5825191" cy="1128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59989038-3ECE-4B3B-A23D-156D20734A76}"/>
              </a:ext>
            </a:extLst>
          </p:cNvPr>
          <p:cNvCxnSpPr/>
          <p:nvPr/>
        </p:nvCxnSpPr>
        <p:spPr>
          <a:xfrm flipV="1">
            <a:off x="2871548" y="3653964"/>
            <a:ext cx="5825191" cy="1128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C9B6BE77-8FDC-4797-B9DF-008AAB8D118B}"/>
              </a:ext>
            </a:extLst>
          </p:cNvPr>
          <p:cNvCxnSpPr/>
          <p:nvPr/>
        </p:nvCxnSpPr>
        <p:spPr>
          <a:xfrm flipV="1">
            <a:off x="2871548" y="4341177"/>
            <a:ext cx="5825191" cy="1128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583555B0-994B-4AF9-8EB2-5ECAB3FC7FC4}"/>
              </a:ext>
            </a:extLst>
          </p:cNvPr>
          <p:cNvCxnSpPr/>
          <p:nvPr/>
        </p:nvCxnSpPr>
        <p:spPr>
          <a:xfrm flipV="1">
            <a:off x="2871546" y="2121499"/>
            <a:ext cx="5825191" cy="1128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E972C2BB-5AAC-4D88-A1C6-F843ED736B60}"/>
              </a:ext>
            </a:extLst>
          </p:cNvPr>
          <p:cNvCxnSpPr/>
          <p:nvPr/>
        </p:nvCxnSpPr>
        <p:spPr>
          <a:xfrm flipV="1">
            <a:off x="2871546" y="1432487"/>
            <a:ext cx="5825191" cy="1128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F0E945C4-16E1-4E33-AFA0-D13981ADDAB5}"/>
              </a:ext>
            </a:extLst>
          </p:cNvPr>
          <p:cNvSpPr txBox="1"/>
          <p:nvPr/>
        </p:nvSpPr>
        <p:spPr>
          <a:xfrm>
            <a:off x="5900100" y="1102889"/>
            <a:ext cx="357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/>
                <a:cs typeface="+mn-cs"/>
              </a:rPr>
              <a:t>Nieuwenhuijsen</a:t>
            </a:r>
            <a:r>
              <a:rPr lang="fr-FR" sz="1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/>
                <a:cs typeface="+mn-cs"/>
              </a:rPr>
              <a:t>, EHP 2019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F7042FE4-469B-40F3-975E-6B637EDEB107}"/>
              </a:ext>
            </a:extLst>
          </p:cNvPr>
          <p:cNvSpPr txBox="1"/>
          <p:nvPr/>
        </p:nvSpPr>
        <p:spPr>
          <a:xfrm>
            <a:off x="4641278" y="4668385"/>
            <a:ext cx="357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i="1" dirty="0" err="1">
                <a:solidFill>
                  <a:schemeClr val="accent6"/>
                </a:solidFill>
                <a:latin typeface="Calibri" panose="020F0502020204030204"/>
                <a:cs typeface="+mn-cs"/>
              </a:rPr>
              <a:t>Vrijheid</a:t>
            </a:r>
            <a:r>
              <a:rPr lang="fr-FR" sz="1400" b="1" i="1" dirty="0">
                <a:solidFill>
                  <a:schemeClr val="accent6"/>
                </a:solidFill>
                <a:latin typeface="Calibri" panose="020F0502020204030204"/>
                <a:cs typeface="+mn-cs"/>
              </a:rPr>
              <a:t>, EHP 2020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EDF076A8-B347-4EE4-933F-CC8973B6C3D2}"/>
              </a:ext>
            </a:extLst>
          </p:cNvPr>
          <p:cNvSpPr txBox="1"/>
          <p:nvPr/>
        </p:nvSpPr>
        <p:spPr>
          <a:xfrm>
            <a:off x="3071789" y="2634951"/>
            <a:ext cx="357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i="1" dirty="0">
                <a:solidFill>
                  <a:schemeClr val="accent6"/>
                </a:solidFill>
                <a:latin typeface="Calibri" panose="020F0502020204030204"/>
                <a:cs typeface="+mn-cs"/>
              </a:rPr>
              <a:t>Warembourg, JACC 2019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6EA640EB-621A-4F91-833F-8831B1B921AC}"/>
              </a:ext>
            </a:extLst>
          </p:cNvPr>
          <p:cNvSpPr txBox="1"/>
          <p:nvPr/>
        </p:nvSpPr>
        <p:spPr>
          <a:xfrm>
            <a:off x="4357121" y="3349037"/>
            <a:ext cx="357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i="1" dirty="0">
                <a:solidFill>
                  <a:schemeClr val="accent6"/>
                </a:solidFill>
                <a:latin typeface="Calibri" panose="020F0502020204030204"/>
                <a:cs typeface="+mn-cs"/>
              </a:rPr>
              <a:t>Agier, Lancet Plan </a:t>
            </a:r>
            <a:r>
              <a:rPr lang="fr-FR" sz="1400" b="1" i="1" dirty="0" err="1">
                <a:solidFill>
                  <a:schemeClr val="accent6"/>
                </a:solidFill>
                <a:latin typeface="Calibri" panose="020F0502020204030204"/>
                <a:cs typeface="+mn-cs"/>
              </a:rPr>
              <a:t>Health</a:t>
            </a:r>
            <a:r>
              <a:rPr lang="fr-FR" sz="1400" b="1" i="1" dirty="0">
                <a:solidFill>
                  <a:schemeClr val="accent6"/>
                </a:solidFill>
                <a:latin typeface="Calibri" panose="020F0502020204030204"/>
                <a:cs typeface="+mn-cs"/>
              </a:rPr>
              <a:t> 2019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5434E262-F26C-4046-A4B7-5EF762FECA93}"/>
              </a:ext>
            </a:extLst>
          </p:cNvPr>
          <p:cNvSpPr txBox="1"/>
          <p:nvPr/>
        </p:nvSpPr>
        <p:spPr>
          <a:xfrm>
            <a:off x="4599713" y="4016564"/>
            <a:ext cx="357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i="1" dirty="0">
                <a:solidFill>
                  <a:schemeClr val="accent6"/>
                </a:solidFill>
                <a:latin typeface="Calibri" panose="020F0502020204030204"/>
                <a:cs typeface="+mn-cs"/>
              </a:rPr>
              <a:t>Granum, Environ Int 2020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B2BE0E1A-467F-4D0C-B1BC-D5187154283C}"/>
              </a:ext>
            </a:extLst>
          </p:cNvPr>
          <p:cNvSpPr txBox="1"/>
          <p:nvPr/>
        </p:nvSpPr>
        <p:spPr>
          <a:xfrm>
            <a:off x="3057936" y="1106383"/>
            <a:ext cx="357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i="1" dirty="0">
                <a:solidFill>
                  <a:schemeClr val="accent6"/>
                </a:solidFill>
                <a:latin typeface="Calibri" panose="020F0502020204030204"/>
                <a:cs typeface="+mn-cs"/>
              </a:rPr>
              <a:t>Agier, Int J </a:t>
            </a:r>
            <a:r>
              <a:rPr lang="fr-FR" sz="1400" b="1" i="1" dirty="0" err="1">
                <a:solidFill>
                  <a:schemeClr val="accent6"/>
                </a:solidFill>
                <a:latin typeface="Calibri" panose="020F0502020204030204"/>
                <a:cs typeface="+mn-cs"/>
              </a:rPr>
              <a:t>Epidemiol</a:t>
            </a:r>
            <a:r>
              <a:rPr lang="fr-FR" sz="1400" b="1" i="1" dirty="0">
                <a:solidFill>
                  <a:schemeClr val="accent6"/>
                </a:solidFill>
                <a:latin typeface="Calibri" panose="020F0502020204030204"/>
                <a:cs typeface="+mn-cs"/>
              </a:rPr>
              <a:t> 2020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9F1A823D-A956-486E-9D3D-4B159781D7B7}"/>
              </a:ext>
            </a:extLst>
          </p:cNvPr>
          <p:cNvSpPr txBox="1"/>
          <p:nvPr/>
        </p:nvSpPr>
        <p:spPr>
          <a:xfrm>
            <a:off x="5775405" y="2624983"/>
            <a:ext cx="357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/>
                <a:cs typeface="+mn-cs"/>
              </a:rPr>
              <a:t>Warembourg, Environ Int 2021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C2E3196-D5D1-412E-B1EF-77A48153FD72}"/>
              </a:ext>
            </a:extLst>
          </p:cNvPr>
          <p:cNvSpPr txBox="1"/>
          <p:nvPr/>
        </p:nvSpPr>
        <p:spPr>
          <a:xfrm>
            <a:off x="3123290" y="1819111"/>
            <a:ext cx="2425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i="1" dirty="0" err="1">
                <a:solidFill>
                  <a:schemeClr val="accent6"/>
                </a:solidFill>
                <a:latin typeface="Calibri" panose="020F0502020204030204"/>
                <a:cs typeface="+mn-cs"/>
              </a:rPr>
              <a:t>Julvez</a:t>
            </a:r>
            <a:r>
              <a:rPr lang="fr-FR" sz="1400" b="1" i="1" dirty="0">
                <a:solidFill>
                  <a:schemeClr val="accent6"/>
                </a:solidFill>
                <a:latin typeface="Calibri" panose="020F0502020204030204"/>
                <a:cs typeface="+mn-cs"/>
              </a:rPr>
              <a:t>, Environ </a:t>
            </a:r>
            <a:r>
              <a:rPr lang="fr-FR" sz="1400" b="1" i="1" dirty="0" err="1">
                <a:solidFill>
                  <a:schemeClr val="accent6"/>
                </a:solidFill>
                <a:latin typeface="Calibri" panose="020F0502020204030204"/>
                <a:cs typeface="+mn-cs"/>
              </a:rPr>
              <a:t>Pollut</a:t>
            </a:r>
            <a:r>
              <a:rPr lang="fr-FR" sz="1400" b="1" i="1" dirty="0">
                <a:solidFill>
                  <a:schemeClr val="accent6"/>
                </a:solidFill>
                <a:latin typeface="Calibri" panose="020F0502020204030204"/>
                <a:cs typeface="+mn-cs"/>
              </a:rPr>
              <a:t> 2021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B7881224-EDDD-48A7-A317-A4D4B845CD90}"/>
              </a:ext>
            </a:extLst>
          </p:cNvPr>
          <p:cNvSpPr txBox="1"/>
          <p:nvPr/>
        </p:nvSpPr>
        <p:spPr>
          <a:xfrm>
            <a:off x="5908668" y="1819111"/>
            <a:ext cx="2425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i="1" dirty="0">
                <a:solidFill>
                  <a:schemeClr val="accent6"/>
                </a:solidFill>
                <a:latin typeface="Calibri" panose="020F0502020204030204"/>
                <a:cs typeface="+mn-cs"/>
              </a:rPr>
              <a:t>Maitre, Environ Int 2021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D280200C-578E-4DDF-A37E-BEACC33798FC}"/>
              </a:ext>
            </a:extLst>
          </p:cNvPr>
          <p:cNvSpPr txBox="1"/>
          <p:nvPr/>
        </p:nvSpPr>
        <p:spPr>
          <a:xfrm>
            <a:off x="2938122" y="2101328"/>
            <a:ext cx="2549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cs typeface="+mn-cs"/>
              </a:rPr>
              <a:t>Jedynak</a:t>
            </a:r>
            <a:r>
              <a:rPr lang="fr-FR" sz="1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cs typeface="+mn-cs"/>
              </a:rPr>
              <a:t>, </a:t>
            </a:r>
            <a:r>
              <a:rPr lang="fr-FR" sz="1400" b="1" i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cs typeface="+mn-cs"/>
              </a:rPr>
              <a:t>Sci</a:t>
            </a:r>
            <a:r>
              <a:rPr lang="fr-FR" sz="1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cs typeface="+mn-cs"/>
              </a:rPr>
              <a:t> Total Environ 2021</a:t>
            </a:r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3C3F8EF0-E39A-40C2-AFED-3FF0BCC18DF4}"/>
              </a:ext>
            </a:extLst>
          </p:cNvPr>
          <p:cNvSpPr/>
          <p:nvPr/>
        </p:nvSpPr>
        <p:spPr>
          <a:xfrm>
            <a:off x="4191648" y="5287917"/>
            <a:ext cx="3278038" cy="538679"/>
          </a:xfrm>
          <a:prstGeom prst="roundRect">
            <a:avLst/>
          </a:prstGeom>
          <a:solidFill>
            <a:sysClr val="window" lastClr="FFFFFF"/>
          </a:solidFill>
          <a:ln>
            <a:solidFill>
              <a:srgbClr val="70AD47"/>
            </a:solidFill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Marqueurs OMIC</a:t>
            </a:r>
          </a:p>
          <a:p>
            <a:pPr marL="0" marR="0" lvl="0" indent="0" algn="ctr" defTabSz="4572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(multi-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omic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telomere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length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Epigenetic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aging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1F4254F2-C3D8-4760-922B-52419B5D3510}"/>
              </a:ext>
            </a:extLst>
          </p:cNvPr>
          <p:cNvSpPr txBox="1"/>
          <p:nvPr/>
        </p:nvSpPr>
        <p:spPr>
          <a:xfrm>
            <a:off x="3562391" y="5774537"/>
            <a:ext cx="1904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i="1" dirty="0" err="1">
                <a:solidFill>
                  <a:schemeClr val="accent6"/>
                </a:solidFill>
                <a:latin typeface="Calibri" panose="020F0502020204030204"/>
                <a:cs typeface="+mn-cs"/>
              </a:rPr>
              <a:t>Cadiou</a:t>
            </a:r>
            <a:r>
              <a:rPr lang="fr-FR" sz="1400" b="1" i="1" dirty="0">
                <a:solidFill>
                  <a:schemeClr val="accent6"/>
                </a:solidFill>
                <a:latin typeface="Calibri" panose="020F0502020204030204"/>
                <a:cs typeface="+mn-cs"/>
              </a:rPr>
              <a:t>, </a:t>
            </a:r>
            <a:r>
              <a:rPr lang="fr-FR" sz="1400" b="1" i="1" dirty="0" err="1">
                <a:solidFill>
                  <a:schemeClr val="accent6"/>
                </a:solidFill>
                <a:latin typeface="Calibri" panose="020F0502020204030204"/>
                <a:cs typeface="+mn-cs"/>
              </a:rPr>
              <a:t>Env</a:t>
            </a:r>
            <a:r>
              <a:rPr lang="fr-FR" sz="1400" b="1" i="1" dirty="0">
                <a:solidFill>
                  <a:schemeClr val="accent6"/>
                </a:solidFill>
                <a:latin typeface="Calibri" panose="020F0502020204030204"/>
                <a:cs typeface="+mn-cs"/>
              </a:rPr>
              <a:t> Int 2020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FB94498-B6F8-4B8A-BA96-89E4B32C7509}"/>
              </a:ext>
            </a:extLst>
          </p:cNvPr>
          <p:cNvSpPr/>
          <p:nvPr/>
        </p:nvSpPr>
        <p:spPr>
          <a:xfrm>
            <a:off x="5841154" y="5774537"/>
            <a:ext cx="2852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i="1" dirty="0">
                <a:solidFill>
                  <a:schemeClr val="accent6"/>
                </a:solidFill>
                <a:latin typeface="Calibri" panose="020F0502020204030204"/>
                <a:cs typeface="+mn-cs"/>
              </a:rPr>
              <a:t>de Prado-Bert, Environ Int 2021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EE8CBD2-B177-42EC-AC82-74EC8F37A24C}"/>
              </a:ext>
            </a:extLst>
          </p:cNvPr>
          <p:cNvSpPr/>
          <p:nvPr/>
        </p:nvSpPr>
        <p:spPr>
          <a:xfrm>
            <a:off x="4880741" y="6000443"/>
            <a:ext cx="1675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/>
                <a:cs typeface="+mn-cs"/>
              </a:rPr>
              <a:t>Clemente</a:t>
            </a:r>
            <a:r>
              <a:rPr lang="fr-FR" sz="1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/>
                <a:cs typeface="+mn-cs"/>
              </a:rPr>
              <a:t>, EHP 2019</a:t>
            </a:r>
          </a:p>
        </p:txBody>
      </p:sp>
      <p:pic>
        <p:nvPicPr>
          <p:cNvPr id="73" name="Imagen 7">
            <a:extLst>
              <a:ext uri="{FF2B5EF4-FFF2-40B4-BE49-F238E27FC236}">
                <a16:creationId xmlns:a16="http://schemas.microsoft.com/office/drawing/2014/main" id="{732BCF08-A52C-4AC7-BEE0-74E38BAF30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4172" y="1197581"/>
            <a:ext cx="492379" cy="4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Imagen 13">
            <a:extLst>
              <a:ext uri="{FF2B5EF4-FFF2-40B4-BE49-F238E27FC236}">
                <a16:creationId xmlns:a16="http://schemas.microsoft.com/office/drawing/2014/main" id="{CBED087E-7BF7-477C-9CD5-0E048F9CC9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05712" y="1851859"/>
            <a:ext cx="775844" cy="62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6" descr="girl being checked.">
            <a:hlinkClick r:id="rId4"/>
            <a:extLst>
              <a:ext uri="{FF2B5EF4-FFF2-40B4-BE49-F238E27FC236}">
                <a16:creationId xmlns:a16="http://schemas.microsoft.com/office/drawing/2014/main" id="{33EDF955-C769-4209-B2CB-2C00FE643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5712" y="2624983"/>
            <a:ext cx="679834" cy="5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Imagen 15">
            <a:extLst>
              <a:ext uri="{FF2B5EF4-FFF2-40B4-BE49-F238E27FC236}">
                <a16:creationId xmlns:a16="http://schemas.microsoft.com/office/drawing/2014/main" id="{B8EB3BC8-FF86-4C32-8965-2AE9146BFB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EFEEEE"/>
              </a:clrFrom>
              <a:clrTo>
                <a:srgbClr val="EF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9409" y="3456264"/>
            <a:ext cx="716137" cy="89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9">
            <a:extLst>
              <a:ext uri="{FF2B5EF4-FFF2-40B4-BE49-F238E27FC236}">
                <a16:creationId xmlns:a16="http://schemas.microsoft.com/office/drawing/2014/main" id="{56532909-D8A6-4E03-AF4A-7FBA79208C4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7928" y="4641200"/>
            <a:ext cx="39608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ZoneTexte 78">
            <a:extLst>
              <a:ext uri="{FF2B5EF4-FFF2-40B4-BE49-F238E27FC236}">
                <a16:creationId xmlns:a16="http://schemas.microsoft.com/office/drawing/2014/main" id="{522B924C-6D5A-4D2A-BEBD-222A40CDFF24}"/>
              </a:ext>
            </a:extLst>
          </p:cNvPr>
          <p:cNvSpPr txBox="1"/>
          <p:nvPr/>
        </p:nvSpPr>
        <p:spPr>
          <a:xfrm>
            <a:off x="5934049" y="2103917"/>
            <a:ext cx="2250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/>
                <a:cs typeface="+mn-cs"/>
              </a:rPr>
              <a:t>Binter</a:t>
            </a:r>
            <a:r>
              <a:rPr lang="fr-FR" sz="1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/>
                <a:cs typeface="+mn-cs"/>
              </a:rPr>
              <a:t>, Environ Int 2021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68E05C-E02D-4D39-BFB0-E4A0A9777FC8}"/>
              </a:ext>
            </a:extLst>
          </p:cNvPr>
          <p:cNvSpPr/>
          <p:nvPr/>
        </p:nvSpPr>
        <p:spPr>
          <a:xfrm>
            <a:off x="2927648" y="2479774"/>
            <a:ext cx="9134064" cy="8196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9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L’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Exposome</a:t>
            </a:r>
            <a:endParaRPr lang="fr-FR" dirty="0"/>
          </a:p>
        </p:txBody>
      </p:sp>
      <p:pic>
        <p:nvPicPr>
          <p:cNvPr id="4" name="Picture 5" descr="P:\DATA\HELIX\Presentations\Exposome_mujer-01.jpg">
            <a:extLst>
              <a:ext uri="{FF2B5EF4-FFF2-40B4-BE49-F238E27FC236}">
                <a16:creationId xmlns:a16="http://schemas.microsoft.com/office/drawing/2014/main" id="{A9FE14AE-8F76-438D-BFDC-793FB50E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00" y="1196975"/>
            <a:ext cx="6239213" cy="464502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14DC4651-3EE8-42BB-AE59-D667DDC17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0367" y="1749469"/>
            <a:ext cx="4796852" cy="335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altLang="fr-FR" sz="2400" i="1" dirty="0">
                <a:latin typeface="Calibri" panose="020F0502020204030204" pitchFamily="34" charset="0"/>
                <a:cs typeface="Calibri" panose="020F0502020204030204" pitchFamily="34" charset="0"/>
              </a:rPr>
              <a:t>“The </a:t>
            </a:r>
            <a:r>
              <a:rPr lang="en-GB" altLang="fr-F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exposome</a:t>
            </a:r>
            <a:r>
              <a:rPr lang="en-GB" altLang="fr-FR" sz="2400" i="1" dirty="0">
                <a:latin typeface="Calibri" panose="020F0502020204030204" pitchFamily="34" charset="0"/>
                <a:cs typeface="Calibri" panose="020F0502020204030204" pitchFamily="34" charset="0"/>
              </a:rPr>
              <a:t> encompasses the totality of human environmental  (i.e., non-genetic) exposures from conception onwards, complementing the genome”. </a:t>
            </a:r>
          </a:p>
          <a:p>
            <a:pPr algn="r">
              <a:lnSpc>
                <a:spcPct val="150000"/>
              </a:lnSpc>
            </a:pPr>
            <a:r>
              <a:rPr lang="en-GB" altLang="fr-FR" sz="1800" b="1" i="1" dirty="0">
                <a:latin typeface="Comic Sans MS" panose="030F0702030302020204" pitchFamily="66" charset="0"/>
                <a:cs typeface="Calibri" panose="020F0502020204030204" pitchFamily="34" charset="0"/>
              </a:rPr>
              <a:t>(Chris Wild 2005)</a:t>
            </a:r>
            <a:endParaRPr lang="en-GB" altLang="fr-FR" sz="1600" b="1" i="1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78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AE9D67-3E86-4B3E-8DEB-176220BA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3859"/>
            <a:ext cx="10972800" cy="48023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Cohorte entière HELIX</a:t>
            </a:r>
          </a:p>
          <a:p>
            <a:pPr lvl="1"/>
            <a:r>
              <a:rPr lang="fr-FR" dirty="0"/>
              <a:t>N=4,700</a:t>
            </a:r>
          </a:p>
          <a:p>
            <a:pPr lvl="1"/>
            <a:r>
              <a:rPr lang="fr-FR" dirty="0"/>
              <a:t>Pression artérielle à 4-5 ans</a:t>
            </a:r>
          </a:p>
          <a:p>
            <a:pPr lvl="1"/>
            <a:r>
              <a:rPr lang="fr-FR" dirty="0"/>
              <a:t>Restreint à l’</a:t>
            </a:r>
            <a:r>
              <a:rPr lang="fr-FR" dirty="0" err="1"/>
              <a:t>exposome</a:t>
            </a:r>
            <a:r>
              <a:rPr lang="fr-FR" dirty="0"/>
              <a:t> urbain</a:t>
            </a:r>
          </a:p>
        </p:txBody>
      </p:sp>
      <p:sp>
        <p:nvSpPr>
          <p:cNvPr id="43" name="25 CuadroTexto">
            <a:extLst>
              <a:ext uri="{FF2B5EF4-FFF2-40B4-BE49-F238E27FC236}">
                <a16:creationId xmlns:a16="http://schemas.microsoft.com/office/drawing/2014/main" id="{F3C97425-BEA7-4BE2-AACB-9D856560D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060" y="3504336"/>
            <a:ext cx="86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GB" altLang="fr-FR" sz="1400" b="1" dirty="0">
                <a:solidFill>
                  <a:schemeClr val="accent2"/>
                </a:solidFill>
              </a:rPr>
              <a:t>4-5 </a:t>
            </a:r>
            <a:r>
              <a:rPr lang="en-GB" altLang="fr-FR" sz="1400" b="1" dirty="0" err="1">
                <a:solidFill>
                  <a:schemeClr val="accent2"/>
                </a:solidFill>
              </a:rPr>
              <a:t>ans</a:t>
            </a:r>
            <a:endParaRPr lang="en-GB" altLang="fr-FR" sz="1400" b="1" dirty="0">
              <a:solidFill>
                <a:schemeClr val="accent2"/>
              </a:solidFill>
            </a:endParaRPr>
          </a:p>
        </p:txBody>
      </p:sp>
      <p:pic>
        <p:nvPicPr>
          <p:cNvPr id="44" name="Picture 7">
            <a:extLst>
              <a:ext uri="{FF2B5EF4-FFF2-40B4-BE49-F238E27FC236}">
                <a16:creationId xmlns:a16="http://schemas.microsoft.com/office/drawing/2014/main" id="{9137CB88-EEAE-477D-B399-C4B76CD9F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98" r="76796" b="74437"/>
          <a:stretch>
            <a:fillRect/>
          </a:stretch>
        </p:blipFill>
        <p:spPr bwMode="auto">
          <a:xfrm>
            <a:off x="2350823" y="3765665"/>
            <a:ext cx="719137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 102">
            <a:extLst>
              <a:ext uri="{FF2B5EF4-FFF2-40B4-BE49-F238E27FC236}">
                <a16:creationId xmlns:a16="http://schemas.microsoft.com/office/drawing/2014/main" id="{B91108BD-7B00-4DF7-B98E-06F996C6DB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373" y="3916477"/>
            <a:ext cx="400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Espace réservé du contenu 3">
            <a:extLst>
              <a:ext uri="{FF2B5EF4-FFF2-40B4-BE49-F238E27FC236}">
                <a16:creationId xmlns:a16="http://schemas.microsoft.com/office/drawing/2014/main" id="{9932D615-7706-44E0-9D1A-62E43B468C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6748" y="3765665"/>
            <a:ext cx="6080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22 Flecha derecha">
            <a:extLst>
              <a:ext uri="{FF2B5EF4-FFF2-40B4-BE49-F238E27FC236}">
                <a16:creationId xmlns:a16="http://schemas.microsoft.com/office/drawing/2014/main" id="{C8B4E618-5CD6-416D-B2BE-9EA3ED67DCFF}"/>
              </a:ext>
            </a:extLst>
          </p:cNvPr>
          <p:cNvSpPr/>
          <p:nvPr/>
        </p:nvSpPr>
        <p:spPr>
          <a:xfrm>
            <a:off x="2134923" y="4613390"/>
            <a:ext cx="7632700" cy="288925"/>
          </a:xfrm>
          <a:prstGeom prst="rightArrow">
            <a:avLst>
              <a:gd name="adj1" fmla="val 50000"/>
              <a:gd name="adj2" fmla="val 10952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48" name="Image 26">
            <a:extLst>
              <a:ext uri="{FF2B5EF4-FFF2-40B4-BE49-F238E27FC236}">
                <a16:creationId xmlns:a16="http://schemas.microsoft.com/office/drawing/2014/main" id="{003BD772-2D77-4676-AE20-77C420957F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948" y="4181590"/>
            <a:ext cx="5842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24 Conector recto">
            <a:extLst>
              <a:ext uri="{FF2B5EF4-FFF2-40B4-BE49-F238E27FC236}">
                <a16:creationId xmlns:a16="http://schemas.microsoft.com/office/drawing/2014/main" id="{95CCBB14-0D25-4A6D-AD88-1503790B7EA1}"/>
              </a:ext>
            </a:extLst>
          </p:cNvPr>
          <p:cNvCxnSpPr/>
          <p:nvPr/>
        </p:nvCxnSpPr>
        <p:spPr>
          <a:xfrm>
            <a:off x="4008173" y="3915959"/>
            <a:ext cx="0" cy="1970352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21 CuadroTexto">
            <a:extLst>
              <a:ext uri="{FF2B5EF4-FFF2-40B4-BE49-F238E27FC236}">
                <a16:creationId xmlns:a16="http://schemas.microsoft.com/office/drawing/2014/main" id="{9291BC06-566D-4779-9F52-A69471CA9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345" y="3504336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fr-FR" sz="1400" b="1" dirty="0">
                <a:solidFill>
                  <a:schemeClr val="accent2"/>
                </a:solidFill>
              </a:rPr>
              <a:t>Naissance</a:t>
            </a:r>
          </a:p>
        </p:txBody>
      </p:sp>
      <p:cxnSp>
        <p:nvCxnSpPr>
          <p:cNvPr id="51" name="28 Conector recto">
            <a:extLst>
              <a:ext uri="{FF2B5EF4-FFF2-40B4-BE49-F238E27FC236}">
                <a16:creationId xmlns:a16="http://schemas.microsoft.com/office/drawing/2014/main" id="{20810D7F-A0A1-457B-A28B-C694C50D9D3E}"/>
              </a:ext>
            </a:extLst>
          </p:cNvPr>
          <p:cNvCxnSpPr/>
          <p:nvPr/>
        </p:nvCxnSpPr>
        <p:spPr>
          <a:xfrm>
            <a:off x="2134923" y="5577002"/>
            <a:ext cx="172878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24 CuadroTexto">
            <a:extLst>
              <a:ext uri="{FF2B5EF4-FFF2-40B4-BE49-F238E27FC236}">
                <a16:creationId xmlns:a16="http://schemas.microsoft.com/office/drawing/2014/main" id="{4CAE21D3-F77C-4857-8154-6D2B96285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248" y="5577002"/>
            <a:ext cx="17520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fr-FR" sz="1200" dirty="0" err="1"/>
              <a:t>Moyenne</a:t>
            </a:r>
            <a:r>
              <a:rPr lang="es-ES" altLang="fr-FR" sz="1200" dirty="0"/>
              <a:t> de la </a:t>
            </a:r>
            <a:r>
              <a:rPr lang="es-ES" altLang="fr-FR" sz="1200" dirty="0" err="1"/>
              <a:t>grossesse</a:t>
            </a:r>
            <a:endParaRPr lang="en-GB" altLang="fr-FR" sz="1200" dirty="0"/>
          </a:p>
        </p:txBody>
      </p:sp>
      <p:cxnSp>
        <p:nvCxnSpPr>
          <p:cNvPr id="53" name="30 Conector recto">
            <a:extLst>
              <a:ext uri="{FF2B5EF4-FFF2-40B4-BE49-F238E27FC236}">
                <a16:creationId xmlns:a16="http://schemas.microsoft.com/office/drawing/2014/main" id="{7A778C57-3068-489B-ADC4-802CA2384AB2}"/>
              </a:ext>
            </a:extLst>
          </p:cNvPr>
          <p:cNvCxnSpPr/>
          <p:nvPr/>
        </p:nvCxnSpPr>
        <p:spPr>
          <a:xfrm>
            <a:off x="6964098" y="4946765"/>
            <a:ext cx="1074737" cy="0"/>
          </a:xfrm>
          <a:prstGeom prst="line">
            <a:avLst/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31 Conector recto de flecha">
            <a:extLst>
              <a:ext uri="{FF2B5EF4-FFF2-40B4-BE49-F238E27FC236}">
                <a16:creationId xmlns:a16="http://schemas.microsoft.com/office/drawing/2014/main" id="{6FD8FAC9-E778-4D90-86EA-1956FB24848F}"/>
              </a:ext>
            </a:extLst>
          </p:cNvPr>
          <p:cNvCxnSpPr/>
          <p:nvPr/>
        </p:nvCxnSpPr>
        <p:spPr>
          <a:xfrm>
            <a:off x="8181710" y="4784720"/>
            <a:ext cx="1588" cy="1014412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 w="med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32 CuadroTexto">
            <a:extLst>
              <a:ext uri="{FF2B5EF4-FFF2-40B4-BE49-F238E27FC236}">
                <a16:creationId xmlns:a16="http://schemas.microsoft.com/office/drawing/2014/main" id="{6E8A7CCD-419D-4F2B-9B05-36DE433E2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696" y="5754742"/>
            <a:ext cx="4047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altLang="fr-FR" sz="1600" b="1" dirty="0">
                <a:solidFill>
                  <a:schemeClr val="accent2"/>
                </a:solidFill>
              </a:rPr>
              <a:t>PA</a:t>
            </a:r>
            <a:endParaRPr lang="en-GB" altLang="fr-FR" sz="1400" dirty="0">
              <a:solidFill>
                <a:schemeClr val="accent2"/>
              </a:solidFill>
            </a:endParaRPr>
          </a:p>
        </p:txBody>
      </p:sp>
      <p:cxnSp>
        <p:nvCxnSpPr>
          <p:cNvPr id="56" name="33 Conector recto">
            <a:extLst>
              <a:ext uri="{FF2B5EF4-FFF2-40B4-BE49-F238E27FC236}">
                <a16:creationId xmlns:a16="http://schemas.microsoft.com/office/drawing/2014/main" id="{8246FDC3-44C7-47C1-AD79-AD50E3F9A369}"/>
              </a:ext>
            </a:extLst>
          </p:cNvPr>
          <p:cNvCxnSpPr/>
          <p:nvPr/>
        </p:nvCxnSpPr>
        <p:spPr>
          <a:xfrm>
            <a:off x="6614848" y="5235690"/>
            <a:ext cx="1423987" cy="0"/>
          </a:xfrm>
          <a:prstGeom prst="line">
            <a:avLst/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34 Conector recto">
            <a:extLst>
              <a:ext uri="{FF2B5EF4-FFF2-40B4-BE49-F238E27FC236}">
                <a16:creationId xmlns:a16="http://schemas.microsoft.com/office/drawing/2014/main" id="{DE3BFA10-60C4-4A4C-92AB-64BF9BCF4DA9}"/>
              </a:ext>
            </a:extLst>
          </p:cNvPr>
          <p:cNvCxnSpPr/>
          <p:nvPr/>
        </p:nvCxnSpPr>
        <p:spPr>
          <a:xfrm>
            <a:off x="6211623" y="5534140"/>
            <a:ext cx="1827212" cy="0"/>
          </a:xfrm>
          <a:prstGeom prst="line">
            <a:avLst/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37 CuadroTexto">
            <a:extLst>
              <a:ext uri="{FF2B5EF4-FFF2-40B4-BE49-F238E27FC236}">
                <a16:creationId xmlns:a16="http://schemas.microsoft.com/office/drawing/2014/main" id="{D4B73454-9DA5-4BC7-8F15-884277580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9798" y="4929302"/>
            <a:ext cx="117371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fr-FR" sz="1100" dirty="0" err="1"/>
              <a:t>Moyenne</a:t>
            </a:r>
            <a:r>
              <a:rPr lang="es-ES" altLang="fr-FR" sz="1100" dirty="0"/>
              <a:t> du </a:t>
            </a:r>
            <a:r>
              <a:rPr lang="es-ES" altLang="fr-FR" sz="1100" dirty="0" err="1"/>
              <a:t>jour</a:t>
            </a:r>
            <a:endParaRPr lang="en-GB" altLang="fr-FR" sz="1100" dirty="0"/>
          </a:p>
        </p:txBody>
      </p:sp>
      <p:sp>
        <p:nvSpPr>
          <p:cNvPr id="59" name="38 CuadroTexto">
            <a:extLst>
              <a:ext uri="{FF2B5EF4-FFF2-40B4-BE49-F238E27FC236}">
                <a16:creationId xmlns:a16="http://schemas.microsoft.com/office/drawing/2014/main" id="{709F3D0E-A494-460D-A49C-DE48CDEEF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660" y="5211877"/>
            <a:ext cx="15520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fr-FR" sz="1100" dirty="0" err="1"/>
              <a:t>Moyenne</a:t>
            </a:r>
            <a:r>
              <a:rPr lang="es-ES" altLang="fr-FR" sz="1100" dirty="0"/>
              <a:t> de la </a:t>
            </a:r>
            <a:r>
              <a:rPr lang="es-ES" altLang="fr-FR" sz="1100" dirty="0" err="1"/>
              <a:t>semaine</a:t>
            </a:r>
            <a:endParaRPr lang="en-GB" altLang="fr-FR" sz="1100" dirty="0"/>
          </a:p>
        </p:txBody>
      </p:sp>
      <p:sp>
        <p:nvSpPr>
          <p:cNvPr id="60" name="39 CuadroTexto">
            <a:extLst>
              <a:ext uri="{FF2B5EF4-FFF2-40B4-BE49-F238E27FC236}">
                <a16:creationId xmlns:a16="http://schemas.microsoft.com/office/drawing/2014/main" id="{E9813973-4438-457C-8E9C-EDFE05202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073" y="5489690"/>
            <a:ext cx="12153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fr-FR" sz="1100" dirty="0" err="1"/>
              <a:t>Moyenne</a:t>
            </a:r>
            <a:r>
              <a:rPr lang="es-ES" altLang="fr-FR" sz="1100" dirty="0"/>
              <a:t> du </a:t>
            </a:r>
            <a:r>
              <a:rPr lang="es-ES" altLang="fr-FR" sz="1100" dirty="0" err="1"/>
              <a:t>mois</a:t>
            </a:r>
            <a:endParaRPr lang="en-GB" altLang="fr-FR" sz="1100" dirty="0"/>
          </a:p>
        </p:txBody>
      </p:sp>
      <p:cxnSp>
        <p:nvCxnSpPr>
          <p:cNvPr id="61" name="38 Conector recto">
            <a:extLst>
              <a:ext uri="{FF2B5EF4-FFF2-40B4-BE49-F238E27FC236}">
                <a16:creationId xmlns:a16="http://schemas.microsoft.com/office/drawing/2014/main" id="{F37EF78D-98DC-4845-BB21-F57D6834EA19}"/>
              </a:ext>
            </a:extLst>
          </p:cNvPr>
          <p:cNvCxnSpPr/>
          <p:nvPr/>
        </p:nvCxnSpPr>
        <p:spPr>
          <a:xfrm>
            <a:off x="2134923" y="5002327"/>
            <a:ext cx="431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39 Conector recto">
            <a:extLst>
              <a:ext uri="{FF2B5EF4-FFF2-40B4-BE49-F238E27FC236}">
                <a16:creationId xmlns:a16="http://schemas.microsoft.com/office/drawing/2014/main" id="{3CF041DC-172D-465A-BEEA-1BAF2DCC4CBD}"/>
              </a:ext>
            </a:extLst>
          </p:cNvPr>
          <p:cNvCxnSpPr/>
          <p:nvPr/>
        </p:nvCxnSpPr>
        <p:spPr>
          <a:xfrm>
            <a:off x="2784210" y="5002327"/>
            <a:ext cx="431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40 Conector recto">
            <a:extLst>
              <a:ext uri="{FF2B5EF4-FFF2-40B4-BE49-F238E27FC236}">
                <a16:creationId xmlns:a16="http://schemas.microsoft.com/office/drawing/2014/main" id="{66F6C7E5-2A7E-4013-8304-4A7109FAC693}"/>
              </a:ext>
            </a:extLst>
          </p:cNvPr>
          <p:cNvCxnSpPr/>
          <p:nvPr/>
        </p:nvCxnSpPr>
        <p:spPr>
          <a:xfrm>
            <a:off x="3431910" y="5002327"/>
            <a:ext cx="431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43 CuadroTexto">
            <a:extLst>
              <a:ext uri="{FF2B5EF4-FFF2-40B4-BE49-F238E27FC236}">
                <a16:creationId xmlns:a16="http://schemas.microsoft.com/office/drawing/2014/main" id="{143267CE-75E0-45C6-A635-B987C53620CB}"/>
              </a:ext>
            </a:extLst>
          </p:cNvPr>
          <p:cNvSpPr txBox="1">
            <a:spLocks noChangeArrowheads="1"/>
          </p:cNvSpPr>
          <p:nvPr/>
        </p:nvSpPr>
        <p:spPr bwMode="auto">
          <a:xfrm rot="19093951">
            <a:off x="1928548" y="5086465"/>
            <a:ext cx="657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fr-FR" sz="1200"/>
              <a:t>Trim. 1</a:t>
            </a:r>
            <a:endParaRPr lang="en-GB" altLang="fr-FR" sz="1200"/>
          </a:p>
        </p:txBody>
      </p:sp>
      <p:sp>
        <p:nvSpPr>
          <p:cNvPr id="65" name="44 CuadroTexto">
            <a:extLst>
              <a:ext uri="{FF2B5EF4-FFF2-40B4-BE49-F238E27FC236}">
                <a16:creationId xmlns:a16="http://schemas.microsoft.com/office/drawing/2014/main" id="{9DF787F1-CC45-48C7-BCB9-E066716C40A0}"/>
              </a:ext>
            </a:extLst>
          </p:cNvPr>
          <p:cNvSpPr txBox="1">
            <a:spLocks noChangeArrowheads="1"/>
          </p:cNvSpPr>
          <p:nvPr/>
        </p:nvSpPr>
        <p:spPr bwMode="auto">
          <a:xfrm rot="19093951">
            <a:off x="2620698" y="5115040"/>
            <a:ext cx="658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fr-FR" sz="1200"/>
              <a:t>Trim. 2</a:t>
            </a:r>
            <a:endParaRPr lang="en-GB" altLang="fr-FR" sz="1200"/>
          </a:p>
        </p:txBody>
      </p:sp>
      <p:sp>
        <p:nvSpPr>
          <p:cNvPr id="66" name="45 CuadroTexto">
            <a:extLst>
              <a:ext uri="{FF2B5EF4-FFF2-40B4-BE49-F238E27FC236}">
                <a16:creationId xmlns:a16="http://schemas.microsoft.com/office/drawing/2014/main" id="{5A1DF163-3C25-4689-B462-A4E37FCBC9CD}"/>
              </a:ext>
            </a:extLst>
          </p:cNvPr>
          <p:cNvSpPr txBox="1">
            <a:spLocks noChangeArrowheads="1"/>
          </p:cNvSpPr>
          <p:nvPr/>
        </p:nvSpPr>
        <p:spPr bwMode="auto">
          <a:xfrm rot="19093951">
            <a:off x="3268398" y="5116627"/>
            <a:ext cx="6588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fr-FR" sz="1200"/>
              <a:t>Trim. 3</a:t>
            </a:r>
            <a:endParaRPr lang="en-GB" altLang="fr-FR" sz="1200"/>
          </a:p>
        </p:txBody>
      </p:sp>
      <p:cxnSp>
        <p:nvCxnSpPr>
          <p:cNvPr id="67" name="44 Conector recto">
            <a:extLst>
              <a:ext uri="{FF2B5EF4-FFF2-40B4-BE49-F238E27FC236}">
                <a16:creationId xmlns:a16="http://schemas.microsoft.com/office/drawing/2014/main" id="{311561E7-116C-4CBA-B9D0-CFFD4E9E0712}"/>
              </a:ext>
            </a:extLst>
          </p:cNvPr>
          <p:cNvCxnSpPr/>
          <p:nvPr/>
        </p:nvCxnSpPr>
        <p:spPr>
          <a:xfrm>
            <a:off x="4111066" y="5002327"/>
            <a:ext cx="96718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24 CuadroTexto">
            <a:extLst>
              <a:ext uri="{FF2B5EF4-FFF2-40B4-BE49-F238E27FC236}">
                <a16:creationId xmlns:a16="http://schemas.microsoft.com/office/drawing/2014/main" id="{9B94D159-2D26-41A3-85E2-2CC9EEB23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519" y="5002327"/>
            <a:ext cx="1231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fr-FR" sz="1200" dirty="0" err="1"/>
              <a:t>Moyenne</a:t>
            </a:r>
            <a:r>
              <a:rPr lang="es-ES" altLang="fr-FR" sz="1200" dirty="0"/>
              <a:t> de la </a:t>
            </a:r>
          </a:p>
          <a:p>
            <a:pPr algn="ctr"/>
            <a:r>
              <a:rPr lang="es-ES" altLang="fr-FR" sz="1200" dirty="0"/>
              <a:t>1</a:t>
            </a:r>
            <a:r>
              <a:rPr lang="es-ES" altLang="fr-FR" sz="1200" baseline="30000" dirty="0"/>
              <a:t>ère</a:t>
            </a:r>
            <a:r>
              <a:rPr lang="es-ES" altLang="fr-FR" sz="1200" dirty="0"/>
              <a:t> </a:t>
            </a:r>
            <a:r>
              <a:rPr lang="es-ES" altLang="fr-FR" sz="1200" dirty="0" err="1"/>
              <a:t>année</a:t>
            </a:r>
            <a:r>
              <a:rPr lang="es-ES" altLang="fr-FR" sz="1200" dirty="0"/>
              <a:t> de vie</a:t>
            </a:r>
            <a:endParaRPr lang="en-GB" altLang="fr-FR" sz="1200" dirty="0"/>
          </a:p>
        </p:txBody>
      </p:sp>
      <p:cxnSp>
        <p:nvCxnSpPr>
          <p:cNvPr id="69" name="46 Conector recto">
            <a:extLst>
              <a:ext uri="{FF2B5EF4-FFF2-40B4-BE49-F238E27FC236}">
                <a16:creationId xmlns:a16="http://schemas.microsoft.com/office/drawing/2014/main" id="{3ED82FCF-A592-48E8-A53D-4A6CF3B690CF}"/>
              </a:ext>
            </a:extLst>
          </p:cNvPr>
          <p:cNvCxnSpPr/>
          <p:nvPr/>
        </p:nvCxnSpPr>
        <p:spPr>
          <a:xfrm>
            <a:off x="5697273" y="5775440"/>
            <a:ext cx="2351087" cy="0"/>
          </a:xfrm>
          <a:prstGeom prst="line">
            <a:avLst/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39 CuadroTexto">
            <a:extLst>
              <a:ext uri="{FF2B5EF4-FFF2-40B4-BE49-F238E27FC236}">
                <a16:creationId xmlns:a16="http://schemas.microsoft.com/office/drawing/2014/main" id="{DDE19503-5BA2-43A7-8BDF-00F1B4D6D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273" y="5759565"/>
            <a:ext cx="13628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fr-FR" sz="1100" dirty="0" err="1"/>
              <a:t>Moyenne</a:t>
            </a:r>
            <a:r>
              <a:rPr lang="es-ES" altLang="fr-FR" sz="1100" dirty="0"/>
              <a:t> de </a:t>
            </a:r>
            <a:r>
              <a:rPr lang="es-ES" altLang="fr-FR" sz="1100" dirty="0" err="1"/>
              <a:t>l’année</a:t>
            </a:r>
            <a:endParaRPr lang="en-GB" altLang="fr-FR" sz="1100" dirty="0"/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10D12E49-417B-42B2-A1F7-5E2ACC964E34}"/>
              </a:ext>
            </a:extLst>
          </p:cNvPr>
          <p:cNvSpPr txBox="1">
            <a:spLocks/>
          </p:cNvSpPr>
          <p:nvPr/>
        </p:nvSpPr>
        <p:spPr bwMode="auto">
          <a:xfrm>
            <a:off x="609600" y="79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b="1" kern="0" dirty="0">
                <a:solidFill>
                  <a:schemeClr val="accent6">
                    <a:lumMod val="75000"/>
                  </a:schemeClr>
                </a:solidFill>
              </a:rPr>
              <a:t>3.1 </a:t>
            </a:r>
            <a:r>
              <a:rPr lang="fr-FR" b="1" kern="0" dirty="0" err="1">
                <a:solidFill>
                  <a:schemeClr val="accent6">
                    <a:lumMod val="75000"/>
                  </a:schemeClr>
                </a:solidFill>
              </a:rPr>
              <a:t>Exposome</a:t>
            </a:r>
            <a:r>
              <a:rPr lang="fr-FR" b="1" kern="0" dirty="0">
                <a:solidFill>
                  <a:schemeClr val="accent6">
                    <a:lumMod val="75000"/>
                  </a:schemeClr>
                </a:solidFill>
              </a:rPr>
              <a:t> urbain et pression artérielle à 4-5 ans </a:t>
            </a:r>
            <a:r>
              <a:rPr lang="fr-FR" sz="2000" b="1" kern="0" dirty="0">
                <a:solidFill>
                  <a:schemeClr val="accent6">
                    <a:lumMod val="75000"/>
                  </a:schemeClr>
                </a:solidFill>
              </a:rPr>
              <a:t>(n=4,700)</a:t>
            </a:r>
            <a:endParaRPr lang="fr-FR" kern="0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6CAFF25-EB3F-422F-B9AE-61AB91BBE417}"/>
              </a:ext>
            </a:extLst>
          </p:cNvPr>
          <p:cNvSpPr txBox="1"/>
          <p:nvPr/>
        </p:nvSpPr>
        <p:spPr>
          <a:xfrm>
            <a:off x="9120336" y="6309320"/>
            <a:ext cx="2670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cs typeface="Calibri" panose="020F0502020204030204" pitchFamily="34" charset="0"/>
              </a:rPr>
              <a:t>(Warembourg, Environ Int 2021)</a:t>
            </a:r>
          </a:p>
        </p:txBody>
      </p:sp>
    </p:spTree>
    <p:extLst>
      <p:ext uri="{BB962C8B-B14F-4D97-AF65-F5344CB8AC3E}">
        <p14:creationId xmlns:p14="http://schemas.microsoft.com/office/powerpoint/2010/main" val="3564956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294F7D-413C-4FCE-B8F4-D70B4794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8" y="1186116"/>
            <a:ext cx="11463064" cy="370676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Méthodes statistiques retenues : 3 </a:t>
            </a:r>
            <a:r>
              <a:rPr lang="fr-F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approches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complémentaires</a:t>
            </a:r>
          </a:p>
        </p:txBody>
      </p:sp>
      <p:sp>
        <p:nvSpPr>
          <p:cNvPr id="11" name="Rectángulo redondeado 2">
            <a:extLst>
              <a:ext uri="{FF2B5EF4-FFF2-40B4-BE49-F238E27FC236}">
                <a16:creationId xmlns:a16="http://schemas.microsoft.com/office/drawing/2014/main" id="{DCF56CEA-8850-4015-98B1-FB0D28885E1D}"/>
              </a:ext>
            </a:extLst>
          </p:cNvPr>
          <p:cNvSpPr/>
          <p:nvPr/>
        </p:nvSpPr>
        <p:spPr>
          <a:xfrm>
            <a:off x="334941" y="1822318"/>
            <a:ext cx="3714160" cy="2911423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2700" cap="flat" cmpd="sng" algn="ctr">
            <a:solidFill>
              <a:srgbClr val="208E8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2" name="Rectángulo redondeado 12">
            <a:extLst>
              <a:ext uri="{FF2B5EF4-FFF2-40B4-BE49-F238E27FC236}">
                <a16:creationId xmlns:a16="http://schemas.microsoft.com/office/drawing/2014/main" id="{B852681A-6F42-4B2C-B927-187AB9F03B13}"/>
              </a:ext>
            </a:extLst>
          </p:cNvPr>
          <p:cNvSpPr/>
          <p:nvPr/>
        </p:nvSpPr>
        <p:spPr>
          <a:xfrm>
            <a:off x="4305300" y="1822318"/>
            <a:ext cx="3714160" cy="2911423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12700" cap="flat" cmpd="sng" algn="ctr">
            <a:solidFill>
              <a:srgbClr val="208E8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" name="Rectángulo redondeado 13">
            <a:extLst>
              <a:ext uri="{FF2B5EF4-FFF2-40B4-BE49-F238E27FC236}">
                <a16:creationId xmlns:a16="http://schemas.microsoft.com/office/drawing/2014/main" id="{772EC19E-8CB1-43B5-B8DD-FEB2932DB983}"/>
              </a:ext>
            </a:extLst>
          </p:cNvPr>
          <p:cNvSpPr/>
          <p:nvPr/>
        </p:nvSpPr>
        <p:spPr>
          <a:xfrm>
            <a:off x="8280667" y="1822317"/>
            <a:ext cx="3714160" cy="2911423"/>
          </a:xfrm>
          <a:prstGeom prst="roundRect">
            <a:avLst/>
          </a:prstGeom>
          <a:solidFill>
            <a:srgbClr val="E6F6F6"/>
          </a:solidFill>
          <a:ln w="12700" cap="flat" cmpd="sng" algn="ctr">
            <a:solidFill>
              <a:srgbClr val="208E8E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4707221F-1C9B-4D3C-A5B9-3A0ED7D21D6D}"/>
              </a:ext>
            </a:extLst>
          </p:cNvPr>
          <p:cNvSpPr txBox="1">
            <a:spLocks/>
          </p:cNvSpPr>
          <p:nvPr/>
        </p:nvSpPr>
        <p:spPr>
          <a:xfrm>
            <a:off x="8381226" y="1909769"/>
            <a:ext cx="3475833" cy="2432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r>
              <a:rPr 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Clustering 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r>
              <a:rPr 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(non </a:t>
            </a:r>
            <a:r>
              <a:rPr lang="en-US" sz="20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supervisé</a:t>
            </a:r>
            <a:r>
              <a:rPr 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endParaRPr lang="en-US" sz="900" b="1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r>
              <a:rPr lang="en-US" sz="16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</a:t>
            </a:r>
            <a:r>
              <a:rPr lang="en-US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Composantes</a:t>
            </a:r>
            <a:r>
              <a:rPr lang="en-US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Principales</a:t>
            </a:r>
            <a:r>
              <a:rPr lang="en-US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Classification </a:t>
            </a:r>
            <a:r>
              <a:rPr lang="en-US" sz="16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Ascendante</a:t>
            </a:r>
            <a:r>
              <a:rPr lang="en-US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Hierarchique</a:t>
            </a:r>
            <a:endParaRPr lang="en-US" sz="1600" b="1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endParaRPr lang="en-US" sz="1100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identifier des </a:t>
            </a:r>
            <a:r>
              <a:rPr lang="en-US" sz="1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groupes</a:t>
            </a: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sujets</a:t>
            </a: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1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partagent</a:t>
            </a: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US" sz="1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profils</a:t>
            </a: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d’expositions</a:t>
            </a: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similaires</a:t>
            </a:r>
            <a:endParaRPr lang="en-US" sz="1800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5BDBC"/>
              </a:buClr>
            </a:pPr>
            <a:endParaRPr lang="en-US" sz="1200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4">
            <a:extLst>
              <a:ext uri="{FF2B5EF4-FFF2-40B4-BE49-F238E27FC236}">
                <a16:creationId xmlns:a16="http://schemas.microsoft.com/office/drawing/2014/main" id="{4225B25A-5CAC-41C8-91D4-E29F8C36FB24}"/>
              </a:ext>
            </a:extLst>
          </p:cNvPr>
          <p:cNvSpPr/>
          <p:nvPr/>
        </p:nvSpPr>
        <p:spPr>
          <a:xfrm>
            <a:off x="609600" y="2001761"/>
            <a:ext cx="3254152" cy="2355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5BDBC"/>
              </a:buClr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Exposome-wide association study 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5BDBC"/>
              </a:buClr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ExWAS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5BDBC"/>
              </a:buClr>
            </a:pPr>
            <a:endParaRPr lang="en-US" sz="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5BDBC"/>
              </a:buClr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estimer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associations exposition-par-exposition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5BDBC"/>
              </a:buClr>
            </a:pP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5">
            <a:extLst>
              <a:ext uri="{FF2B5EF4-FFF2-40B4-BE49-F238E27FC236}">
                <a16:creationId xmlns:a16="http://schemas.microsoft.com/office/drawing/2014/main" id="{9DB64504-4C33-482C-B99A-E30186544E95}"/>
              </a:ext>
            </a:extLst>
          </p:cNvPr>
          <p:cNvSpPr/>
          <p:nvPr/>
        </p:nvSpPr>
        <p:spPr>
          <a:xfrm>
            <a:off x="4511824" y="1992221"/>
            <a:ext cx="3295462" cy="274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5BDBC"/>
              </a:buClr>
            </a:pP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Sélection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variables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5BDBC"/>
              </a:buClr>
            </a:pPr>
            <a:r>
              <a:rPr lang="en-US" sz="16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Algorithme</a:t>
            </a:r>
            <a:r>
              <a:rPr lang="en-US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DSA, Deletion-Substitution-Addition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5BDBC"/>
              </a:buClr>
            </a:pPr>
            <a:endParaRPr lang="en-US" sz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5BDBC"/>
              </a:buClr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identifier les expositions qui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prédisent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mieux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paramètre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santé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d’intérêt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obtenir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estimations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ajustées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 les co-expositions</a:t>
            </a:r>
          </a:p>
        </p:txBody>
      </p:sp>
      <p:sp>
        <p:nvSpPr>
          <p:cNvPr id="18" name="Accolade fermante 17">
            <a:extLst>
              <a:ext uri="{FF2B5EF4-FFF2-40B4-BE49-F238E27FC236}">
                <a16:creationId xmlns:a16="http://schemas.microsoft.com/office/drawing/2014/main" id="{70991991-D93B-4E52-AFE1-985FFAF87684}"/>
              </a:ext>
            </a:extLst>
          </p:cNvPr>
          <p:cNvSpPr/>
          <p:nvPr/>
        </p:nvSpPr>
        <p:spPr>
          <a:xfrm rot="5400000">
            <a:off x="6035218" y="-780930"/>
            <a:ext cx="288032" cy="11631185"/>
          </a:xfrm>
          <a:prstGeom prst="righ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C9F343-A7F0-4A37-90EF-E2267A89218B}"/>
              </a:ext>
            </a:extLst>
          </p:cNvPr>
          <p:cNvSpPr/>
          <p:nvPr/>
        </p:nvSpPr>
        <p:spPr>
          <a:xfrm>
            <a:off x="3359696" y="5254213"/>
            <a:ext cx="5686557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5BDBC"/>
              </a:buClr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compte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facteurs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confusion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potentiels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9A8F5D39-2A9C-407C-ACCE-8934D1886A10}"/>
              </a:ext>
            </a:extLst>
          </p:cNvPr>
          <p:cNvSpPr/>
          <p:nvPr/>
        </p:nvSpPr>
        <p:spPr>
          <a:xfrm>
            <a:off x="9885719" y="4869159"/>
            <a:ext cx="504056" cy="1021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E7EB23D-CEB6-4392-ADFF-94C3E3CE8BDC}"/>
              </a:ext>
            </a:extLst>
          </p:cNvPr>
          <p:cNvSpPr txBox="1"/>
          <p:nvPr/>
        </p:nvSpPr>
        <p:spPr>
          <a:xfrm>
            <a:off x="8544272" y="6012577"/>
            <a:ext cx="3312368" cy="58477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Non applicable à l’</a:t>
            </a:r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exposome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complet (trop grande dimension)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FC2CA76A-70F0-4ED1-9CD0-80E3551D7A78}"/>
              </a:ext>
            </a:extLst>
          </p:cNvPr>
          <p:cNvSpPr txBox="1">
            <a:spLocks/>
          </p:cNvSpPr>
          <p:nvPr/>
        </p:nvSpPr>
        <p:spPr bwMode="auto">
          <a:xfrm>
            <a:off x="609600" y="79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b="1" kern="0" dirty="0">
                <a:solidFill>
                  <a:schemeClr val="accent6">
                    <a:lumMod val="75000"/>
                  </a:schemeClr>
                </a:solidFill>
              </a:rPr>
              <a:t>3.1 </a:t>
            </a:r>
            <a:r>
              <a:rPr lang="fr-FR" b="1" kern="0" dirty="0" err="1">
                <a:solidFill>
                  <a:schemeClr val="accent6">
                    <a:lumMod val="75000"/>
                  </a:schemeClr>
                </a:solidFill>
              </a:rPr>
              <a:t>Exposome</a:t>
            </a:r>
            <a:r>
              <a:rPr lang="fr-FR" b="1" kern="0" dirty="0">
                <a:solidFill>
                  <a:schemeClr val="accent6">
                    <a:lumMod val="75000"/>
                  </a:schemeClr>
                </a:solidFill>
              </a:rPr>
              <a:t> urbain et pression artérielle à 4-5 ans </a:t>
            </a:r>
            <a:r>
              <a:rPr lang="fr-FR" sz="2000" b="1" kern="0" dirty="0">
                <a:solidFill>
                  <a:schemeClr val="accent6">
                    <a:lumMod val="75000"/>
                  </a:schemeClr>
                </a:solidFill>
              </a:rPr>
              <a:t>(n=4,700)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974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7" grpId="0"/>
      <p:bldP spid="18" grpId="0" animBg="1"/>
      <p:bldP spid="19" grpId="0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2471F19-4D59-40EE-98A9-6558CCC028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649" y="1374094"/>
            <a:ext cx="7517625" cy="4935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4D1ABE-A625-4847-8D74-83B81FCBC1C8}"/>
              </a:ext>
            </a:extLst>
          </p:cNvPr>
          <p:cNvSpPr/>
          <p:nvPr/>
        </p:nvSpPr>
        <p:spPr>
          <a:xfrm>
            <a:off x="263352" y="1196752"/>
            <a:ext cx="3816424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chemeClr val="accent2"/>
              </a:buClr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Exposome-wide association study (</a:t>
            </a:r>
            <a:r>
              <a:rPr lang="en-US" sz="20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ExWAS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Mono-exposition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DC681D9A-6803-41E1-ABCA-921685DBE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5301208"/>
            <a:ext cx="352839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fr-FR" sz="1100" dirty="0" err="1"/>
              <a:t>All</a:t>
            </a:r>
            <a:r>
              <a:rPr lang="es-ES" altLang="fr-FR" sz="1100" dirty="0"/>
              <a:t> </a:t>
            </a:r>
            <a:r>
              <a:rPr lang="es-ES" altLang="fr-FR" sz="1100" dirty="0" err="1"/>
              <a:t>analyses</a:t>
            </a:r>
            <a:r>
              <a:rPr lang="es-ES" altLang="fr-FR" sz="1100" dirty="0"/>
              <a:t> are </a:t>
            </a:r>
            <a:r>
              <a:rPr lang="es-ES" altLang="fr-FR" sz="1100" dirty="0" err="1"/>
              <a:t>adjusted</a:t>
            </a:r>
            <a:r>
              <a:rPr lang="es-ES" altLang="fr-FR" sz="1100" dirty="0"/>
              <a:t> </a:t>
            </a:r>
            <a:r>
              <a:rPr lang="es-ES" altLang="fr-FR" sz="1100" dirty="0" err="1"/>
              <a:t>for</a:t>
            </a:r>
            <a:r>
              <a:rPr lang="es-ES" altLang="fr-FR" sz="1100" dirty="0"/>
              <a:t> </a:t>
            </a:r>
            <a:r>
              <a:rPr lang="es-ES" altLang="fr-FR" sz="1100" dirty="0" err="1"/>
              <a:t>cohort</a:t>
            </a:r>
            <a:r>
              <a:rPr lang="es-ES" altLang="fr-FR" sz="1100" dirty="0"/>
              <a:t>, maternal </a:t>
            </a:r>
            <a:r>
              <a:rPr lang="es-ES" altLang="fr-FR" sz="1100" dirty="0" err="1"/>
              <a:t>age</a:t>
            </a:r>
            <a:r>
              <a:rPr lang="es-ES" altLang="fr-FR" sz="1100" dirty="0"/>
              <a:t>, maternal </a:t>
            </a:r>
            <a:r>
              <a:rPr lang="es-ES" altLang="fr-FR" sz="1100" dirty="0" err="1"/>
              <a:t>education</a:t>
            </a:r>
            <a:r>
              <a:rPr lang="es-ES" altLang="fr-FR" sz="1100" dirty="0"/>
              <a:t>, maternal BMI, </a:t>
            </a:r>
            <a:r>
              <a:rPr lang="es-ES" altLang="fr-FR" sz="1100" dirty="0" err="1"/>
              <a:t>parity</a:t>
            </a:r>
            <a:r>
              <a:rPr lang="es-ES" altLang="fr-FR" sz="1100" dirty="0"/>
              <a:t>, parental country </a:t>
            </a:r>
            <a:r>
              <a:rPr lang="es-ES" altLang="fr-FR" sz="1100" dirty="0" err="1"/>
              <a:t>of</a:t>
            </a:r>
            <a:r>
              <a:rPr lang="es-ES" altLang="fr-FR" sz="1100" dirty="0"/>
              <a:t> </a:t>
            </a:r>
            <a:r>
              <a:rPr lang="es-ES" altLang="fr-FR" sz="1100" dirty="0" err="1"/>
              <a:t>birth</a:t>
            </a:r>
            <a:r>
              <a:rPr lang="es-ES" altLang="fr-FR" sz="1100" dirty="0"/>
              <a:t>, </a:t>
            </a:r>
            <a:r>
              <a:rPr lang="es-ES" altLang="fr-FR" sz="1100" dirty="0" err="1"/>
              <a:t>child</a:t>
            </a:r>
            <a:r>
              <a:rPr lang="es-ES" altLang="fr-FR" sz="1100" dirty="0"/>
              <a:t> </a:t>
            </a:r>
            <a:r>
              <a:rPr lang="es-ES" altLang="fr-FR" sz="1100" dirty="0" err="1"/>
              <a:t>age</a:t>
            </a:r>
            <a:r>
              <a:rPr lang="es-ES" altLang="fr-FR" sz="1100" dirty="0"/>
              <a:t>, sex and </a:t>
            </a:r>
            <a:r>
              <a:rPr lang="es-ES" altLang="fr-FR" sz="1100" dirty="0" err="1"/>
              <a:t>height</a:t>
            </a:r>
            <a:endParaRPr lang="en-GB" altLang="fr-FR" sz="1100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2FBD701-A127-4B31-9140-F6D9C9BDB802}"/>
              </a:ext>
            </a:extLst>
          </p:cNvPr>
          <p:cNvSpPr txBox="1">
            <a:spLocks/>
          </p:cNvSpPr>
          <p:nvPr/>
        </p:nvSpPr>
        <p:spPr bwMode="auto">
          <a:xfrm>
            <a:off x="609600" y="79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b="1" kern="0" dirty="0">
                <a:solidFill>
                  <a:schemeClr val="accent6">
                    <a:lumMod val="75000"/>
                  </a:schemeClr>
                </a:solidFill>
              </a:rPr>
              <a:t>3.1 </a:t>
            </a:r>
            <a:r>
              <a:rPr lang="fr-FR" b="1" kern="0" dirty="0" err="1">
                <a:solidFill>
                  <a:schemeClr val="accent6">
                    <a:lumMod val="75000"/>
                  </a:schemeClr>
                </a:solidFill>
              </a:rPr>
              <a:t>Exposome</a:t>
            </a:r>
            <a:r>
              <a:rPr lang="fr-FR" b="1" kern="0" dirty="0">
                <a:solidFill>
                  <a:schemeClr val="accent6">
                    <a:lumMod val="75000"/>
                  </a:schemeClr>
                </a:solidFill>
              </a:rPr>
              <a:t> urbain et pression artérielle à 4-5 ans </a:t>
            </a:r>
            <a:r>
              <a:rPr lang="fr-FR" sz="2000" b="1" kern="0" dirty="0">
                <a:solidFill>
                  <a:schemeClr val="accent6">
                    <a:lumMod val="75000"/>
                  </a:schemeClr>
                </a:solidFill>
              </a:rPr>
              <a:t>(n=4,700)</a:t>
            </a:r>
            <a:endParaRPr lang="fr-FR" kern="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490CC38-B4C9-422B-BE01-5033DF826AF7}"/>
              </a:ext>
            </a:extLst>
          </p:cNvPr>
          <p:cNvSpPr txBox="1"/>
          <p:nvPr/>
        </p:nvSpPr>
        <p:spPr>
          <a:xfrm>
            <a:off x="9120336" y="6309320"/>
            <a:ext cx="2670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cs typeface="Calibri" panose="020F0502020204030204" pitchFamily="34" charset="0"/>
              </a:rPr>
              <a:t>(Warembourg, Environ Int 2021)</a:t>
            </a:r>
          </a:p>
        </p:txBody>
      </p:sp>
    </p:spTree>
    <p:extLst>
      <p:ext uri="{BB962C8B-B14F-4D97-AF65-F5344CB8AC3E}">
        <p14:creationId xmlns:p14="http://schemas.microsoft.com/office/powerpoint/2010/main" val="1362642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Tabla">
            <a:extLst>
              <a:ext uri="{FF2B5EF4-FFF2-40B4-BE49-F238E27FC236}">
                <a16:creationId xmlns:a16="http://schemas.microsoft.com/office/drawing/2014/main" id="{262990D5-FDCC-496E-8F0A-85D55198A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96423"/>
              </p:ext>
            </p:extLst>
          </p:nvPr>
        </p:nvGraphicFramePr>
        <p:xfrm>
          <a:off x="4646402" y="1230428"/>
          <a:ext cx="6913564" cy="4732330"/>
        </p:xfrm>
        <a:graphic>
          <a:graphicData uri="http://schemas.openxmlformats.org/drawingml/2006/table">
            <a:tbl>
              <a:tblPr/>
              <a:tblGrid>
                <a:gridCol w="3240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3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2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IQR or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 (%)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% of DSA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selection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Beta [95%CI]</a:t>
                      </a:r>
                      <a:r>
                        <a:rPr lang="es-ES" altLang="fr-FR" sz="1000" dirty="0"/>
                        <a:t> *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SBP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Temperature (Day before BP)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11.6ºC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-1.1 [-1.7; -0.6]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SES-area (at 4-5 years old)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1</a:t>
                      </a:r>
                      <a:r>
                        <a:rPr kumimoji="0" lang="en-GB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tertile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(less deprived)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1366 (32)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Ref.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2</a:t>
                      </a:r>
                      <a:r>
                        <a:rPr kumimoji="0" lang="en-GB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nd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tertile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1559 (36)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-0.9 [-1.8; -0.0]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3</a:t>
                      </a:r>
                      <a:r>
                        <a:rPr kumimoji="0" lang="en-GB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rd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tertile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(most deprived) 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1354 (32)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0.2 [-0.9; 1.2]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24-h noise (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Preg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.)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    &lt;55 dB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1418 (33)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Ref.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    55-60 dB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996 (23)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0.2 [-0.7; 1.0]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    60-65 dB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1200 (28)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0.4 [-0.6; 1.3]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    65-70 dB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494 (12)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0.1 [-1.2; 1.3]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    &gt;70 dB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171 (4)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1.4 [-1.1; 3.9]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Built density (300m, at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4-5 years old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154998 m</a:t>
                      </a:r>
                      <a:r>
                        <a:rPr kumimoji="0" lang="en-GB" sz="1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built/km</a:t>
                      </a:r>
                      <a:r>
                        <a:rPr kumimoji="0" lang="en-GB" sz="1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0.8 [0.2; 1.4]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Temperature (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Preg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7.8 ºC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1.2 [-0.0; 2.5]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Connectivity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(300m, at 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4-5 years old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128 intersections/km</a:t>
                      </a:r>
                      <a:r>
                        <a:rPr kumimoji="0" lang="en-GB" sz="1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-0.5 [-1.1; 0.1]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DBP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Temperature (Day before BP)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11.6ºC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-1.1 [-1.6; -0.6]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GB" sz="1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Preg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9.1 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μg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/m</a:t>
                      </a:r>
                      <a:r>
                        <a:rPr kumimoji="0" lang="en-GB" sz="1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0.7 [0.3; 1.2]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PM</a:t>
                      </a:r>
                      <a:r>
                        <a:rPr kumimoji="0" lang="en-GB" sz="1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2.5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(Year before BP)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3.8 μg/m</a:t>
                      </a:r>
                      <a:r>
                        <a:rPr kumimoji="0" lang="en-GB" sz="1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0.9 [0.1; 1.8]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24-h noise (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Preg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.)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    &lt;55 dB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1418 (33)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Ref.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    55-60 dB 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996 (23)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0.4 [-0.4; 1.3]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    60-65 dB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1200 (28)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0.8 [-0.0; 1.9]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    65-70 dB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494 (12)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0.5 [-0.6; 1.7]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     &gt;70 dB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171 (4)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0.2 [-2.1; 2.5]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3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Temperature (</a:t>
                      </a:r>
                      <a:r>
                        <a:rPr kumimoji="0" lang="en-GB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Preg</a:t>
                      </a: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7.8ºC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0.6 [-0.6; 1.7]</a:t>
                      </a:r>
                    </a:p>
                  </a:txBody>
                  <a:tcPr marL="47086" marR="47086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B40F86D-4696-4735-BF31-B5FC72F1848E}"/>
              </a:ext>
            </a:extLst>
          </p:cNvPr>
          <p:cNvSpPr/>
          <p:nvPr/>
        </p:nvSpPr>
        <p:spPr>
          <a:xfrm>
            <a:off x="407368" y="1150938"/>
            <a:ext cx="3377644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chemeClr val="accent2"/>
              </a:buClr>
            </a:pP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Sélection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variables (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DSA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Multi-expositions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60940F3-86DC-410A-A8B1-C1D12C975E8F}"/>
              </a:ext>
            </a:extLst>
          </p:cNvPr>
          <p:cNvSpPr txBox="1"/>
          <p:nvPr/>
        </p:nvSpPr>
        <p:spPr>
          <a:xfrm>
            <a:off x="1055440" y="2442060"/>
            <a:ext cx="30963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Pollution de l’air, température (pendant grossesse), Bruit, Densité du bâti</a:t>
            </a:r>
          </a:p>
          <a:p>
            <a:pPr algn="just"/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Température (la veille), Connectivité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0492A01B-0123-4E00-BA88-165800EBD8A8}"/>
              </a:ext>
            </a:extLst>
          </p:cNvPr>
          <p:cNvSpPr/>
          <p:nvPr/>
        </p:nvSpPr>
        <p:spPr>
          <a:xfrm rot="18328682">
            <a:off x="585034" y="2557714"/>
            <a:ext cx="465672" cy="251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EA78B247-7D2B-4F12-AB20-62E6A8798254}"/>
              </a:ext>
            </a:extLst>
          </p:cNvPr>
          <p:cNvSpPr/>
          <p:nvPr/>
        </p:nvSpPr>
        <p:spPr>
          <a:xfrm rot="2537232">
            <a:off x="564278" y="3330777"/>
            <a:ext cx="447450" cy="251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11EF274-F5AC-4064-9774-6FAB7AF2CD35}"/>
              </a:ext>
            </a:extLst>
          </p:cNvPr>
          <p:cNvSpPr txBox="1"/>
          <p:nvPr/>
        </p:nvSpPr>
        <p:spPr>
          <a:xfrm>
            <a:off x="1135142" y="4147064"/>
            <a:ext cx="2453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Niveau socio-économique local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B18D55EA-4C33-4DA3-AB7F-4151DCF6A32D}"/>
              </a:ext>
            </a:extLst>
          </p:cNvPr>
          <p:cNvSpPr/>
          <p:nvPr/>
        </p:nvSpPr>
        <p:spPr>
          <a:xfrm rot="18328682">
            <a:off x="744116" y="4149677"/>
            <a:ext cx="416584" cy="251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983AA85E-4BA4-4A68-AA53-B41D495D07FC}"/>
              </a:ext>
            </a:extLst>
          </p:cNvPr>
          <p:cNvSpPr/>
          <p:nvPr/>
        </p:nvSpPr>
        <p:spPr>
          <a:xfrm rot="2537232">
            <a:off x="234103" y="4149676"/>
            <a:ext cx="471720" cy="251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7 CuadroTexto">
            <a:extLst>
              <a:ext uri="{FF2B5EF4-FFF2-40B4-BE49-F238E27FC236}">
                <a16:creationId xmlns:a16="http://schemas.microsoft.com/office/drawing/2014/main" id="{C9D47748-5D62-4063-8C0E-7ED76A28D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5301208"/>
            <a:ext cx="352839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fr-FR" sz="1100" dirty="0" err="1"/>
              <a:t>All</a:t>
            </a:r>
            <a:r>
              <a:rPr lang="es-ES" altLang="fr-FR" sz="1100" dirty="0"/>
              <a:t> </a:t>
            </a:r>
            <a:r>
              <a:rPr lang="es-ES" altLang="fr-FR" sz="1100" dirty="0" err="1"/>
              <a:t>analyses</a:t>
            </a:r>
            <a:r>
              <a:rPr lang="es-ES" altLang="fr-FR" sz="1100" dirty="0"/>
              <a:t> are </a:t>
            </a:r>
            <a:r>
              <a:rPr lang="es-ES" altLang="fr-FR" sz="1100" dirty="0" err="1"/>
              <a:t>adjusted</a:t>
            </a:r>
            <a:r>
              <a:rPr lang="es-ES" altLang="fr-FR" sz="1100" dirty="0"/>
              <a:t> </a:t>
            </a:r>
            <a:r>
              <a:rPr lang="es-ES" altLang="fr-FR" sz="1100" dirty="0" err="1"/>
              <a:t>for</a:t>
            </a:r>
            <a:r>
              <a:rPr lang="es-ES" altLang="fr-FR" sz="1100" dirty="0"/>
              <a:t> </a:t>
            </a:r>
            <a:r>
              <a:rPr lang="es-ES" altLang="fr-FR" sz="1100" dirty="0" err="1"/>
              <a:t>cohort</a:t>
            </a:r>
            <a:r>
              <a:rPr lang="es-ES" altLang="fr-FR" sz="1100" dirty="0"/>
              <a:t>, maternal </a:t>
            </a:r>
            <a:r>
              <a:rPr lang="es-ES" altLang="fr-FR" sz="1100" dirty="0" err="1"/>
              <a:t>age</a:t>
            </a:r>
            <a:r>
              <a:rPr lang="es-ES" altLang="fr-FR" sz="1100" dirty="0"/>
              <a:t>, maternal </a:t>
            </a:r>
            <a:r>
              <a:rPr lang="es-ES" altLang="fr-FR" sz="1100" dirty="0" err="1"/>
              <a:t>education</a:t>
            </a:r>
            <a:r>
              <a:rPr lang="es-ES" altLang="fr-FR" sz="1100" dirty="0"/>
              <a:t>, maternal BMI, </a:t>
            </a:r>
            <a:r>
              <a:rPr lang="es-ES" altLang="fr-FR" sz="1100" dirty="0" err="1"/>
              <a:t>parity</a:t>
            </a:r>
            <a:r>
              <a:rPr lang="es-ES" altLang="fr-FR" sz="1100" dirty="0"/>
              <a:t>, parental country </a:t>
            </a:r>
            <a:r>
              <a:rPr lang="es-ES" altLang="fr-FR" sz="1100" dirty="0" err="1"/>
              <a:t>of</a:t>
            </a:r>
            <a:r>
              <a:rPr lang="es-ES" altLang="fr-FR" sz="1100" dirty="0"/>
              <a:t> </a:t>
            </a:r>
            <a:r>
              <a:rPr lang="es-ES" altLang="fr-FR" sz="1100" dirty="0" err="1"/>
              <a:t>birth</a:t>
            </a:r>
            <a:r>
              <a:rPr lang="es-ES" altLang="fr-FR" sz="1100" dirty="0"/>
              <a:t>, </a:t>
            </a:r>
            <a:r>
              <a:rPr lang="es-ES" altLang="fr-FR" sz="1100" dirty="0" err="1"/>
              <a:t>child</a:t>
            </a:r>
            <a:r>
              <a:rPr lang="es-ES" altLang="fr-FR" sz="1100" dirty="0"/>
              <a:t> </a:t>
            </a:r>
            <a:r>
              <a:rPr lang="es-ES" altLang="fr-FR" sz="1100" dirty="0" err="1"/>
              <a:t>age</a:t>
            </a:r>
            <a:r>
              <a:rPr lang="es-ES" altLang="fr-FR" sz="1100" dirty="0"/>
              <a:t>, sex and </a:t>
            </a:r>
            <a:r>
              <a:rPr lang="es-ES" altLang="fr-FR" sz="1100" dirty="0" err="1"/>
              <a:t>height</a:t>
            </a:r>
            <a:endParaRPr lang="en-GB" altLang="fr-FR" sz="1100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1BAB139A-EE03-42F7-A6F5-695B582FC080}"/>
              </a:ext>
            </a:extLst>
          </p:cNvPr>
          <p:cNvSpPr txBox="1">
            <a:spLocks/>
          </p:cNvSpPr>
          <p:nvPr/>
        </p:nvSpPr>
        <p:spPr bwMode="auto">
          <a:xfrm>
            <a:off x="609600" y="79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b="1" kern="0" dirty="0">
                <a:solidFill>
                  <a:schemeClr val="accent6">
                    <a:lumMod val="75000"/>
                  </a:schemeClr>
                </a:solidFill>
              </a:rPr>
              <a:t>3.1 </a:t>
            </a:r>
            <a:r>
              <a:rPr lang="fr-FR" b="1" kern="0" dirty="0" err="1">
                <a:solidFill>
                  <a:schemeClr val="accent6">
                    <a:lumMod val="75000"/>
                  </a:schemeClr>
                </a:solidFill>
              </a:rPr>
              <a:t>Exposome</a:t>
            </a:r>
            <a:r>
              <a:rPr lang="fr-FR" b="1" kern="0" dirty="0">
                <a:solidFill>
                  <a:schemeClr val="accent6">
                    <a:lumMod val="75000"/>
                  </a:schemeClr>
                </a:solidFill>
              </a:rPr>
              <a:t> urbain et pression artérielle à 4-5 ans </a:t>
            </a:r>
            <a:r>
              <a:rPr lang="fr-FR" sz="2000" b="1" kern="0" dirty="0">
                <a:solidFill>
                  <a:schemeClr val="accent6">
                    <a:lumMod val="75000"/>
                  </a:schemeClr>
                </a:solidFill>
              </a:rPr>
              <a:t>(n=4,700)</a:t>
            </a:r>
            <a:endParaRPr lang="fr-FR" kern="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B66FBED-100F-484B-B290-570B6522A030}"/>
              </a:ext>
            </a:extLst>
          </p:cNvPr>
          <p:cNvSpPr txBox="1"/>
          <p:nvPr/>
        </p:nvSpPr>
        <p:spPr>
          <a:xfrm>
            <a:off x="9120336" y="6309320"/>
            <a:ext cx="2670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cs typeface="Calibri" panose="020F0502020204030204" pitchFamily="34" charset="0"/>
              </a:rPr>
              <a:t>(Warembourg, Environ Int 2021)</a:t>
            </a:r>
          </a:p>
        </p:txBody>
      </p:sp>
    </p:spTree>
    <p:extLst>
      <p:ext uri="{BB962C8B-B14F-4D97-AF65-F5344CB8AC3E}">
        <p14:creationId xmlns:p14="http://schemas.microsoft.com/office/powerpoint/2010/main" val="253364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0A3D842-5DB0-49DD-97C5-B1FCCD3230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55"/>
          <a:stretch/>
        </p:blipFill>
        <p:spPr>
          <a:xfrm>
            <a:off x="4249942" y="1130059"/>
            <a:ext cx="7776719" cy="50340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1778F5-F292-4A0C-B6C9-2DC687E57297}"/>
              </a:ext>
            </a:extLst>
          </p:cNvPr>
          <p:cNvSpPr/>
          <p:nvPr/>
        </p:nvSpPr>
        <p:spPr>
          <a:xfrm>
            <a:off x="740949" y="1150938"/>
            <a:ext cx="3377644" cy="40703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Clustering</a:t>
            </a:r>
          </a:p>
        </p:txBody>
      </p:sp>
      <p:sp>
        <p:nvSpPr>
          <p:cNvPr id="6" name="7 CuadroTexto">
            <a:extLst>
              <a:ext uri="{FF2B5EF4-FFF2-40B4-BE49-F238E27FC236}">
                <a16:creationId xmlns:a16="http://schemas.microsoft.com/office/drawing/2014/main" id="{F359FF9E-6D2F-474E-842E-783592E3F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5301208"/>
            <a:ext cx="352839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fr-FR" sz="1100" dirty="0" err="1"/>
              <a:t>All</a:t>
            </a:r>
            <a:r>
              <a:rPr lang="es-ES" altLang="fr-FR" sz="1100" dirty="0"/>
              <a:t> </a:t>
            </a:r>
            <a:r>
              <a:rPr lang="es-ES" altLang="fr-FR" sz="1100" dirty="0" err="1"/>
              <a:t>analyses</a:t>
            </a:r>
            <a:r>
              <a:rPr lang="es-ES" altLang="fr-FR" sz="1100" dirty="0"/>
              <a:t> are </a:t>
            </a:r>
            <a:r>
              <a:rPr lang="es-ES" altLang="fr-FR" sz="1100" dirty="0" err="1"/>
              <a:t>adjusted</a:t>
            </a:r>
            <a:r>
              <a:rPr lang="es-ES" altLang="fr-FR" sz="1100" dirty="0"/>
              <a:t> </a:t>
            </a:r>
            <a:r>
              <a:rPr lang="es-ES" altLang="fr-FR" sz="1100" dirty="0" err="1"/>
              <a:t>for</a:t>
            </a:r>
            <a:r>
              <a:rPr lang="es-ES" altLang="fr-FR" sz="1100" dirty="0"/>
              <a:t> </a:t>
            </a:r>
            <a:r>
              <a:rPr lang="es-ES" altLang="fr-FR" sz="1100" dirty="0" err="1"/>
              <a:t>cohort</a:t>
            </a:r>
            <a:r>
              <a:rPr lang="es-ES" altLang="fr-FR" sz="1100" dirty="0"/>
              <a:t>, maternal </a:t>
            </a:r>
            <a:r>
              <a:rPr lang="es-ES" altLang="fr-FR" sz="1100" dirty="0" err="1"/>
              <a:t>age</a:t>
            </a:r>
            <a:r>
              <a:rPr lang="es-ES" altLang="fr-FR" sz="1100" dirty="0"/>
              <a:t>, maternal </a:t>
            </a:r>
            <a:r>
              <a:rPr lang="es-ES" altLang="fr-FR" sz="1100" dirty="0" err="1"/>
              <a:t>education</a:t>
            </a:r>
            <a:r>
              <a:rPr lang="es-ES" altLang="fr-FR" sz="1100" dirty="0"/>
              <a:t>, maternal BMI, </a:t>
            </a:r>
            <a:r>
              <a:rPr lang="es-ES" altLang="fr-FR" sz="1100" dirty="0" err="1"/>
              <a:t>parity</a:t>
            </a:r>
            <a:r>
              <a:rPr lang="es-ES" altLang="fr-FR" sz="1100" dirty="0"/>
              <a:t>, parental country </a:t>
            </a:r>
            <a:r>
              <a:rPr lang="es-ES" altLang="fr-FR" sz="1100" dirty="0" err="1"/>
              <a:t>of</a:t>
            </a:r>
            <a:r>
              <a:rPr lang="es-ES" altLang="fr-FR" sz="1100" dirty="0"/>
              <a:t> </a:t>
            </a:r>
            <a:r>
              <a:rPr lang="es-ES" altLang="fr-FR" sz="1100" dirty="0" err="1"/>
              <a:t>birth</a:t>
            </a:r>
            <a:r>
              <a:rPr lang="es-ES" altLang="fr-FR" sz="1100" dirty="0"/>
              <a:t>, </a:t>
            </a:r>
            <a:r>
              <a:rPr lang="es-ES" altLang="fr-FR" sz="1100" dirty="0" err="1"/>
              <a:t>child</a:t>
            </a:r>
            <a:r>
              <a:rPr lang="es-ES" altLang="fr-FR" sz="1100" dirty="0"/>
              <a:t> </a:t>
            </a:r>
            <a:r>
              <a:rPr lang="es-ES" altLang="fr-FR" sz="1100" dirty="0" err="1"/>
              <a:t>age</a:t>
            </a:r>
            <a:r>
              <a:rPr lang="es-ES" altLang="fr-FR" sz="1100" dirty="0"/>
              <a:t>, sex and </a:t>
            </a:r>
            <a:r>
              <a:rPr lang="es-ES" altLang="fr-FR" sz="1100" dirty="0" err="1"/>
              <a:t>height</a:t>
            </a:r>
            <a:endParaRPr lang="en-GB" altLang="fr-FR" sz="1100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3327090-F74D-49D8-8916-0CB4720E80BB}"/>
              </a:ext>
            </a:extLst>
          </p:cNvPr>
          <p:cNvSpPr txBox="1">
            <a:spLocks/>
          </p:cNvSpPr>
          <p:nvPr/>
        </p:nvSpPr>
        <p:spPr bwMode="auto">
          <a:xfrm>
            <a:off x="609600" y="79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b="1" kern="0" dirty="0">
                <a:solidFill>
                  <a:schemeClr val="accent6">
                    <a:lumMod val="75000"/>
                  </a:schemeClr>
                </a:solidFill>
              </a:rPr>
              <a:t>3.1 </a:t>
            </a:r>
            <a:r>
              <a:rPr lang="fr-FR" b="1" kern="0" dirty="0" err="1">
                <a:solidFill>
                  <a:schemeClr val="accent6">
                    <a:lumMod val="75000"/>
                  </a:schemeClr>
                </a:solidFill>
              </a:rPr>
              <a:t>Exposome</a:t>
            </a:r>
            <a:r>
              <a:rPr lang="fr-FR" b="1" kern="0" dirty="0">
                <a:solidFill>
                  <a:schemeClr val="accent6">
                    <a:lumMod val="75000"/>
                  </a:schemeClr>
                </a:solidFill>
              </a:rPr>
              <a:t> urbain et pression artérielle à 4-5 ans </a:t>
            </a:r>
            <a:r>
              <a:rPr lang="fr-FR" sz="2000" b="1" kern="0" dirty="0">
                <a:solidFill>
                  <a:schemeClr val="accent6">
                    <a:lumMod val="75000"/>
                  </a:schemeClr>
                </a:solidFill>
              </a:rPr>
              <a:t>(n=4,700)</a:t>
            </a:r>
            <a:endParaRPr lang="fr-FR" kern="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A531AC9-9E34-4844-94DC-D4AA1621530B}"/>
              </a:ext>
            </a:extLst>
          </p:cNvPr>
          <p:cNvSpPr txBox="1"/>
          <p:nvPr/>
        </p:nvSpPr>
        <p:spPr>
          <a:xfrm>
            <a:off x="9120336" y="6309320"/>
            <a:ext cx="2670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cs typeface="Calibri" panose="020F0502020204030204" pitchFamily="34" charset="0"/>
              </a:rPr>
              <a:t>(Warembourg, Environ Int 2021)</a:t>
            </a:r>
          </a:p>
        </p:txBody>
      </p:sp>
    </p:spTree>
    <p:extLst>
      <p:ext uri="{BB962C8B-B14F-4D97-AF65-F5344CB8AC3E}">
        <p14:creationId xmlns:p14="http://schemas.microsoft.com/office/powerpoint/2010/main" val="2522576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7CE1973-78AF-4D50-B6F1-21F329CD8F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873" y="1130058"/>
            <a:ext cx="7660511" cy="51499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0F9983-EC64-4539-A7AE-DE0F20AD6982}"/>
              </a:ext>
            </a:extLst>
          </p:cNvPr>
          <p:cNvSpPr/>
          <p:nvPr/>
        </p:nvSpPr>
        <p:spPr>
          <a:xfrm>
            <a:off x="740949" y="1150938"/>
            <a:ext cx="3377644" cy="40703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Clustering</a:t>
            </a:r>
          </a:p>
        </p:txBody>
      </p:sp>
      <p:sp>
        <p:nvSpPr>
          <p:cNvPr id="11" name="Rectángulo 2">
            <a:extLst>
              <a:ext uri="{FF2B5EF4-FFF2-40B4-BE49-F238E27FC236}">
                <a16:creationId xmlns:a16="http://schemas.microsoft.com/office/drawing/2014/main" id="{2A710157-6C02-4748-B490-EE00F27EF29D}"/>
              </a:ext>
            </a:extLst>
          </p:cNvPr>
          <p:cNvSpPr/>
          <p:nvPr/>
        </p:nvSpPr>
        <p:spPr>
          <a:xfrm>
            <a:off x="1445295" y="4296739"/>
            <a:ext cx="2012422" cy="604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~25% de la population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d’étude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errar llave 3">
            <a:extLst>
              <a:ext uri="{FF2B5EF4-FFF2-40B4-BE49-F238E27FC236}">
                <a16:creationId xmlns:a16="http://schemas.microsoft.com/office/drawing/2014/main" id="{A19E6833-6DF4-4350-A0F3-03A4A389C2BA}"/>
              </a:ext>
            </a:extLst>
          </p:cNvPr>
          <p:cNvSpPr/>
          <p:nvPr/>
        </p:nvSpPr>
        <p:spPr>
          <a:xfrm flipH="1">
            <a:off x="3595998" y="4204453"/>
            <a:ext cx="384313" cy="1000577"/>
          </a:xfrm>
          <a:prstGeom prst="rightBrace">
            <a:avLst>
              <a:gd name="adj1" fmla="val 19725"/>
              <a:gd name="adj2" fmla="val 47851"/>
            </a:avLst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ángulo redondeado 5">
            <a:extLst>
              <a:ext uri="{FF2B5EF4-FFF2-40B4-BE49-F238E27FC236}">
                <a16:creationId xmlns:a16="http://schemas.microsoft.com/office/drawing/2014/main" id="{9B8977D9-0553-496C-A220-2A4D3513A090}"/>
              </a:ext>
            </a:extLst>
          </p:cNvPr>
          <p:cNvSpPr/>
          <p:nvPr/>
        </p:nvSpPr>
        <p:spPr>
          <a:xfrm>
            <a:off x="4118592" y="4077072"/>
            <a:ext cx="7660511" cy="1255341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7 CuadroTexto">
            <a:extLst>
              <a:ext uri="{FF2B5EF4-FFF2-40B4-BE49-F238E27FC236}">
                <a16:creationId xmlns:a16="http://schemas.microsoft.com/office/drawing/2014/main" id="{82399177-D65A-49D8-B6D5-B1FED0E7C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5301208"/>
            <a:ext cx="352839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fr-FR" sz="1100" dirty="0" err="1"/>
              <a:t>All</a:t>
            </a:r>
            <a:r>
              <a:rPr lang="es-ES" altLang="fr-FR" sz="1100" dirty="0"/>
              <a:t> </a:t>
            </a:r>
            <a:r>
              <a:rPr lang="es-ES" altLang="fr-FR" sz="1100" dirty="0" err="1"/>
              <a:t>analyses</a:t>
            </a:r>
            <a:r>
              <a:rPr lang="es-ES" altLang="fr-FR" sz="1100" dirty="0"/>
              <a:t> are </a:t>
            </a:r>
            <a:r>
              <a:rPr lang="es-ES" altLang="fr-FR" sz="1100" dirty="0" err="1"/>
              <a:t>adjusted</a:t>
            </a:r>
            <a:r>
              <a:rPr lang="es-ES" altLang="fr-FR" sz="1100" dirty="0"/>
              <a:t> </a:t>
            </a:r>
            <a:r>
              <a:rPr lang="es-ES" altLang="fr-FR" sz="1100" dirty="0" err="1"/>
              <a:t>for</a:t>
            </a:r>
            <a:r>
              <a:rPr lang="es-ES" altLang="fr-FR" sz="1100" dirty="0"/>
              <a:t> </a:t>
            </a:r>
            <a:r>
              <a:rPr lang="es-ES" altLang="fr-FR" sz="1100" dirty="0" err="1"/>
              <a:t>cohort</a:t>
            </a:r>
            <a:r>
              <a:rPr lang="es-ES" altLang="fr-FR" sz="1100" dirty="0"/>
              <a:t>, maternal </a:t>
            </a:r>
            <a:r>
              <a:rPr lang="es-ES" altLang="fr-FR" sz="1100" dirty="0" err="1"/>
              <a:t>age</a:t>
            </a:r>
            <a:r>
              <a:rPr lang="es-ES" altLang="fr-FR" sz="1100" dirty="0"/>
              <a:t>, maternal </a:t>
            </a:r>
            <a:r>
              <a:rPr lang="es-ES" altLang="fr-FR" sz="1100" dirty="0" err="1"/>
              <a:t>education</a:t>
            </a:r>
            <a:r>
              <a:rPr lang="es-ES" altLang="fr-FR" sz="1100" dirty="0"/>
              <a:t>, maternal BMI, </a:t>
            </a:r>
            <a:r>
              <a:rPr lang="es-ES" altLang="fr-FR" sz="1100" dirty="0" err="1"/>
              <a:t>parity</a:t>
            </a:r>
            <a:r>
              <a:rPr lang="es-ES" altLang="fr-FR" sz="1100" dirty="0"/>
              <a:t>, parental country </a:t>
            </a:r>
            <a:r>
              <a:rPr lang="es-ES" altLang="fr-FR" sz="1100" dirty="0" err="1"/>
              <a:t>of</a:t>
            </a:r>
            <a:r>
              <a:rPr lang="es-ES" altLang="fr-FR" sz="1100" dirty="0"/>
              <a:t> </a:t>
            </a:r>
            <a:r>
              <a:rPr lang="es-ES" altLang="fr-FR" sz="1100" dirty="0" err="1"/>
              <a:t>birth</a:t>
            </a:r>
            <a:r>
              <a:rPr lang="es-ES" altLang="fr-FR" sz="1100" dirty="0"/>
              <a:t>, </a:t>
            </a:r>
            <a:r>
              <a:rPr lang="es-ES" altLang="fr-FR" sz="1100" dirty="0" err="1"/>
              <a:t>child</a:t>
            </a:r>
            <a:r>
              <a:rPr lang="es-ES" altLang="fr-FR" sz="1100" dirty="0"/>
              <a:t> </a:t>
            </a:r>
            <a:r>
              <a:rPr lang="es-ES" altLang="fr-FR" sz="1100" dirty="0" err="1"/>
              <a:t>age</a:t>
            </a:r>
            <a:r>
              <a:rPr lang="es-ES" altLang="fr-FR" sz="1100" dirty="0"/>
              <a:t>, sex and </a:t>
            </a:r>
            <a:r>
              <a:rPr lang="es-ES" altLang="fr-FR" sz="1100" dirty="0" err="1"/>
              <a:t>height</a:t>
            </a:r>
            <a:endParaRPr lang="en-GB" altLang="fr-FR" sz="11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85145A8-2695-4840-A606-46155AFCD556}"/>
              </a:ext>
            </a:extLst>
          </p:cNvPr>
          <p:cNvSpPr txBox="1"/>
          <p:nvPr/>
        </p:nvSpPr>
        <p:spPr>
          <a:xfrm>
            <a:off x="9120336" y="6309320"/>
            <a:ext cx="2670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cs typeface="Calibri" panose="020F0502020204030204" pitchFamily="34" charset="0"/>
              </a:rPr>
              <a:t>(Warembourg, Environ Int 2021)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02709DD4-028B-426F-92B1-73B13DAE04B2}"/>
              </a:ext>
            </a:extLst>
          </p:cNvPr>
          <p:cNvSpPr txBox="1">
            <a:spLocks/>
          </p:cNvSpPr>
          <p:nvPr/>
        </p:nvSpPr>
        <p:spPr bwMode="auto">
          <a:xfrm>
            <a:off x="609600" y="79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479AF"/>
                </a:solidFill>
                <a:latin typeface="Lao UI" pitchFamily="34" charset="0"/>
                <a:ea typeface="Lao UI" pitchFamily="34" charset="0"/>
                <a:cs typeface="Lao U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b="1" kern="0" dirty="0">
                <a:solidFill>
                  <a:schemeClr val="accent6">
                    <a:lumMod val="75000"/>
                  </a:schemeClr>
                </a:solidFill>
              </a:rPr>
              <a:t>3.1 </a:t>
            </a:r>
            <a:r>
              <a:rPr lang="fr-FR" b="1" kern="0" dirty="0" err="1">
                <a:solidFill>
                  <a:schemeClr val="accent6">
                    <a:lumMod val="75000"/>
                  </a:schemeClr>
                </a:solidFill>
              </a:rPr>
              <a:t>Exposome</a:t>
            </a:r>
            <a:r>
              <a:rPr lang="fr-FR" b="1" kern="0" dirty="0">
                <a:solidFill>
                  <a:schemeClr val="accent6">
                    <a:lumMod val="75000"/>
                  </a:schemeClr>
                </a:solidFill>
              </a:rPr>
              <a:t> urbain et pression artérielle à 4-5 ans </a:t>
            </a:r>
            <a:r>
              <a:rPr lang="fr-FR" sz="2000" b="1" kern="0" dirty="0">
                <a:solidFill>
                  <a:schemeClr val="accent6">
                    <a:lumMod val="75000"/>
                  </a:schemeClr>
                </a:solidFill>
              </a:rPr>
              <a:t>(n=4,700)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416063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69E12-66C1-4E61-8384-1357B96D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38"/>
            <a:ext cx="11319048" cy="1143000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3.2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Exposome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‘’complet‘’ et pression artérielle à 6-11 ans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(n=1,277)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AE9D67-3E86-4B3E-8DEB-176220BA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0939"/>
            <a:ext cx="10972800" cy="49752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Sous-cohorte HELIX</a:t>
            </a:r>
          </a:p>
          <a:p>
            <a:pPr lvl="1"/>
            <a:r>
              <a:rPr lang="fr-FR" dirty="0"/>
              <a:t>N=1,277</a:t>
            </a:r>
          </a:p>
          <a:p>
            <a:pPr lvl="1"/>
            <a:r>
              <a:rPr lang="fr-FR" dirty="0"/>
              <a:t>Pression artérielle à 6-11 ans</a:t>
            </a:r>
          </a:p>
          <a:p>
            <a:pPr lvl="1"/>
            <a:r>
              <a:rPr lang="fr-FR" dirty="0" err="1"/>
              <a:t>Exposome</a:t>
            </a:r>
            <a:r>
              <a:rPr lang="fr-FR" dirty="0"/>
              <a:t> urbain + individuel (chimique, habitude de vie, …)</a:t>
            </a:r>
          </a:p>
        </p:txBody>
      </p:sp>
      <p:sp>
        <p:nvSpPr>
          <p:cNvPr id="43" name="25 CuadroTexto">
            <a:extLst>
              <a:ext uri="{FF2B5EF4-FFF2-40B4-BE49-F238E27FC236}">
                <a16:creationId xmlns:a16="http://schemas.microsoft.com/office/drawing/2014/main" id="{F3C97425-BEA7-4BE2-AACB-9D856560D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972" y="3504336"/>
            <a:ext cx="86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GB" altLang="fr-FR" sz="1400" b="1" dirty="0">
                <a:solidFill>
                  <a:schemeClr val="accent2"/>
                </a:solidFill>
              </a:rPr>
              <a:t>4-5 </a:t>
            </a:r>
            <a:r>
              <a:rPr lang="en-GB" altLang="fr-FR" sz="1400" b="1" dirty="0" err="1">
                <a:solidFill>
                  <a:schemeClr val="accent2"/>
                </a:solidFill>
              </a:rPr>
              <a:t>ans</a:t>
            </a:r>
            <a:endParaRPr lang="en-GB" altLang="fr-FR" sz="1400" b="1" dirty="0">
              <a:solidFill>
                <a:schemeClr val="accent2"/>
              </a:solidFill>
            </a:endParaRPr>
          </a:p>
        </p:txBody>
      </p:sp>
      <p:pic>
        <p:nvPicPr>
          <p:cNvPr id="44" name="Picture 7">
            <a:extLst>
              <a:ext uri="{FF2B5EF4-FFF2-40B4-BE49-F238E27FC236}">
                <a16:creationId xmlns:a16="http://schemas.microsoft.com/office/drawing/2014/main" id="{9137CB88-EEAE-477D-B399-C4B76CD9F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98" r="76796" b="74437"/>
          <a:stretch>
            <a:fillRect/>
          </a:stretch>
        </p:blipFill>
        <p:spPr bwMode="auto">
          <a:xfrm>
            <a:off x="1558735" y="3765665"/>
            <a:ext cx="719137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 102">
            <a:extLst>
              <a:ext uri="{FF2B5EF4-FFF2-40B4-BE49-F238E27FC236}">
                <a16:creationId xmlns:a16="http://schemas.microsoft.com/office/drawing/2014/main" id="{B91108BD-7B00-4DF7-B98E-06F996C6DB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285" y="3916477"/>
            <a:ext cx="400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Espace réservé du contenu 3">
            <a:extLst>
              <a:ext uri="{FF2B5EF4-FFF2-40B4-BE49-F238E27FC236}">
                <a16:creationId xmlns:a16="http://schemas.microsoft.com/office/drawing/2014/main" id="{9932D615-7706-44E0-9D1A-62E43B468C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660" y="3765665"/>
            <a:ext cx="6080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22 Flecha derecha">
            <a:extLst>
              <a:ext uri="{FF2B5EF4-FFF2-40B4-BE49-F238E27FC236}">
                <a16:creationId xmlns:a16="http://schemas.microsoft.com/office/drawing/2014/main" id="{C8B4E618-5CD6-416D-B2BE-9EA3ED67DCFF}"/>
              </a:ext>
            </a:extLst>
          </p:cNvPr>
          <p:cNvSpPr/>
          <p:nvPr/>
        </p:nvSpPr>
        <p:spPr>
          <a:xfrm>
            <a:off x="1342834" y="4613390"/>
            <a:ext cx="9793721" cy="288925"/>
          </a:xfrm>
          <a:prstGeom prst="rightArrow">
            <a:avLst>
              <a:gd name="adj1" fmla="val 50000"/>
              <a:gd name="adj2" fmla="val 10952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48" name="Image 26">
            <a:extLst>
              <a:ext uri="{FF2B5EF4-FFF2-40B4-BE49-F238E27FC236}">
                <a16:creationId xmlns:a16="http://schemas.microsoft.com/office/drawing/2014/main" id="{003BD772-2D77-4676-AE20-77C420957F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4860" y="4181590"/>
            <a:ext cx="5842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24 Conector recto">
            <a:extLst>
              <a:ext uri="{FF2B5EF4-FFF2-40B4-BE49-F238E27FC236}">
                <a16:creationId xmlns:a16="http://schemas.microsoft.com/office/drawing/2014/main" id="{95CCBB14-0D25-4A6D-AD88-1503790B7EA1}"/>
              </a:ext>
            </a:extLst>
          </p:cNvPr>
          <p:cNvCxnSpPr/>
          <p:nvPr/>
        </p:nvCxnSpPr>
        <p:spPr>
          <a:xfrm>
            <a:off x="3216085" y="3915959"/>
            <a:ext cx="0" cy="1970352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21 CuadroTexto">
            <a:extLst>
              <a:ext uri="{FF2B5EF4-FFF2-40B4-BE49-F238E27FC236}">
                <a16:creationId xmlns:a16="http://schemas.microsoft.com/office/drawing/2014/main" id="{9291BC06-566D-4779-9F52-A69471CA9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257" y="3504336"/>
            <a:ext cx="930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fr-FR" sz="1400" b="1" dirty="0">
                <a:solidFill>
                  <a:schemeClr val="accent2"/>
                </a:solidFill>
              </a:rPr>
              <a:t>Naissance</a:t>
            </a:r>
          </a:p>
        </p:txBody>
      </p:sp>
      <p:cxnSp>
        <p:nvCxnSpPr>
          <p:cNvPr id="51" name="28 Conector recto">
            <a:extLst>
              <a:ext uri="{FF2B5EF4-FFF2-40B4-BE49-F238E27FC236}">
                <a16:creationId xmlns:a16="http://schemas.microsoft.com/office/drawing/2014/main" id="{20810D7F-A0A1-457B-A28B-C694C50D9D3E}"/>
              </a:ext>
            </a:extLst>
          </p:cNvPr>
          <p:cNvCxnSpPr/>
          <p:nvPr/>
        </p:nvCxnSpPr>
        <p:spPr>
          <a:xfrm>
            <a:off x="1342835" y="5577002"/>
            <a:ext cx="172878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24 CuadroTexto">
            <a:extLst>
              <a:ext uri="{FF2B5EF4-FFF2-40B4-BE49-F238E27FC236}">
                <a16:creationId xmlns:a16="http://schemas.microsoft.com/office/drawing/2014/main" id="{4CAE21D3-F77C-4857-8154-6D2B96285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160" y="5577002"/>
            <a:ext cx="17520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fr-FR" sz="1200" dirty="0" err="1"/>
              <a:t>Moyenne</a:t>
            </a:r>
            <a:r>
              <a:rPr lang="es-ES" altLang="fr-FR" sz="1200" dirty="0"/>
              <a:t> de la </a:t>
            </a:r>
            <a:r>
              <a:rPr lang="es-ES" altLang="fr-FR" sz="1200" dirty="0" err="1"/>
              <a:t>grossesse</a:t>
            </a:r>
            <a:endParaRPr lang="en-GB" altLang="fr-FR" sz="1200" dirty="0"/>
          </a:p>
        </p:txBody>
      </p:sp>
      <p:cxnSp>
        <p:nvCxnSpPr>
          <p:cNvPr id="53" name="30 Conector recto">
            <a:extLst>
              <a:ext uri="{FF2B5EF4-FFF2-40B4-BE49-F238E27FC236}">
                <a16:creationId xmlns:a16="http://schemas.microsoft.com/office/drawing/2014/main" id="{7A778C57-3068-489B-ADC4-802CA2384AB2}"/>
              </a:ext>
            </a:extLst>
          </p:cNvPr>
          <p:cNvCxnSpPr/>
          <p:nvPr/>
        </p:nvCxnSpPr>
        <p:spPr>
          <a:xfrm>
            <a:off x="8613826" y="4946765"/>
            <a:ext cx="1074737" cy="0"/>
          </a:xfrm>
          <a:prstGeom prst="line">
            <a:avLst/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31 Conector recto de flecha">
            <a:extLst>
              <a:ext uri="{FF2B5EF4-FFF2-40B4-BE49-F238E27FC236}">
                <a16:creationId xmlns:a16="http://schemas.microsoft.com/office/drawing/2014/main" id="{6FD8FAC9-E778-4D90-86EA-1956FB24848F}"/>
              </a:ext>
            </a:extLst>
          </p:cNvPr>
          <p:cNvCxnSpPr/>
          <p:nvPr/>
        </p:nvCxnSpPr>
        <p:spPr>
          <a:xfrm>
            <a:off x="9923671" y="4784720"/>
            <a:ext cx="1588" cy="1014412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 w="med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32 CuadroTexto">
            <a:extLst>
              <a:ext uri="{FF2B5EF4-FFF2-40B4-BE49-F238E27FC236}">
                <a16:creationId xmlns:a16="http://schemas.microsoft.com/office/drawing/2014/main" id="{6E8A7CCD-419D-4F2B-9B05-36DE433E2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3657" y="5754742"/>
            <a:ext cx="4047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altLang="fr-FR" sz="1600" b="1" dirty="0">
                <a:solidFill>
                  <a:schemeClr val="accent2"/>
                </a:solidFill>
              </a:rPr>
              <a:t>PA</a:t>
            </a:r>
            <a:endParaRPr lang="en-GB" altLang="fr-FR" sz="1400" dirty="0">
              <a:solidFill>
                <a:schemeClr val="accent2"/>
              </a:solidFill>
            </a:endParaRPr>
          </a:p>
        </p:txBody>
      </p:sp>
      <p:cxnSp>
        <p:nvCxnSpPr>
          <p:cNvPr id="56" name="33 Conector recto">
            <a:extLst>
              <a:ext uri="{FF2B5EF4-FFF2-40B4-BE49-F238E27FC236}">
                <a16:creationId xmlns:a16="http://schemas.microsoft.com/office/drawing/2014/main" id="{8246FDC3-44C7-47C1-AD79-AD50E3F9A369}"/>
              </a:ext>
            </a:extLst>
          </p:cNvPr>
          <p:cNvCxnSpPr/>
          <p:nvPr/>
        </p:nvCxnSpPr>
        <p:spPr>
          <a:xfrm>
            <a:off x="8264576" y="5235690"/>
            <a:ext cx="1423987" cy="0"/>
          </a:xfrm>
          <a:prstGeom prst="line">
            <a:avLst/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37 CuadroTexto">
            <a:extLst>
              <a:ext uri="{FF2B5EF4-FFF2-40B4-BE49-F238E27FC236}">
                <a16:creationId xmlns:a16="http://schemas.microsoft.com/office/drawing/2014/main" id="{D4B73454-9DA5-4BC7-8F15-884277580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9526" y="4929302"/>
            <a:ext cx="117371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fr-FR" sz="1100" dirty="0" err="1"/>
              <a:t>Moyenne</a:t>
            </a:r>
            <a:r>
              <a:rPr lang="es-ES" altLang="fr-FR" sz="1100" dirty="0"/>
              <a:t> du </a:t>
            </a:r>
            <a:r>
              <a:rPr lang="es-ES" altLang="fr-FR" sz="1100" dirty="0" err="1"/>
              <a:t>jour</a:t>
            </a:r>
            <a:endParaRPr lang="en-GB" altLang="fr-FR" sz="1100" dirty="0"/>
          </a:p>
        </p:txBody>
      </p:sp>
      <p:sp>
        <p:nvSpPr>
          <p:cNvPr id="59" name="38 CuadroTexto">
            <a:extLst>
              <a:ext uri="{FF2B5EF4-FFF2-40B4-BE49-F238E27FC236}">
                <a16:creationId xmlns:a16="http://schemas.microsoft.com/office/drawing/2014/main" id="{709F3D0E-A494-460D-A49C-DE48CDEEF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388" y="5211877"/>
            <a:ext cx="15520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fr-FR" sz="1100" dirty="0" err="1"/>
              <a:t>Moyenne</a:t>
            </a:r>
            <a:r>
              <a:rPr lang="es-ES" altLang="fr-FR" sz="1100" dirty="0"/>
              <a:t> de la </a:t>
            </a:r>
            <a:r>
              <a:rPr lang="es-ES" altLang="fr-FR" sz="1100" dirty="0" err="1"/>
              <a:t>semaine</a:t>
            </a:r>
            <a:endParaRPr lang="en-GB" altLang="fr-FR" sz="1100" dirty="0"/>
          </a:p>
        </p:txBody>
      </p:sp>
      <p:cxnSp>
        <p:nvCxnSpPr>
          <p:cNvPr id="61" name="38 Conector recto">
            <a:extLst>
              <a:ext uri="{FF2B5EF4-FFF2-40B4-BE49-F238E27FC236}">
                <a16:creationId xmlns:a16="http://schemas.microsoft.com/office/drawing/2014/main" id="{F37EF78D-98DC-4845-BB21-F57D6834EA19}"/>
              </a:ext>
            </a:extLst>
          </p:cNvPr>
          <p:cNvCxnSpPr/>
          <p:nvPr/>
        </p:nvCxnSpPr>
        <p:spPr>
          <a:xfrm>
            <a:off x="1342835" y="5002327"/>
            <a:ext cx="431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39 Conector recto">
            <a:extLst>
              <a:ext uri="{FF2B5EF4-FFF2-40B4-BE49-F238E27FC236}">
                <a16:creationId xmlns:a16="http://schemas.microsoft.com/office/drawing/2014/main" id="{3CF041DC-172D-465A-BEEA-1BAF2DCC4CBD}"/>
              </a:ext>
            </a:extLst>
          </p:cNvPr>
          <p:cNvCxnSpPr/>
          <p:nvPr/>
        </p:nvCxnSpPr>
        <p:spPr>
          <a:xfrm>
            <a:off x="1992122" y="5002327"/>
            <a:ext cx="431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40 Conector recto">
            <a:extLst>
              <a:ext uri="{FF2B5EF4-FFF2-40B4-BE49-F238E27FC236}">
                <a16:creationId xmlns:a16="http://schemas.microsoft.com/office/drawing/2014/main" id="{66F6C7E5-2A7E-4013-8304-4A7109FAC693}"/>
              </a:ext>
            </a:extLst>
          </p:cNvPr>
          <p:cNvCxnSpPr/>
          <p:nvPr/>
        </p:nvCxnSpPr>
        <p:spPr>
          <a:xfrm>
            <a:off x="2639822" y="5002327"/>
            <a:ext cx="431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43 CuadroTexto">
            <a:extLst>
              <a:ext uri="{FF2B5EF4-FFF2-40B4-BE49-F238E27FC236}">
                <a16:creationId xmlns:a16="http://schemas.microsoft.com/office/drawing/2014/main" id="{143267CE-75E0-45C6-A635-B987C53620CB}"/>
              </a:ext>
            </a:extLst>
          </p:cNvPr>
          <p:cNvSpPr txBox="1">
            <a:spLocks noChangeArrowheads="1"/>
          </p:cNvSpPr>
          <p:nvPr/>
        </p:nvSpPr>
        <p:spPr bwMode="auto">
          <a:xfrm rot="19093951">
            <a:off x="1136460" y="5086465"/>
            <a:ext cx="657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fr-FR" sz="1200"/>
              <a:t>Trim. 1</a:t>
            </a:r>
            <a:endParaRPr lang="en-GB" altLang="fr-FR" sz="1200"/>
          </a:p>
        </p:txBody>
      </p:sp>
      <p:sp>
        <p:nvSpPr>
          <p:cNvPr id="65" name="44 CuadroTexto">
            <a:extLst>
              <a:ext uri="{FF2B5EF4-FFF2-40B4-BE49-F238E27FC236}">
                <a16:creationId xmlns:a16="http://schemas.microsoft.com/office/drawing/2014/main" id="{9DF787F1-CC45-48C7-BCB9-E066716C40A0}"/>
              </a:ext>
            </a:extLst>
          </p:cNvPr>
          <p:cNvSpPr txBox="1">
            <a:spLocks noChangeArrowheads="1"/>
          </p:cNvSpPr>
          <p:nvPr/>
        </p:nvSpPr>
        <p:spPr bwMode="auto">
          <a:xfrm rot="19093951">
            <a:off x="1828610" y="5115040"/>
            <a:ext cx="658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fr-FR" sz="1200"/>
              <a:t>Trim. 2</a:t>
            </a:r>
            <a:endParaRPr lang="en-GB" altLang="fr-FR" sz="1200"/>
          </a:p>
        </p:txBody>
      </p:sp>
      <p:sp>
        <p:nvSpPr>
          <p:cNvPr id="66" name="45 CuadroTexto">
            <a:extLst>
              <a:ext uri="{FF2B5EF4-FFF2-40B4-BE49-F238E27FC236}">
                <a16:creationId xmlns:a16="http://schemas.microsoft.com/office/drawing/2014/main" id="{5A1DF163-3C25-4689-B462-A4E37FCBC9CD}"/>
              </a:ext>
            </a:extLst>
          </p:cNvPr>
          <p:cNvSpPr txBox="1">
            <a:spLocks noChangeArrowheads="1"/>
          </p:cNvSpPr>
          <p:nvPr/>
        </p:nvSpPr>
        <p:spPr bwMode="auto">
          <a:xfrm rot="19093951">
            <a:off x="2476310" y="5116627"/>
            <a:ext cx="6588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fr-FR" sz="1200"/>
              <a:t>Trim. 3</a:t>
            </a:r>
            <a:endParaRPr lang="en-GB" altLang="fr-FR" sz="1200"/>
          </a:p>
        </p:txBody>
      </p:sp>
      <p:cxnSp>
        <p:nvCxnSpPr>
          <p:cNvPr id="69" name="46 Conector recto">
            <a:extLst>
              <a:ext uri="{FF2B5EF4-FFF2-40B4-BE49-F238E27FC236}">
                <a16:creationId xmlns:a16="http://schemas.microsoft.com/office/drawing/2014/main" id="{3ED82FCF-A592-48E8-A53D-4A6CF3B690CF}"/>
              </a:ext>
            </a:extLst>
          </p:cNvPr>
          <p:cNvCxnSpPr/>
          <p:nvPr/>
        </p:nvCxnSpPr>
        <p:spPr>
          <a:xfrm>
            <a:off x="7347001" y="5533107"/>
            <a:ext cx="2351087" cy="0"/>
          </a:xfrm>
          <a:prstGeom prst="line">
            <a:avLst/>
          </a:prstGeom>
          <a:ln w="38100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39 CuadroTexto">
            <a:extLst>
              <a:ext uri="{FF2B5EF4-FFF2-40B4-BE49-F238E27FC236}">
                <a16:creationId xmlns:a16="http://schemas.microsoft.com/office/drawing/2014/main" id="{DDE19503-5BA2-43A7-8BDF-00F1B4D6D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7001" y="5517232"/>
            <a:ext cx="13628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fr-FR" sz="1100" dirty="0" err="1"/>
              <a:t>Moyenne</a:t>
            </a:r>
            <a:r>
              <a:rPr lang="es-ES" altLang="fr-FR" sz="1100" dirty="0"/>
              <a:t> de </a:t>
            </a:r>
            <a:r>
              <a:rPr lang="es-ES" altLang="fr-FR" sz="1100" dirty="0" err="1"/>
              <a:t>l’année</a:t>
            </a:r>
            <a:endParaRPr lang="en-GB" altLang="fr-FR" sz="1100" dirty="0"/>
          </a:p>
        </p:txBody>
      </p:sp>
      <p:pic>
        <p:nvPicPr>
          <p:cNvPr id="32" name="Image 106">
            <a:extLst>
              <a:ext uri="{FF2B5EF4-FFF2-40B4-BE49-F238E27FC236}">
                <a16:creationId xmlns:a16="http://schemas.microsoft.com/office/drawing/2014/main" id="{648BD114-6A5E-4EC1-AFC9-B7D16AFE52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3539" y="3499962"/>
            <a:ext cx="4699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13 Cerrar llave">
            <a:extLst>
              <a:ext uri="{FF2B5EF4-FFF2-40B4-BE49-F238E27FC236}">
                <a16:creationId xmlns:a16="http://schemas.microsoft.com/office/drawing/2014/main" id="{84CC0D90-18C5-43CF-9156-64B3D63421F8}"/>
              </a:ext>
            </a:extLst>
          </p:cNvPr>
          <p:cNvSpPr/>
          <p:nvPr/>
        </p:nvSpPr>
        <p:spPr>
          <a:xfrm rot="16200000">
            <a:off x="9197277" y="2501424"/>
            <a:ext cx="215900" cy="1800225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4" name="25 CuadroTexto">
            <a:extLst>
              <a:ext uri="{FF2B5EF4-FFF2-40B4-BE49-F238E27FC236}">
                <a16:creationId xmlns:a16="http://schemas.microsoft.com/office/drawing/2014/main" id="{4662C685-EC85-4842-86C5-62DB065B9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9939" y="3018796"/>
            <a:ext cx="86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GB" altLang="fr-FR" sz="1400" b="1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charset="0"/>
              </a:rPr>
              <a:t>6-11 </a:t>
            </a:r>
            <a:r>
              <a:rPr lang="en-GB" altLang="fr-FR" sz="1400" b="1" dirty="0" err="1">
                <a:solidFill>
                  <a:schemeClr val="accent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" charset="0"/>
              </a:rPr>
              <a:t>ans</a:t>
            </a:r>
            <a:endParaRPr lang="en-GB" altLang="fr-FR" sz="1400" b="1" dirty="0">
              <a:solidFill>
                <a:schemeClr val="accent2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0279CC4-AA1D-424B-A277-C0E7D4D48B42}"/>
              </a:ext>
            </a:extLst>
          </p:cNvPr>
          <p:cNvSpPr txBox="1"/>
          <p:nvPr/>
        </p:nvSpPr>
        <p:spPr>
          <a:xfrm>
            <a:off x="9265345" y="6309621"/>
            <a:ext cx="2352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i="1" dirty="0">
                <a:cs typeface="+mn-cs"/>
              </a:rPr>
              <a:t>(Warembourg, JACC 2019)</a:t>
            </a:r>
          </a:p>
        </p:txBody>
      </p:sp>
    </p:spTree>
    <p:extLst>
      <p:ext uri="{BB962C8B-B14F-4D97-AF65-F5344CB8AC3E}">
        <p14:creationId xmlns:p14="http://schemas.microsoft.com/office/powerpoint/2010/main" val="3522422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D7FC339-5665-40EB-8847-BE0C59DDC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7608" y="1148150"/>
            <a:ext cx="6697736" cy="48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CuadroTexto">
            <a:extLst>
              <a:ext uri="{FF2B5EF4-FFF2-40B4-BE49-F238E27FC236}">
                <a16:creationId xmlns:a16="http://schemas.microsoft.com/office/drawing/2014/main" id="{55A4967D-FF07-4FCD-BB95-ADF1315B4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3240" y="3041060"/>
            <a:ext cx="1944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fr-FR" sz="1400" dirty="0" err="1"/>
              <a:t>POPs</a:t>
            </a:r>
            <a:r>
              <a:rPr lang="es-ES" altLang="fr-FR" sz="1400" dirty="0"/>
              <a:t>:</a:t>
            </a:r>
          </a:p>
          <a:p>
            <a:pPr algn="ctr"/>
            <a:r>
              <a:rPr lang="es-ES" altLang="fr-FR" sz="1400" dirty="0" err="1"/>
              <a:t>Causalité</a:t>
            </a:r>
            <a:r>
              <a:rPr lang="es-ES" altLang="fr-FR" sz="1400" dirty="0"/>
              <a:t> </a:t>
            </a:r>
            <a:r>
              <a:rPr lang="es-ES" altLang="fr-FR" sz="1400" dirty="0" err="1"/>
              <a:t>inverse</a:t>
            </a:r>
            <a:r>
              <a:rPr lang="es-ES" altLang="fr-FR" sz="1400" dirty="0"/>
              <a:t> ?</a:t>
            </a:r>
            <a:endParaRPr lang="en-GB" altLang="fr-FR" sz="1400" dirty="0"/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5A634471-98CB-43D2-8699-019CED55A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3680" y="1861497"/>
            <a:ext cx="25209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fr-FR" sz="1400" dirty="0" err="1"/>
              <a:t>Température</a:t>
            </a:r>
            <a:r>
              <a:rPr lang="es-ES" altLang="fr-FR" sz="1400" dirty="0"/>
              <a:t>:</a:t>
            </a:r>
          </a:p>
          <a:p>
            <a:pPr algn="ctr"/>
            <a:r>
              <a:rPr lang="es-ES" altLang="fr-FR" sz="1400" dirty="0" err="1"/>
              <a:t>Dilatation</a:t>
            </a:r>
            <a:r>
              <a:rPr lang="es-ES" altLang="fr-FR" sz="1400" dirty="0"/>
              <a:t> des </a:t>
            </a:r>
            <a:r>
              <a:rPr lang="es-ES" altLang="fr-FR" sz="1400" dirty="0" err="1"/>
              <a:t>vaisseaux</a:t>
            </a:r>
            <a:r>
              <a:rPr lang="es-ES" altLang="fr-FR" sz="1400" dirty="0"/>
              <a:t> </a:t>
            </a:r>
            <a:r>
              <a:rPr lang="es-ES" altLang="fr-FR" sz="1400" dirty="0" err="1"/>
              <a:t>sanguins</a:t>
            </a:r>
            <a:endParaRPr lang="en-GB" altLang="fr-FR" sz="1400" dirty="0"/>
          </a:p>
        </p:txBody>
      </p:sp>
      <p:sp>
        <p:nvSpPr>
          <p:cNvPr id="8" name="5 CuadroTexto">
            <a:extLst>
              <a:ext uri="{FF2B5EF4-FFF2-40B4-BE49-F238E27FC236}">
                <a16:creationId xmlns:a16="http://schemas.microsoft.com/office/drawing/2014/main" id="{70F28FB9-9355-4C11-8535-79DB244D8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969219"/>
            <a:ext cx="2735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fr-FR" sz="1400" dirty="0" err="1"/>
              <a:t>Densité</a:t>
            </a:r>
            <a:r>
              <a:rPr lang="es-ES" altLang="fr-FR" sz="1400" dirty="0"/>
              <a:t> </a:t>
            </a:r>
            <a:r>
              <a:rPr lang="es-ES" altLang="fr-FR" sz="1400" dirty="0" err="1"/>
              <a:t>d’installations</a:t>
            </a:r>
            <a:r>
              <a:rPr lang="es-ES" altLang="fr-FR" sz="1400" dirty="0"/>
              <a:t> </a:t>
            </a:r>
            <a:r>
              <a:rPr lang="es-ES" altLang="fr-FR" sz="1400" dirty="0" err="1"/>
              <a:t>urbaines</a:t>
            </a:r>
            <a:r>
              <a:rPr lang="es-ES" altLang="fr-FR" sz="1400" dirty="0"/>
              <a:t> : </a:t>
            </a:r>
          </a:p>
          <a:p>
            <a:pPr algn="ctr"/>
            <a:r>
              <a:rPr lang="es-ES" altLang="fr-FR" sz="1400" dirty="0" err="1"/>
              <a:t>Favorise</a:t>
            </a:r>
            <a:r>
              <a:rPr lang="es-ES" altLang="fr-FR" sz="1400" dirty="0"/>
              <a:t> </a:t>
            </a:r>
            <a:r>
              <a:rPr lang="es-ES" altLang="fr-FR" sz="1400" dirty="0" err="1"/>
              <a:t>l’activité</a:t>
            </a:r>
            <a:r>
              <a:rPr lang="es-ES" altLang="fr-FR" sz="1400" dirty="0"/>
              <a:t> </a:t>
            </a:r>
            <a:r>
              <a:rPr lang="es-ES" altLang="fr-FR" sz="1400" dirty="0" err="1"/>
              <a:t>physique</a:t>
            </a:r>
            <a:r>
              <a:rPr lang="es-ES" altLang="fr-FR" sz="1400" dirty="0"/>
              <a:t> ?</a:t>
            </a:r>
            <a:endParaRPr lang="en-GB" altLang="fr-FR" sz="14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48B1A40-C879-47FA-A736-8E565DFB0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728" y="6093544"/>
            <a:ext cx="21955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DE87562-4771-47E8-B95E-48ED9759D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215" y="6166569"/>
            <a:ext cx="12541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8 CuadroTexto">
            <a:extLst>
              <a:ext uri="{FF2B5EF4-FFF2-40B4-BE49-F238E27FC236}">
                <a16:creationId xmlns:a16="http://schemas.microsoft.com/office/drawing/2014/main" id="{B302DCC6-7405-4645-B904-5041E2EC5456}"/>
              </a:ext>
            </a:extLst>
          </p:cNvPr>
          <p:cNvSpPr txBox="1"/>
          <p:nvPr/>
        </p:nvSpPr>
        <p:spPr>
          <a:xfrm>
            <a:off x="551385" y="4129469"/>
            <a:ext cx="23225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err="1">
                <a:latin typeface="Arial" charset="0"/>
                <a:cs typeface="Arial" charset="0"/>
              </a:rPr>
              <a:t>Faible</a:t>
            </a:r>
            <a:r>
              <a:rPr lang="en-US" sz="1400" dirty="0"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latin typeface="Arial" charset="0"/>
                <a:cs typeface="Arial" charset="0"/>
              </a:rPr>
              <a:t>conso</a:t>
            </a:r>
            <a:r>
              <a:rPr lang="en-US" sz="1400" dirty="0">
                <a:latin typeface="Arial" charset="0"/>
                <a:cs typeface="Arial" charset="0"/>
              </a:rPr>
              <a:t>. de </a:t>
            </a:r>
            <a:r>
              <a:rPr lang="en-US" sz="1400" dirty="0" err="1">
                <a:latin typeface="Arial" charset="0"/>
                <a:cs typeface="Arial" charset="0"/>
              </a:rPr>
              <a:t>poisson</a:t>
            </a:r>
            <a:r>
              <a:rPr lang="en-US" sz="1400" dirty="0">
                <a:latin typeface="Arial" charset="0"/>
                <a:cs typeface="Arial" charset="0"/>
              </a:rPr>
              <a:t> : </a:t>
            </a:r>
          </a:p>
          <a:p>
            <a:pPr algn="ctr">
              <a:defRPr/>
            </a:pPr>
            <a:r>
              <a:rPr lang="en-US" sz="1400" dirty="0">
                <a:latin typeface="Arial" charset="0"/>
                <a:cs typeface="Arial" charset="0"/>
              </a:rPr>
              <a:t>nutrients deficiency?</a:t>
            </a:r>
          </a:p>
          <a:p>
            <a:pPr marL="1435100" indent="-1435100" algn="ctr"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1400" dirty="0">
                <a:latin typeface="Arial" charset="0"/>
              </a:rPr>
              <a:t>Forte </a:t>
            </a:r>
            <a:r>
              <a:rPr lang="en-US" sz="1400" dirty="0" err="1">
                <a:latin typeface="Arial" charset="0"/>
              </a:rPr>
              <a:t>conso</a:t>
            </a:r>
            <a:r>
              <a:rPr lang="en-US" sz="1400" dirty="0">
                <a:latin typeface="Arial" charset="0"/>
              </a:rPr>
              <a:t>. de </a:t>
            </a:r>
            <a:r>
              <a:rPr lang="en-US" sz="1400" dirty="0" err="1">
                <a:latin typeface="Arial" charset="0"/>
              </a:rPr>
              <a:t>poisson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>
                <a:latin typeface="Arial" charset="0"/>
                <a:cs typeface="Arial" charset="0"/>
              </a:rPr>
              <a:t>: </a:t>
            </a:r>
          </a:p>
          <a:p>
            <a:pPr algn="ctr">
              <a:defRPr/>
            </a:pPr>
            <a:r>
              <a:rPr lang="en-US" sz="1400" dirty="0" err="1">
                <a:latin typeface="Arial" charset="0"/>
                <a:cs typeface="Arial" charset="0"/>
              </a:rPr>
              <a:t>effet</a:t>
            </a:r>
            <a:r>
              <a:rPr lang="en-US" sz="1400" dirty="0">
                <a:latin typeface="Arial" charset="0"/>
                <a:cs typeface="Arial" charset="0"/>
              </a:rPr>
              <a:t> cocktail </a:t>
            </a:r>
            <a:r>
              <a:rPr lang="en-US" sz="1400" dirty="0">
                <a:latin typeface="Arial" charset="0"/>
              </a:rPr>
              <a:t>?</a:t>
            </a:r>
            <a:endParaRPr lang="en-US" sz="1400" dirty="0">
              <a:latin typeface="Arial" charset="0"/>
              <a:cs typeface="Arial" charset="0"/>
            </a:endParaRPr>
          </a:p>
        </p:txBody>
      </p:sp>
      <p:sp>
        <p:nvSpPr>
          <p:cNvPr id="12" name="9 CuadroTexto">
            <a:extLst>
              <a:ext uri="{FF2B5EF4-FFF2-40B4-BE49-F238E27FC236}">
                <a16:creationId xmlns:a16="http://schemas.microsoft.com/office/drawing/2014/main" id="{7E341F57-CF39-429E-9047-EDEAFCAF5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53" y="2924944"/>
            <a:ext cx="1943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fr-FR" sz="1400" dirty="0" err="1"/>
              <a:t>Tabac</a:t>
            </a:r>
            <a:r>
              <a:rPr lang="es-ES" altLang="fr-FR" sz="1400" dirty="0"/>
              <a:t> et BPA: </a:t>
            </a:r>
            <a:r>
              <a:rPr lang="es-ES" altLang="fr-FR" sz="1400" dirty="0" err="1"/>
              <a:t>Diminution</a:t>
            </a:r>
            <a:r>
              <a:rPr lang="es-ES" altLang="fr-FR" sz="1400" dirty="0"/>
              <a:t> du nombre de </a:t>
            </a:r>
            <a:r>
              <a:rPr lang="es-ES" altLang="fr-FR" sz="1400" dirty="0" err="1"/>
              <a:t>nephrons</a:t>
            </a:r>
            <a:endParaRPr lang="en-GB" altLang="fr-FR" sz="1400" dirty="0"/>
          </a:p>
        </p:txBody>
      </p:sp>
      <p:sp>
        <p:nvSpPr>
          <p:cNvPr id="13" name="10 Rectángulo">
            <a:extLst>
              <a:ext uri="{FF2B5EF4-FFF2-40B4-BE49-F238E27FC236}">
                <a16:creationId xmlns:a16="http://schemas.microsoft.com/office/drawing/2014/main" id="{0622091E-3CE3-4E1B-94F2-DAC1D3949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2567" y="4004444"/>
            <a:ext cx="18716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fr-FR" sz="1400" dirty="0" err="1"/>
              <a:t>Phtalates</a:t>
            </a:r>
            <a:r>
              <a:rPr lang="es-ES" altLang="fr-FR" sz="1200" dirty="0"/>
              <a:t>:</a:t>
            </a:r>
            <a:r>
              <a:rPr lang="es-ES" altLang="fr-FR" sz="1400" dirty="0"/>
              <a:t> </a:t>
            </a:r>
          </a:p>
          <a:p>
            <a:pPr algn="ctr"/>
            <a:r>
              <a:rPr lang="es-ES" altLang="fr-FR" sz="1400" dirty="0" err="1"/>
              <a:t>Perturbation</a:t>
            </a:r>
            <a:r>
              <a:rPr lang="es-ES" altLang="fr-FR" sz="1400" dirty="0"/>
              <a:t> du </a:t>
            </a:r>
            <a:r>
              <a:rPr lang="es-ES" altLang="fr-FR" sz="1400" dirty="0" err="1"/>
              <a:t>système</a:t>
            </a:r>
            <a:r>
              <a:rPr lang="es-ES" altLang="fr-FR" sz="1400" dirty="0"/>
              <a:t> RAAS ?</a:t>
            </a:r>
          </a:p>
        </p:txBody>
      </p:sp>
      <p:sp>
        <p:nvSpPr>
          <p:cNvPr id="14" name="11 Rectángulo">
            <a:extLst>
              <a:ext uri="{FF2B5EF4-FFF2-40B4-BE49-F238E27FC236}">
                <a16:creationId xmlns:a16="http://schemas.microsoft.com/office/drawing/2014/main" id="{CE20940E-A810-4A58-949D-A7F9CC5A08D3}"/>
              </a:ext>
            </a:extLst>
          </p:cNvPr>
          <p:cNvSpPr/>
          <p:nvPr/>
        </p:nvSpPr>
        <p:spPr>
          <a:xfrm>
            <a:off x="3863728" y="6022107"/>
            <a:ext cx="3671887" cy="5032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12 CuadroTexto">
            <a:extLst>
              <a:ext uri="{FF2B5EF4-FFF2-40B4-BE49-F238E27FC236}">
                <a16:creationId xmlns:a16="http://schemas.microsoft.com/office/drawing/2014/main" id="{D967BA54-B0F1-4C75-817B-1448700B9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129" y="5209357"/>
            <a:ext cx="2486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r-FR" sz="1400" dirty="0"/>
              <a:t>PFOA et </a:t>
            </a:r>
            <a:r>
              <a:rPr lang="en-US" altLang="fr-FR" sz="1400" dirty="0" err="1"/>
              <a:t>Cuivre</a:t>
            </a:r>
            <a:r>
              <a:rPr lang="en-US" altLang="fr-FR" sz="1400" dirty="0"/>
              <a:t>:</a:t>
            </a:r>
          </a:p>
          <a:p>
            <a:pPr algn="ctr"/>
            <a:r>
              <a:rPr lang="en-US" altLang="fr-FR" sz="1400" dirty="0"/>
              <a:t>??</a:t>
            </a:r>
          </a:p>
        </p:txBody>
      </p:sp>
      <p:sp>
        <p:nvSpPr>
          <p:cNvPr id="16" name="4 CuadroTexto">
            <a:extLst>
              <a:ext uri="{FF2B5EF4-FFF2-40B4-BE49-F238E27FC236}">
                <a16:creationId xmlns:a16="http://schemas.microsoft.com/office/drawing/2014/main" id="{7C5936CD-4B27-4748-B46F-D77495611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5893" y="1259607"/>
            <a:ext cx="3114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fr-FR" sz="1800" b="1" u="sng" dirty="0" err="1"/>
              <a:t>Expositions</a:t>
            </a:r>
            <a:r>
              <a:rPr lang="es-ES" altLang="fr-FR" sz="1800" b="1" u="sng" dirty="0"/>
              <a:t> postnatales</a:t>
            </a:r>
          </a:p>
        </p:txBody>
      </p:sp>
      <p:sp>
        <p:nvSpPr>
          <p:cNvPr id="17" name="4 CuadroTexto">
            <a:extLst>
              <a:ext uri="{FF2B5EF4-FFF2-40B4-BE49-F238E27FC236}">
                <a16:creationId xmlns:a16="http://schemas.microsoft.com/office/drawing/2014/main" id="{3A4DC1AD-FD52-40C3-9CD1-AED3C2801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269132"/>
            <a:ext cx="273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fr-FR" sz="1800" b="1" u="sng" dirty="0" err="1"/>
              <a:t>Expositions</a:t>
            </a:r>
            <a:r>
              <a:rPr lang="es-ES" altLang="fr-FR" sz="1800" b="1" u="sng" dirty="0"/>
              <a:t> </a:t>
            </a:r>
            <a:r>
              <a:rPr lang="es-ES" altLang="fr-FR" sz="1800" b="1" u="sng" dirty="0" err="1"/>
              <a:t>prénatales</a:t>
            </a:r>
            <a:endParaRPr lang="es-ES" altLang="fr-FR" sz="1800" b="1" u="sng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C2B8B7B-1EAB-40B3-89DD-2AC80955C09A}"/>
              </a:ext>
            </a:extLst>
          </p:cNvPr>
          <p:cNvSpPr txBox="1"/>
          <p:nvPr/>
        </p:nvSpPr>
        <p:spPr>
          <a:xfrm>
            <a:off x="9265345" y="6309621"/>
            <a:ext cx="2352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i="1" dirty="0">
                <a:cs typeface="+mn-cs"/>
              </a:rPr>
              <a:t>(Warembourg, JACC 2019)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E486AD7F-8083-4560-932C-17D228F2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38"/>
            <a:ext cx="11319048" cy="1143000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3.2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Exposome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‘’complet‘’ et pression artérielle à 6-11 ans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(n=1,277)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83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E6B10-5559-401B-88E1-79990EE5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6"/>
                </a:solidFill>
              </a:rPr>
              <a:t>3. Conclusion générale </a:t>
            </a:r>
            <a:r>
              <a:rPr lang="fr-FR" b="1" dirty="0" err="1">
                <a:solidFill>
                  <a:schemeClr val="accent6"/>
                </a:solidFill>
              </a:rPr>
              <a:t>exposome</a:t>
            </a:r>
            <a:r>
              <a:rPr lang="fr-FR" b="1" dirty="0">
                <a:solidFill>
                  <a:schemeClr val="accent6"/>
                </a:solidFill>
              </a:rPr>
              <a:t> et pression artérielle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87419C0-E89B-4DC6-BC9C-10796F6325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150938"/>
            <a:ext cx="10972800" cy="4975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7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pression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artérielle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l’enfant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pourrait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influencée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certains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facteurs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environnementaux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971550" lvl="1" indent="-285750" algn="just">
              <a:lnSpc>
                <a:spcPct val="107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Exposome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externe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(pollution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l’air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température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urbanisme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71550" lvl="1" indent="-285750" algn="just">
              <a:lnSpc>
                <a:spcPct val="107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Contaminants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chimiques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(BPA,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phtalates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POP)</a:t>
            </a:r>
          </a:p>
          <a:p>
            <a:pPr marL="971550" lvl="1" indent="-285750" algn="just">
              <a:lnSpc>
                <a:spcPct val="107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Habitudes de vie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tabac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consommation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période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prénatale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l’enfance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fenêtres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vulnérabilité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Résultats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concordants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avec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observé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chez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l’adulte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buClr>
                <a:schemeClr val="accent2"/>
              </a:buClr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1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2A83A3-DB3E-4AB5-9060-42EA4C7B9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48880"/>
            <a:ext cx="10972800" cy="3777286"/>
          </a:xfrm>
        </p:spPr>
        <p:txBody>
          <a:bodyPr/>
          <a:lstStyle/>
          <a:p>
            <a:pPr marL="0" indent="0" algn="ctr">
              <a:buNone/>
            </a:pPr>
            <a:r>
              <a:rPr lang="fr-FR" sz="3200" b="1" dirty="0">
                <a:solidFill>
                  <a:schemeClr val="accent2"/>
                </a:solidFill>
              </a:rPr>
              <a:t>Perspectives sur l’approche </a:t>
            </a:r>
            <a:r>
              <a:rPr lang="fr-FR" sz="3200" b="1" dirty="0" err="1">
                <a:solidFill>
                  <a:schemeClr val="accent2"/>
                </a:solidFill>
              </a:rPr>
              <a:t>exposome</a:t>
            </a:r>
            <a:endParaRPr lang="fr-FR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1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73E770-934C-4E4B-9E74-C4CBDF3B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Pourquoi s’intéresser aux expositions dès la grossesse 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AE44A5-CD17-41FA-8E32-D1A1CE46E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912" y="1600203"/>
            <a:ext cx="6278488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Période de </a:t>
            </a:r>
            <a:r>
              <a:rPr lang="fr-FR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vulnérabilité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importante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De nombreuses maladies chroniques ont des </a:t>
            </a:r>
            <a:r>
              <a:rPr lang="fr-FR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origines fœtales/développementales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(concept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DOHaD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Période clé en matière de </a:t>
            </a:r>
            <a:r>
              <a:rPr lang="fr-FR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prévention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en Santé Publique</a:t>
            </a: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340FD332-7C94-4FBA-8730-9FB5F94C37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892" y="1150938"/>
            <a:ext cx="3867486" cy="230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3EFEFC05-EEAD-41C5-97CA-7500D0D14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892" y="3568314"/>
            <a:ext cx="3867486" cy="229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423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581D1-BFE3-4CB5-B208-FE7874BE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Limites du projet HELIX</a:t>
            </a:r>
            <a:endParaRPr lang="fr-FR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2C5C355-814A-4618-AE1D-1975C7959542}"/>
              </a:ext>
            </a:extLst>
          </p:cNvPr>
          <p:cNvSpPr txBox="1">
            <a:spLocks/>
          </p:cNvSpPr>
          <p:nvPr/>
        </p:nvSpPr>
        <p:spPr bwMode="auto">
          <a:xfrm>
            <a:off x="623392" y="1484224"/>
            <a:ext cx="4993194" cy="3744976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Puissance statistique limitée</a:t>
            </a:r>
          </a:p>
          <a:p>
            <a:pPr lvl="0" defTabSz="9144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fr-FR" altLang="fr-FR" sz="2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altLang="fr-FR" sz="2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 de causalité inverse</a:t>
            </a:r>
            <a:endParaRPr lang="fr-FR" altLang="fr-FR" sz="18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altLang="fr-FR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Erreurs de mesure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altLang="fr-FR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Approche</a:t>
            </a:r>
            <a:r>
              <a:rPr lang="fr-FR" altLang="fr-FR" sz="2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statistiques a</a:t>
            </a:r>
            <a:r>
              <a:rPr kumimoji="0" lang="fr-FR" altLang="fr-FR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gnostiques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altLang="fr-FR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Manque d’exhaustivité </a:t>
            </a:r>
            <a:r>
              <a:rPr lang="fr-FR" altLang="fr-FR" sz="2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kumimoji="0" lang="fr-FR" altLang="fr-FR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expositions</a:t>
            </a:r>
          </a:p>
        </p:txBody>
      </p:sp>
      <p:pic>
        <p:nvPicPr>
          <p:cNvPr id="11" name="Imagen 14">
            <a:extLst>
              <a:ext uri="{FF2B5EF4-FFF2-40B4-BE49-F238E27FC236}">
                <a16:creationId xmlns:a16="http://schemas.microsoft.com/office/drawing/2014/main" id="{8BCA8FD1-F88D-41AF-AC5E-0C44042A51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7880" y="2619545"/>
            <a:ext cx="3848491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echa derecha 16">
            <a:extLst>
              <a:ext uri="{FF2B5EF4-FFF2-40B4-BE49-F238E27FC236}">
                <a16:creationId xmlns:a16="http://schemas.microsoft.com/office/drawing/2014/main" id="{43F31369-9767-462C-AB88-C4C8F2C1A06C}"/>
              </a:ext>
            </a:extLst>
          </p:cNvPr>
          <p:cNvSpPr/>
          <p:nvPr/>
        </p:nvSpPr>
        <p:spPr>
          <a:xfrm>
            <a:off x="5375920" y="2979585"/>
            <a:ext cx="1575981" cy="483625"/>
          </a:xfrm>
          <a:prstGeom prst="rightArrow">
            <a:avLst/>
          </a:prstGeom>
          <a:solidFill>
            <a:schemeClr val="accent6"/>
          </a:solidFill>
          <a:ln w="25400" cap="flat" cmpd="sng" algn="ctr">
            <a:solidFill>
              <a:schemeClr val="accent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98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EA367-A7D7-473B-96E0-EE5C3F6C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6"/>
                </a:solidFill>
              </a:rPr>
              <a:t>Quoi de neuf pour ATHLETE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92E551-E040-4796-B8D8-528878A40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196752"/>
            <a:ext cx="8424936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Nouvelles cohortes intégrées au consortium </a:t>
            </a:r>
          </a:p>
          <a:p>
            <a:pPr lvl="1"/>
            <a:r>
              <a:rPr lang="fr-FR" sz="2000" dirty="0"/>
              <a:t>16 cohortes, ~80,000 mères-enfants</a:t>
            </a:r>
          </a:p>
          <a:p>
            <a:endParaRPr lang="fr-FR" sz="11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Nouveau suivi longitudinal des enfants HELIX </a:t>
            </a:r>
            <a:r>
              <a:rPr lang="fr-FR" sz="2000" dirty="0"/>
              <a:t>(12-18 ans)</a:t>
            </a:r>
            <a:endParaRPr lang="fr-FR" dirty="0"/>
          </a:p>
          <a:p>
            <a:endParaRPr lang="fr-FR" sz="105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Développement méthodologique en statistique :</a:t>
            </a:r>
          </a:p>
          <a:p>
            <a:pPr lvl="1"/>
            <a:r>
              <a:rPr lang="fr-FR" sz="2000" dirty="0" err="1"/>
              <a:t>Exposome</a:t>
            </a:r>
            <a:r>
              <a:rPr lang="fr-FR" sz="2000" dirty="0"/>
              <a:t> répété </a:t>
            </a:r>
          </a:p>
          <a:p>
            <a:pPr lvl="1"/>
            <a:r>
              <a:rPr lang="fr-FR" sz="2000" dirty="0"/>
              <a:t>Relation entre les expositions</a:t>
            </a:r>
          </a:p>
          <a:p>
            <a:endParaRPr lang="fr-FR" sz="11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Nouvelles expositions : pollution lumineuse, approches non ciblées, éthers de glycol</a:t>
            </a:r>
          </a:p>
          <a:p>
            <a:endParaRPr lang="fr-FR" sz="11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Etudes interventionnelles</a:t>
            </a:r>
          </a:p>
          <a:p>
            <a:endParaRPr lang="fr-FR" dirty="0"/>
          </a:p>
        </p:txBody>
      </p:sp>
      <p:pic>
        <p:nvPicPr>
          <p:cNvPr id="4" name="Picture 2" descr="ATHLET_mapa_cohort2.png">
            <a:extLst>
              <a:ext uri="{FF2B5EF4-FFF2-40B4-BE49-F238E27FC236}">
                <a16:creationId xmlns:a16="http://schemas.microsoft.com/office/drawing/2014/main" id="{A8BEA2F6-7272-4448-9A48-53D223E1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513" y="1412776"/>
            <a:ext cx="4671757" cy="4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223A9F-7B6D-46BD-86E4-735233F097E7}"/>
              </a:ext>
            </a:extLst>
          </p:cNvPr>
          <p:cNvSpPr/>
          <p:nvPr/>
        </p:nvSpPr>
        <p:spPr>
          <a:xfrm>
            <a:off x="8976320" y="6308531"/>
            <a:ext cx="28559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>
                <a:cs typeface="Calibri" panose="020F0502020204030204" pitchFamily="34" charset="0"/>
              </a:rPr>
              <a:t>(</a:t>
            </a:r>
            <a:r>
              <a:rPr lang="fr-FR" sz="1200" b="1" i="1" dirty="0" err="1">
                <a:cs typeface="Calibri" panose="020F0502020204030204" pitchFamily="34" charset="0"/>
              </a:rPr>
              <a:t>Vrijheid</a:t>
            </a:r>
            <a:r>
              <a:rPr lang="fr-FR" sz="1200" b="1" i="1" dirty="0">
                <a:cs typeface="Calibri" panose="020F0502020204030204" pitchFamily="34" charset="0"/>
              </a:rPr>
              <a:t>, Environ </a:t>
            </a:r>
            <a:r>
              <a:rPr lang="fr-FR" sz="1200" b="1" i="1" dirty="0" err="1">
                <a:cs typeface="Calibri" panose="020F0502020204030204" pitchFamily="34" charset="0"/>
              </a:rPr>
              <a:t>Epidemiol</a:t>
            </a:r>
            <a:r>
              <a:rPr lang="fr-FR" sz="1200" b="1" i="1" dirty="0">
                <a:cs typeface="Calibri" panose="020F0502020204030204" pitchFamily="34" charset="0"/>
              </a:rPr>
              <a:t> 2021)</a:t>
            </a:r>
          </a:p>
        </p:txBody>
      </p:sp>
    </p:spTree>
    <p:extLst>
      <p:ext uri="{BB962C8B-B14F-4D97-AF65-F5344CB8AC3E}">
        <p14:creationId xmlns:p14="http://schemas.microsoft.com/office/powerpoint/2010/main" val="3615543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5.googleusercontent.com/FOSVT-AKiuQ5A8pBMXZ_kzYjDAfFZo68Tbr-1lpgA3etrd1Zaybeg3a5P0aHIvrAOvUoIrupGjauVjOrQmBFLGZowcBVqustPBf6HoVTcZX71oySBY7IZvfWar0i7IbKokuVUEYY">
            <a:extLst>
              <a:ext uri="{FF2B5EF4-FFF2-40B4-BE49-F238E27FC236}">
                <a16:creationId xmlns:a16="http://schemas.microsoft.com/office/drawing/2014/main" id="{0D491441-BD9E-4ED4-89D8-5788C93B0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88288" y="980728"/>
            <a:ext cx="2733663" cy="57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B404AD5-2839-4C5E-ABD8-BB9C131CC63A}"/>
              </a:ext>
            </a:extLst>
          </p:cNvPr>
          <p:cNvSpPr txBox="1"/>
          <p:nvPr/>
        </p:nvSpPr>
        <p:spPr>
          <a:xfrm>
            <a:off x="1055862" y="1157867"/>
            <a:ext cx="5358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Harmonisation des données et catalogue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274A51C-9AF7-419B-B5C5-886ACD2034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502" y="1708556"/>
            <a:ext cx="5475810" cy="42747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ED031D-504A-4D2E-8058-0DD0067F2AAF}"/>
              </a:ext>
            </a:extLst>
          </p:cNvPr>
          <p:cNvSpPr/>
          <p:nvPr/>
        </p:nvSpPr>
        <p:spPr>
          <a:xfrm>
            <a:off x="2567608" y="6028028"/>
            <a:ext cx="44851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u="sng" dirty="0">
                <a:solidFill>
                  <a:srgbClr val="0000FF"/>
                </a:solidFill>
                <a:latin typeface="Arial" panose="020B0604020202020204" pitchFamily="34" charset="0"/>
                <a:hlinkClick r:id="rId4"/>
              </a:rPr>
              <a:t>https://data-catalogue.molgeniscloud.org/catalogue/catalogue/#/</a:t>
            </a:r>
            <a:endParaRPr lang="fr-FR" sz="11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A272E87-2468-45A0-ACF5-76C8BB97A63F}"/>
              </a:ext>
            </a:extLst>
          </p:cNvPr>
          <p:cNvSpPr txBox="1"/>
          <p:nvPr/>
        </p:nvSpPr>
        <p:spPr>
          <a:xfrm>
            <a:off x="405068" y="332656"/>
            <a:ext cx="9692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infrastructure : </a:t>
            </a:r>
            <a:r>
              <a:rPr lang="fr-FR" sz="4000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fr-FR" sz="2000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indable</a:t>
            </a:r>
            <a:r>
              <a:rPr lang="fr-FR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ccessible </a:t>
            </a:r>
            <a:r>
              <a:rPr lang="fr-FR" sz="4000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2000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nteroperable</a:t>
            </a:r>
            <a:r>
              <a:rPr lang="fr-FR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2000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eusable</a:t>
            </a:r>
            <a:endParaRPr lang="fr-FR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7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4.googleusercontent.com/r6x4GJZak_0cqmukXKe5d2GVAnr0UQXVRJ6UQCSvx7WqBpRICmRnTCJQ0XIJnFKmMeO-PMKxWaMLcPWjHJvGzOfD8jHLj6Vee_SwLAGIZaGCW6raaI4nrAmNifVxt150I0gGUPV9">
            <a:extLst>
              <a:ext uri="{FF2B5EF4-FFF2-40B4-BE49-F238E27FC236}">
                <a16:creationId xmlns:a16="http://schemas.microsoft.com/office/drawing/2014/main" id="{76155B10-D015-4989-ADAE-AC39B3865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773" y="980728"/>
            <a:ext cx="3125936" cy="127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20DC6073-D972-47CD-B0CE-A4BAE04EDE44}"/>
              </a:ext>
            </a:extLst>
          </p:cNvPr>
          <p:cNvGrpSpPr/>
          <p:nvPr/>
        </p:nvGrpSpPr>
        <p:grpSpPr>
          <a:xfrm>
            <a:off x="5776614" y="1628800"/>
            <a:ext cx="5936010" cy="4630089"/>
            <a:chOff x="4201784" y="1628800"/>
            <a:chExt cx="5936010" cy="4630089"/>
          </a:xfrm>
        </p:grpSpPr>
        <p:pic>
          <p:nvPicPr>
            <p:cNvPr id="2055" name="Picture 7" descr="https://lh4.googleusercontent.com/icjvezkzFNnM1cL3zj52PQFs2zm1HWrGAydrBba_ropZPvl0sV6snwZYPt4H4iYCVTLKZspazRdmap3AIhz9bo0uSUMYEOHqN-YmXkIqISMoyl7j2ZRbTecjW3cdynFHv3gxI8HN">
              <a:extLst>
                <a:ext uri="{FF2B5EF4-FFF2-40B4-BE49-F238E27FC236}">
                  <a16:creationId xmlns:a16="http://schemas.microsoft.com/office/drawing/2014/main" id="{9280DFA0-ADFB-46C2-8D8F-DCD9C4CCCA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784" y="1628800"/>
              <a:ext cx="5936010" cy="4630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C2B16AD-0927-4454-A302-05DD8C9E91F6}"/>
                </a:ext>
              </a:extLst>
            </p:cNvPr>
            <p:cNvSpPr/>
            <p:nvPr/>
          </p:nvSpPr>
          <p:spPr>
            <a:xfrm>
              <a:off x="6312024" y="1772816"/>
              <a:ext cx="122413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err="1">
                  <a:solidFill>
                    <a:schemeClr val="accent5">
                      <a:lumMod val="25000"/>
                    </a:schemeClr>
                  </a:solidFill>
                </a:rPr>
                <a:t>Cohort</a:t>
              </a:r>
              <a:r>
                <a:rPr lang="fr-FR" sz="1100" b="1" dirty="0">
                  <a:solidFill>
                    <a:schemeClr val="accent5">
                      <a:lumMod val="25000"/>
                    </a:schemeClr>
                  </a:solidFill>
                </a:rPr>
                <a:t> 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E5E250-6CEA-4F66-8478-0DD6057049EE}"/>
                </a:ext>
              </a:extLst>
            </p:cNvPr>
            <p:cNvSpPr/>
            <p:nvPr/>
          </p:nvSpPr>
          <p:spPr>
            <a:xfrm>
              <a:off x="4727848" y="3212976"/>
              <a:ext cx="122413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err="1">
                  <a:solidFill>
                    <a:schemeClr val="accent5">
                      <a:lumMod val="25000"/>
                    </a:schemeClr>
                  </a:solidFill>
                </a:rPr>
                <a:t>Cohort</a:t>
              </a:r>
              <a:r>
                <a:rPr lang="fr-FR" sz="1100" b="1" dirty="0">
                  <a:solidFill>
                    <a:schemeClr val="accent5">
                      <a:lumMod val="25000"/>
                    </a:schemeClr>
                  </a:solidFill>
                </a:rPr>
                <a:t> 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03C28C-20A3-4703-A62C-7013C5FC4F8C}"/>
                </a:ext>
              </a:extLst>
            </p:cNvPr>
            <p:cNvSpPr/>
            <p:nvPr/>
          </p:nvSpPr>
          <p:spPr>
            <a:xfrm>
              <a:off x="8472264" y="3212976"/>
              <a:ext cx="122413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err="1">
                  <a:solidFill>
                    <a:schemeClr val="accent5">
                      <a:lumMod val="25000"/>
                    </a:schemeClr>
                  </a:solidFill>
                </a:rPr>
                <a:t>Cohort</a:t>
              </a:r>
              <a:r>
                <a:rPr lang="fr-FR" sz="1100" b="1" dirty="0">
                  <a:solidFill>
                    <a:schemeClr val="accent5">
                      <a:lumMod val="25000"/>
                    </a:schemeClr>
                  </a:solidFill>
                </a:rPr>
                <a:t> 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581E4C-DF50-4F3C-958D-EACDC745EE18}"/>
                </a:ext>
              </a:extLst>
            </p:cNvPr>
            <p:cNvSpPr/>
            <p:nvPr/>
          </p:nvSpPr>
          <p:spPr>
            <a:xfrm>
              <a:off x="7546429" y="5970857"/>
              <a:ext cx="1224136" cy="24896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err="1">
                  <a:solidFill>
                    <a:schemeClr val="accent5"/>
                  </a:solidFill>
                </a:rPr>
                <a:t>Researcher</a:t>
              </a:r>
              <a:endParaRPr lang="fr-FR" sz="1100" b="1" dirty="0">
                <a:solidFill>
                  <a:schemeClr val="accent5"/>
                </a:solidFill>
              </a:endParaRP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2696DFD1-46A5-4C0A-A8EF-7197292B5714}"/>
                </a:ext>
              </a:extLst>
            </p:cNvPr>
            <p:cNvSpPr txBox="1"/>
            <p:nvPr/>
          </p:nvSpPr>
          <p:spPr>
            <a:xfrm>
              <a:off x="5015880" y="4077072"/>
              <a:ext cx="64312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050" b="1" dirty="0">
                  <a:latin typeface="Calibri" panose="020F0502020204030204" pitchFamily="34" charset="0"/>
                  <a:cs typeface="Calibri" panose="020F0502020204030204" pitchFamily="34" charset="0"/>
                </a:rPr>
                <a:t>Server 1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B949468-DA8F-4473-A658-13E0DCB66234}"/>
                </a:ext>
              </a:extLst>
            </p:cNvPr>
            <p:cNvSpPr txBox="1"/>
            <p:nvPr/>
          </p:nvSpPr>
          <p:spPr>
            <a:xfrm>
              <a:off x="6798529" y="2455004"/>
              <a:ext cx="665623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050" b="1" dirty="0">
                  <a:latin typeface="Calibri" panose="020F0502020204030204" pitchFamily="34" charset="0"/>
                  <a:cs typeface="Calibri" panose="020F0502020204030204" pitchFamily="34" charset="0"/>
                </a:rPr>
                <a:t>Server 2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85265E7-FA32-4AD4-908A-1088BDF01D1B}"/>
                </a:ext>
              </a:extLst>
            </p:cNvPr>
            <p:cNvSpPr txBox="1"/>
            <p:nvPr/>
          </p:nvSpPr>
          <p:spPr>
            <a:xfrm>
              <a:off x="8832304" y="4048869"/>
              <a:ext cx="643125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050" b="1" dirty="0">
                  <a:latin typeface="Calibri" panose="020F0502020204030204" pitchFamily="34" charset="0"/>
                  <a:cs typeface="Calibri" panose="020F0502020204030204" pitchFamily="34" charset="0"/>
                </a:rPr>
                <a:t>Server 3</a:t>
              </a:r>
            </a:p>
          </p:txBody>
        </p:sp>
      </p:grp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CC558E72-F9E9-46C4-BD47-3BD4B7D9B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76" y="2278338"/>
            <a:ext cx="5405046" cy="35269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Les données harmonisées de chaque cohorte sont stockées sur leur serveur respectif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Utilisation du système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DataShield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pour l’analyse commune des données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Pas de transfert de données individuelles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Compliance avec le RGPD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Langage 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58F2B6E-68A6-432E-B3B1-1333B9375711}"/>
              </a:ext>
            </a:extLst>
          </p:cNvPr>
          <p:cNvSpPr txBox="1"/>
          <p:nvPr/>
        </p:nvSpPr>
        <p:spPr>
          <a:xfrm>
            <a:off x="405068" y="332656"/>
            <a:ext cx="9692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infrastructure : </a:t>
            </a:r>
            <a:r>
              <a:rPr lang="fr-FR" sz="4000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fr-FR" sz="2000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indable</a:t>
            </a:r>
            <a:r>
              <a:rPr lang="fr-FR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ccessible </a:t>
            </a:r>
            <a:r>
              <a:rPr lang="fr-FR" sz="4000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2000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nteroperable</a:t>
            </a:r>
            <a:r>
              <a:rPr lang="fr-FR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2000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eusable</a:t>
            </a:r>
            <a:endParaRPr lang="fr-FR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54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FEFD2A-9F4F-463F-876E-847CB1B4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Leçons apprises de l’approche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exposome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20A35D-22CB-40B3-9A86-4F2A60281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0939"/>
            <a:ext cx="10972800" cy="497522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Faisabilité logistique et méthodologique – Partage des données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Difficulté pour résumer l’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exposome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en un nombre réduit de facteurs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Structures différentes d’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exposome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selon la région, le niveau socioéconomique, l’alimentation, …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Variabilité temporelle hétérogène selon les expositions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= sensibilité variable de détecter une association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Utilité des marqueurs </a:t>
            </a:r>
            <a:r>
              <a:rPr lang="fr-FR" i="1" dirty="0" err="1">
                <a:latin typeface="Calibri" panose="020F0502020204030204" pitchFamily="34" charset="0"/>
                <a:cs typeface="Calibri" panose="020F0502020204030204" pitchFamily="34" charset="0"/>
              </a:rPr>
              <a:t>omic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pour l’interprétation des associations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exposome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-santé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Priorisation des expositions à risque mais études confirmatoires nécessaires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95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61678F-9DB0-4A4C-84E8-0930331FB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0431"/>
            <a:ext cx="10972800" cy="1143000"/>
          </a:xfrm>
        </p:spPr>
        <p:txBody>
          <a:bodyPr/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Merci de votre attention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8094262-2292-4124-9614-28D911C209B3}"/>
              </a:ext>
            </a:extLst>
          </p:cNvPr>
          <p:cNvSpPr txBox="1"/>
          <p:nvPr/>
        </p:nvSpPr>
        <p:spPr>
          <a:xfrm>
            <a:off x="6816080" y="2740055"/>
            <a:ext cx="5055096" cy="218521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400" u="sng" dirty="0"/>
              <a:t>Contact :</a:t>
            </a:r>
          </a:p>
          <a:p>
            <a:endParaRPr lang="fr-FR" sz="1400" u="sng" dirty="0"/>
          </a:p>
          <a:p>
            <a:pPr>
              <a:spcAft>
                <a:spcPts val="1200"/>
              </a:spcAft>
            </a:pPr>
            <a:r>
              <a:rPr lang="fr-FR" sz="1400" dirty="0"/>
              <a:t>Dr Charline Warembourg (Chargée de Recherche Inserm)</a:t>
            </a:r>
          </a:p>
          <a:p>
            <a:r>
              <a:rPr lang="fr-FR" sz="1400" dirty="0"/>
              <a:t>Institut de Recherche en Santé, Environnement et Travail</a:t>
            </a:r>
          </a:p>
          <a:p>
            <a:r>
              <a:rPr lang="fr-FR" sz="1400" dirty="0"/>
              <a:t>9 Avenue du Pr. Léon Bernard</a:t>
            </a:r>
          </a:p>
          <a:p>
            <a:r>
              <a:rPr lang="fr-FR" sz="1400" dirty="0"/>
              <a:t>35000 Rennes</a:t>
            </a:r>
          </a:p>
          <a:p>
            <a:endParaRPr lang="fr-FR" sz="1400" dirty="0"/>
          </a:p>
          <a:p>
            <a:r>
              <a:rPr lang="fr-FR" sz="1400" dirty="0">
                <a:hlinkClick r:id="rId2"/>
              </a:rPr>
              <a:t>charline.warembourg@inserm.fr</a:t>
            </a:r>
            <a:endParaRPr lang="fr-FR" sz="1400" dirty="0"/>
          </a:p>
          <a:p>
            <a:endParaRPr lang="fr-FR" sz="1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3675E9-0CAB-46C1-B962-9C9B64B828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92" y="2260421"/>
            <a:ext cx="6279232" cy="374157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B2C7DAD-FB4F-4CBA-811C-0B404147ACA8}"/>
              </a:ext>
            </a:extLst>
          </p:cNvPr>
          <p:cNvSpPr txBox="1"/>
          <p:nvPr/>
        </p:nvSpPr>
        <p:spPr>
          <a:xfrm>
            <a:off x="4583832" y="6033759"/>
            <a:ext cx="3672409" cy="33855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600" i="1" dirty="0"/>
              <a:t>Consortium Helix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279E97-152B-4536-80C2-962BD81CD7C5}"/>
              </a:ext>
            </a:extLst>
          </p:cNvPr>
          <p:cNvSpPr/>
          <p:nvPr/>
        </p:nvSpPr>
        <p:spPr>
          <a:xfrm>
            <a:off x="32792" y="6074001"/>
            <a:ext cx="1670720" cy="667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385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39CE43-9972-4A77-B8F0-8E4E5ABB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38"/>
            <a:ext cx="10972800" cy="823788"/>
          </a:xfrm>
        </p:spPr>
        <p:txBody>
          <a:bodyPr/>
          <a:lstStyle/>
          <a:p>
            <a:r>
              <a:rPr lang="fr-FR" sz="4000" b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Synthèse des résultats du projet HELIX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4487460-76A2-4E90-B4C9-A25460C03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002110"/>
              </p:ext>
            </p:extLst>
          </p:nvPr>
        </p:nvGraphicFramePr>
        <p:xfrm>
          <a:off x="191344" y="903559"/>
          <a:ext cx="5364200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39566132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781518016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3157860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Prénatal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Postnatal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353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Poids de naissance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Plomb</a:t>
                      </a:r>
                    </a:p>
                    <a:p>
                      <a:r>
                        <a:rPr lang="fr-FR" dirty="0"/>
                        <a:t>Espaces verts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72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Obésité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Tabac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Pollution de l’air</a:t>
                      </a:r>
                    </a:p>
                    <a:p>
                      <a:r>
                        <a:rPr lang="fr-FR" dirty="0"/>
                        <a:t>Tabac</a:t>
                      </a:r>
                    </a:p>
                    <a:p>
                      <a:r>
                        <a:rPr lang="fr-FR" dirty="0"/>
                        <a:t>Cuivre</a:t>
                      </a:r>
                    </a:p>
                    <a:p>
                      <a:r>
                        <a:rPr lang="fr-FR" dirty="0"/>
                        <a:t>Env. bâti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87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Pression artérielle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Tabac</a:t>
                      </a:r>
                    </a:p>
                    <a:p>
                      <a:r>
                        <a:rPr lang="fr-FR" dirty="0"/>
                        <a:t>Conso. Poisson</a:t>
                      </a:r>
                    </a:p>
                    <a:p>
                      <a:r>
                        <a:rPr lang="fr-FR" dirty="0"/>
                        <a:t>Température</a:t>
                      </a:r>
                    </a:p>
                    <a:p>
                      <a:r>
                        <a:rPr lang="fr-FR" dirty="0"/>
                        <a:t>Bisphénol-A</a:t>
                      </a:r>
                    </a:p>
                    <a:p>
                      <a:r>
                        <a:rPr lang="fr-FR" dirty="0"/>
                        <a:t>Pollution de l’air</a:t>
                      </a:r>
                    </a:p>
                    <a:p>
                      <a:r>
                        <a:rPr lang="fr-FR" dirty="0"/>
                        <a:t>Bruit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Cuivre</a:t>
                      </a:r>
                    </a:p>
                    <a:p>
                      <a:r>
                        <a:rPr lang="fr-FR" dirty="0"/>
                        <a:t>PFAS</a:t>
                      </a:r>
                    </a:p>
                    <a:p>
                      <a:r>
                        <a:rPr lang="fr-FR" dirty="0"/>
                        <a:t>Pollution de l’air</a:t>
                      </a:r>
                    </a:p>
                    <a:p>
                      <a:r>
                        <a:rPr lang="fr-FR" dirty="0"/>
                        <a:t>Env. bâti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422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Fonction hépatique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PFAS</a:t>
                      </a:r>
                    </a:p>
                    <a:p>
                      <a:r>
                        <a:rPr lang="fr-FR" dirty="0"/>
                        <a:t>Mercure</a:t>
                      </a:r>
                    </a:p>
                    <a:p>
                      <a:r>
                        <a:rPr lang="fr-FR" dirty="0"/>
                        <a:t>Organochlorés et bromés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463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Age épigénétique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Tabac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Tabac</a:t>
                      </a:r>
                    </a:p>
                    <a:p>
                      <a:r>
                        <a:rPr lang="fr-FR" dirty="0"/>
                        <a:t>Pollution de l’air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558036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310A5AC-4C75-4C29-8D6B-8D67182EF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57038"/>
              </p:ext>
            </p:extLst>
          </p:nvPr>
        </p:nvGraphicFramePr>
        <p:xfrm>
          <a:off x="6023992" y="903559"/>
          <a:ext cx="5882660" cy="576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3956613200"/>
                    </a:ext>
                  </a:extLst>
                </a:gridCol>
                <a:gridCol w="1681480">
                  <a:extLst>
                    <a:ext uri="{9D8B030D-6E8A-4147-A177-3AD203B41FA5}">
                      <a16:colId xmlns:a16="http://schemas.microsoft.com/office/drawing/2014/main" val="3781518016"/>
                    </a:ext>
                  </a:extLst>
                </a:gridCol>
                <a:gridCol w="2329180">
                  <a:extLst>
                    <a:ext uri="{9D8B030D-6E8A-4147-A177-3AD203B41FA5}">
                      <a16:colId xmlns:a16="http://schemas.microsoft.com/office/drawing/2014/main" val="3157860364"/>
                    </a:ext>
                  </a:extLst>
                </a:gridCol>
              </a:tblGrid>
              <a:tr h="3768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Prénatal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Postnatal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353672"/>
                  </a:ext>
                </a:extLst>
              </a:tr>
              <a:tr h="1765357">
                <a:tc>
                  <a:txBody>
                    <a:bodyPr/>
                    <a:lstStyle/>
                    <a:p>
                      <a:r>
                        <a:rPr lang="fr-FR" b="1" dirty="0"/>
                        <a:t>Comportement, ADHD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Tabac</a:t>
                      </a:r>
                    </a:p>
                    <a:p>
                      <a:r>
                        <a:rPr lang="fr-FR" dirty="0"/>
                        <a:t>Trafic routier</a:t>
                      </a:r>
                    </a:p>
                    <a:p>
                      <a:r>
                        <a:rPr lang="fr-FR" dirty="0"/>
                        <a:t>Phtalates</a:t>
                      </a:r>
                    </a:p>
                    <a:p>
                      <a:r>
                        <a:rPr lang="fr-FR" dirty="0" err="1"/>
                        <a:t>Bisphenol</a:t>
                      </a:r>
                      <a:r>
                        <a:rPr lang="fr-FR" dirty="0"/>
                        <a:t>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Plomb</a:t>
                      </a:r>
                    </a:p>
                    <a:p>
                      <a:r>
                        <a:rPr lang="fr-FR" dirty="0"/>
                        <a:t>Cuivre</a:t>
                      </a:r>
                    </a:p>
                    <a:p>
                      <a:r>
                        <a:rPr lang="fr-FR" dirty="0"/>
                        <a:t>Pollution de l’air</a:t>
                      </a:r>
                    </a:p>
                    <a:p>
                      <a:r>
                        <a:rPr lang="fr-FR" dirty="0"/>
                        <a:t>Sommeil</a:t>
                      </a:r>
                    </a:p>
                    <a:p>
                      <a:r>
                        <a:rPr lang="fr-FR" dirty="0"/>
                        <a:t>Alimentation</a:t>
                      </a:r>
                    </a:p>
                    <a:p>
                      <a:r>
                        <a:rPr lang="fr-FR" dirty="0"/>
                        <a:t>Capital socio-éco.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720918"/>
                  </a:ext>
                </a:extLst>
              </a:tr>
              <a:tr h="1765357">
                <a:tc>
                  <a:txBody>
                    <a:bodyPr/>
                    <a:lstStyle/>
                    <a:p>
                      <a:r>
                        <a:rPr lang="fr-FR" b="1" dirty="0"/>
                        <a:t>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Mercure</a:t>
                      </a:r>
                    </a:p>
                    <a:p>
                      <a:r>
                        <a:rPr lang="fr-FR" dirty="0"/>
                        <a:t>Alcool</a:t>
                      </a:r>
                    </a:p>
                    <a:p>
                      <a:r>
                        <a:rPr lang="fr-FR" dirty="0"/>
                        <a:t>PFAS</a:t>
                      </a:r>
                    </a:p>
                    <a:p>
                      <a:r>
                        <a:rPr lang="fr-FR" dirty="0"/>
                        <a:t>Espaces verts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Alimentation bio</a:t>
                      </a:r>
                    </a:p>
                    <a:p>
                      <a:r>
                        <a:rPr lang="fr-FR" dirty="0"/>
                        <a:t>Fast-food</a:t>
                      </a:r>
                    </a:p>
                    <a:p>
                      <a:r>
                        <a:rPr lang="fr-FR" dirty="0"/>
                        <a:t>Tabac</a:t>
                      </a:r>
                    </a:p>
                    <a:p>
                      <a:r>
                        <a:rPr lang="fr-FR" dirty="0"/>
                        <a:t>Pollution de l’air</a:t>
                      </a:r>
                    </a:p>
                    <a:p>
                      <a:r>
                        <a:rPr lang="fr-FR" dirty="0"/>
                        <a:t>Espaces verts</a:t>
                      </a:r>
                    </a:p>
                    <a:p>
                      <a:r>
                        <a:rPr lang="fr-FR" dirty="0"/>
                        <a:t>Compo. de la famille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95994"/>
                  </a:ext>
                </a:extLst>
              </a:tr>
              <a:tr h="1207876">
                <a:tc>
                  <a:txBody>
                    <a:bodyPr/>
                    <a:lstStyle/>
                    <a:p>
                      <a:r>
                        <a:rPr lang="fr-FR" b="1" dirty="0"/>
                        <a:t>Fonction pulmonaire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PFAS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Cuivre</a:t>
                      </a:r>
                    </a:p>
                    <a:p>
                      <a:r>
                        <a:rPr lang="fr-FR" dirty="0"/>
                        <a:t>Phtalates</a:t>
                      </a:r>
                    </a:p>
                    <a:p>
                      <a:r>
                        <a:rPr lang="fr-FR" dirty="0"/>
                        <a:t>Parabènes</a:t>
                      </a:r>
                    </a:p>
                    <a:p>
                      <a:r>
                        <a:rPr lang="fr-FR" dirty="0"/>
                        <a:t>Env. bâti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67749"/>
                  </a:ext>
                </a:extLst>
              </a:tr>
              <a:tr h="650395">
                <a:tc>
                  <a:txBody>
                    <a:bodyPr/>
                    <a:lstStyle/>
                    <a:p>
                      <a:r>
                        <a:rPr lang="fr-FR" b="1" dirty="0"/>
                        <a:t>Allergies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Trafic routier</a:t>
                      </a:r>
                    </a:p>
                    <a:p>
                      <a:r>
                        <a:rPr lang="fr-FR" dirty="0"/>
                        <a:t>Phtalates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184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109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1EB2B-B247-4813-8FE2-85E61405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Multi-omics signatures of the human early life exposome</a:t>
            </a:r>
            <a:endParaRPr lang="fr-FR" sz="3200" b="1" kern="1200" dirty="0">
              <a:solidFill>
                <a:schemeClr val="accent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A8C070-1455-456E-B137-A40FADC7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81100"/>
            <a:ext cx="4514850" cy="44958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B420176-73ED-405F-8797-EF90A33A2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1916832"/>
            <a:ext cx="6863128" cy="33042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EFFD87F-A1FE-492C-95A5-04E2666231F2}"/>
              </a:ext>
            </a:extLst>
          </p:cNvPr>
          <p:cNvSpPr txBox="1"/>
          <p:nvPr/>
        </p:nvSpPr>
        <p:spPr>
          <a:xfrm>
            <a:off x="9264352" y="6047576"/>
            <a:ext cx="2318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(Maitre L et al, </a:t>
            </a:r>
            <a:r>
              <a:rPr lang="fr-FR" sz="1050" b="1" dirty="0" err="1"/>
              <a:t>MedRxiv</a:t>
            </a:r>
            <a:r>
              <a:rPr lang="fr-FR" sz="1050" b="1" dirty="0"/>
              <a:t> 2021)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4A7DBB-DC8D-489E-957D-D04703974D51}"/>
              </a:ext>
            </a:extLst>
          </p:cNvPr>
          <p:cNvSpPr/>
          <p:nvPr/>
        </p:nvSpPr>
        <p:spPr>
          <a:xfrm>
            <a:off x="32792" y="6190633"/>
            <a:ext cx="1670720" cy="667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750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56E91C-F72B-43CB-8B24-5DEF783A8744}"/>
              </a:ext>
            </a:extLst>
          </p:cNvPr>
          <p:cNvSpPr/>
          <p:nvPr/>
        </p:nvSpPr>
        <p:spPr>
          <a:xfrm>
            <a:off x="32792" y="6190633"/>
            <a:ext cx="1670720" cy="667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F1F828-9A93-4A46-A0B5-879FA5AB1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943381"/>
            <a:ext cx="10081120" cy="591461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4BFA0D9-66BA-4F2D-8B9F-27FEA0ED7409}"/>
              </a:ext>
            </a:extLst>
          </p:cNvPr>
          <p:cNvSpPr txBox="1"/>
          <p:nvPr/>
        </p:nvSpPr>
        <p:spPr>
          <a:xfrm>
            <a:off x="8818512" y="6199420"/>
            <a:ext cx="2318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(Maitre L et al, </a:t>
            </a:r>
            <a:r>
              <a:rPr lang="fr-FR" sz="1050" b="1" dirty="0" err="1"/>
              <a:t>MedRxiv</a:t>
            </a:r>
            <a:r>
              <a:rPr lang="fr-FR" sz="1050" b="1" dirty="0"/>
              <a:t> 2021)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7F4491B-2963-4D1F-99A3-024AAC81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38"/>
            <a:ext cx="10972800" cy="1143000"/>
          </a:xfrm>
        </p:spPr>
        <p:txBody>
          <a:bodyPr/>
          <a:lstStyle/>
          <a:p>
            <a:r>
              <a:rPr lang="en-US" sz="3200" b="1" kern="1200" dirty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Multi-omics signatures of the human early life exposome</a:t>
            </a:r>
            <a:endParaRPr lang="fr-FR" sz="3200" b="1" kern="1200" dirty="0">
              <a:solidFill>
                <a:schemeClr val="accent6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1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39F4C-8A7A-4558-8188-4683279F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Le projet HELIX, </a:t>
            </a:r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Human </a:t>
            </a:r>
            <a:r>
              <a:rPr lang="fr-FR" b="1" i="1" dirty="0" err="1">
                <a:solidFill>
                  <a:schemeClr val="accent6">
                    <a:lumMod val="75000"/>
                  </a:schemeClr>
                </a:solidFill>
              </a:rPr>
              <a:t>Early</a:t>
            </a:r>
            <a:r>
              <a:rPr lang="fr-FR" b="1" i="1" dirty="0">
                <a:solidFill>
                  <a:schemeClr val="accent6">
                    <a:lumMod val="75000"/>
                  </a:schemeClr>
                </a:solidFill>
              </a:rPr>
              <a:t>-life </a:t>
            </a:r>
            <a:r>
              <a:rPr lang="fr-FR" b="1" i="1" dirty="0" err="1">
                <a:solidFill>
                  <a:schemeClr val="accent6">
                    <a:lumMod val="75000"/>
                  </a:schemeClr>
                </a:solidFill>
              </a:rPr>
              <a:t>Exposome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4A0401-A382-4EE7-B466-5D47AD0FF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5553"/>
            <a:ext cx="7646640" cy="4810613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Un des premiers projets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Exposome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(2013-2017; IP : M.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Vrijheid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ISGlobal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defRPr/>
            </a:pPr>
            <a:endParaRPr 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Six </a:t>
            </a:r>
            <a:r>
              <a:rPr lang="fr-FR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cohortes mères-enfants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Cohorte entière : données de santé préexistantes,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n=32000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paires mères-enfants</a:t>
            </a:r>
          </a:p>
          <a:p>
            <a:pPr lvl="1">
              <a:defRPr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Sous-cohorte : suivi standardisé des enfants à l’âge de 6-11 ans </a:t>
            </a:r>
            <a:r>
              <a:rPr 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(examen clinique, prélèvements biologiques, …)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n=1301 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paires mères-enfants</a:t>
            </a:r>
          </a:p>
          <a:p>
            <a:endParaRPr lang="fr-FR" dirty="0"/>
          </a:p>
        </p:txBody>
      </p:sp>
      <p:pic>
        <p:nvPicPr>
          <p:cNvPr id="4" name="3 Marcador de contenido" descr="HELIX_cohort_map_nov2012_for_ppt.jpg">
            <a:extLst>
              <a:ext uri="{FF2B5EF4-FFF2-40B4-BE49-F238E27FC236}">
                <a16:creationId xmlns:a16="http://schemas.microsoft.com/office/drawing/2014/main" id="{D5123794-B950-42BA-BD69-6F8CFF1E05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05976" y="1315553"/>
            <a:ext cx="2613647" cy="264776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4 CuadroTexto">
            <a:extLst>
              <a:ext uri="{FF2B5EF4-FFF2-40B4-BE49-F238E27FC236}">
                <a16:creationId xmlns:a16="http://schemas.microsoft.com/office/drawing/2014/main" id="{258C3416-C5AA-4295-889E-F1AB157F0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376" y="3980484"/>
            <a:ext cx="24618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fr-FR" sz="1200" b="1" i="1" dirty="0">
                <a:latin typeface="Comic Sans MS" panose="030F0702030302020204" pitchFamily="66" charset="0"/>
              </a:rPr>
              <a:t>(</a:t>
            </a:r>
            <a:r>
              <a:rPr lang="es-ES" altLang="fr-FR" sz="1200" b="1" i="1" dirty="0" err="1">
                <a:latin typeface="Comic Sans MS" panose="030F0702030302020204" pitchFamily="66" charset="0"/>
              </a:rPr>
              <a:t>Vrijheid</a:t>
            </a:r>
            <a:r>
              <a:rPr lang="es-ES" altLang="fr-FR" sz="1200" b="1" i="1" dirty="0">
                <a:latin typeface="Comic Sans MS" panose="030F0702030302020204" pitchFamily="66" charset="0"/>
              </a:rPr>
              <a:t> et al, EHP 2014)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3354B7-6CAA-4F62-BADF-F20F0A9BB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765" y="1413941"/>
            <a:ext cx="949792" cy="53188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ED6F5C7-AD21-494F-89DA-97FE1BC75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98" r="76796" b="74437"/>
          <a:stretch>
            <a:fillRect/>
          </a:stretch>
        </p:blipFill>
        <p:spPr bwMode="auto">
          <a:xfrm>
            <a:off x="2567632" y="5126641"/>
            <a:ext cx="719137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6">
            <a:extLst>
              <a:ext uri="{FF2B5EF4-FFF2-40B4-BE49-F238E27FC236}">
                <a16:creationId xmlns:a16="http://schemas.microsoft.com/office/drawing/2014/main" id="{5D0842A9-FD60-440F-9D85-4BE087CBBA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0469" y="4885341"/>
            <a:ext cx="4699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02">
            <a:extLst>
              <a:ext uri="{FF2B5EF4-FFF2-40B4-BE49-F238E27FC236}">
                <a16:creationId xmlns:a16="http://schemas.microsoft.com/office/drawing/2014/main" id="{F6C2B0A7-CD39-4980-945F-DEEA3E8593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2182" y="5277453"/>
            <a:ext cx="400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Espace réservé du contenu 3">
            <a:extLst>
              <a:ext uri="{FF2B5EF4-FFF2-40B4-BE49-F238E27FC236}">
                <a16:creationId xmlns:a16="http://schemas.microsoft.com/office/drawing/2014/main" id="{685E8CF5-8D40-40B8-9397-BB15ADB3442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607" y="4955191"/>
            <a:ext cx="7207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26">
            <a:extLst>
              <a:ext uri="{FF2B5EF4-FFF2-40B4-BE49-F238E27FC236}">
                <a16:creationId xmlns:a16="http://schemas.microsoft.com/office/drawing/2014/main" id="{4C5E13C3-8444-4010-9B98-6E462801C48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757" y="5542566"/>
            <a:ext cx="5842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9 Conector recto">
            <a:extLst>
              <a:ext uri="{FF2B5EF4-FFF2-40B4-BE49-F238E27FC236}">
                <a16:creationId xmlns:a16="http://schemas.microsoft.com/office/drawing/2014/main" id="{BD9E5EE9-0D26-44C2-99CF-57D6DE195C23}"/>
              </a:ext>
            </a:extLst>
          </p:cNvPr>
          <p:cNvCxnSpPr>
            <a:cxnSpLocks/>
          </p:cNvCxnSpPr>
          <p:nvPr/>
        </p:nvCxnSpPr>
        <p:spPr>
          <a:xfrm>
            <a:off x="4224982" y="5445224"/>
            <a:ext cx="0" cy="1069642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1 CuadroTexto">
            <a:extLst>
              <a:ext uri="{FF2B5EF4-FFF2-40B4-BE49-F238E27FC236}">
                <a16:creationId xmlns:a16="http://schemas.microsoft.com/office/drawing/2014/main" id="{00CD5268-E380-42C0-9941-928226AF91BA}"/>
              </a:ext>
            </a:extLst>
          </p:cNvPr>
          <p:cNvSpPr txBox="1">
            <a:spLocks noChangeArrowheads="1"/>
          </p:cNvSpPr>
          <p:nvPr/>
        </p:nvSpPr>
        <p:spPr bwMode="auto">
          <a:xfrm rot="19450886">
            <a:off x="3666956" y="5083693"/>
            <a:ext cx="10214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1400" dirty="0">
                <a:solidFill>
                  <a:srgbClr val="4479AF"/>
                </a:solidFill>
              </a:rPr>
              <a:t>Naissance</a:t>
            </a:r>
          </a:p>
        </p:txBody>
      </p:sp>
      <p:sp>
        <p:nvSpPr>
          <p:cNvPr id="14" name="13 Cerrar llave">
            <a:extLst>
              <a:ext uri="{FF2B5EF4-FFF2-40B4-BE49-F238E27FC236}">
                <a16:creationId xmlns:a16="http://schemas.microsoft.com/office/drawing/2014/main" id="{CCCFF150-96C9-42F3-95E1-890EAD435C6E}"/>
              </a:ext>
            </a:extLst>
          </p:cNvPr>
          <p:cNvSpPr/>
          <p:nvPr/>
        </p:nvSpPr>
        <p:spPr>
          <a:xfrm rot="16200000">
            <a:off x="8184207" y="3886803"/>
            <a:ext cx="215900" cy="1800225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5" name="25 CuadroTexto">
            <a:extLst>
              <a:ext uri="{FF2B5EF4-FFF2-40B4-BE49-F238E27FC236}">
                <a16:creationId xmlns:a16="http://schemas.microsoft.com/office/drawing/2014/main" id="{E23142B0-58F6-4BE1-98A3-E38EFC47D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869" y="4404175"/>
            <a:ext cx="863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GB" altLang="fr-FR" sz="1200" dirty="0">
                <a:solidFill>
                  <a:srgbClr val="4479AF"/>
                </a:solidFill>
              </a:rPr>
              <a:t>6-11 </a:t>
            </a:r>
            <a:r>
              <a:rPr lang="en-GB" altLang="fr-FR" sz="1200" dirty="0" err="1">
                <a:solidFill>
                  <a:srgbClr val="4479AF"/>
                </a:solidFill>
              </a:rPr>
              <a:t>ans</a:t>
            </a:r>
            <a:endParaRPr lang="en-GB" altLang="fr-FR" sz="1200" dirty="0">
              <a:solidFill>
                <a:srgbClr val="4479AF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D3F37A1-8A57-4E0D-AEE6-1B69262C2C0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976" y="264150"/>
            <a:ext cx="2613647" cy="560844"/>
          </a:xfrm>
          <a:prstGeom prst="rect">
            <a:avLst/>
          </a:prstGeom>
        </p:spPr>
      </p:pic>
      <p:sp>
        <p:nvSpPr>
          <p:cNvPr id="17" name="7 Flecha derecha">
            <a:extLst>
              <a:ext uri="{FF2B5EF4-FFF2-40B4-BE49-F238E27FC236}">
                <a16:creationId xmlns:a16="http://schemas.microsoft.com/office/drawing/2014/main" id="{AD032D9A-8E98-46B9-A3ED-70A598ABB812}"/>
              </a:ext>
            </a:extLst>
          </p:cNvPr>
          <p:cNvSpPr/>
          <p:nvPr/>
        </p:nvSpPr>
        <p:spPr>
          <a:xfrm>
            <a:off x="2351732" y="5974366"/>
            <a:ext cx="7632700" cy="288925"/>
          </a:xfrm>
          <a:prstGeom prst="rightArrow">
            <a:avLst>
              <a:gd name="adj1" fmla="val 50000"/>
              <a:gd name="adj2" fmla="val 10952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7C3F2AB-3D4F-44B0-B9E7-4F498482A50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298" y="1412403"/>
            <a:ext cx="1247990" cy="50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2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50184-A755-43BE-B13A-63F2F145C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Composantes de l’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exposome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étudiées </a:t>
            </a:r>
            <a:endParaRPr lang="fr-FR" dirty="0"/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76F9C84F-4417-4F5C-9411-DBDBB866CB91}"/>
              </a:ext>
            </a:extLst>
          </p:cNvPr>
          <p:cNvSpPr txBox="1">
            <a:spLocks/>
          </p:cNvSpPr>
          <p:nvPr/>
        </p:nvSpPr>
        <p:spPr bwMode="auto">
          <a:xfrm>
            <a:off x="513636" y="1501002"/>
            <a:ext cx="5102165" cy="3485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6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Exposome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externe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(urbain)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indent="-342900" defTabSz="91440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§"/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Pollution de l’air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kumimoji="0" lang="fr-FR" sz="1400" b="0" i="0" u="none" strike="noStrike" kern="0" cap="none" spc="0" normalizeH="0" baseline="-2500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fr-FR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kumimoji="0" lang="fr-FR" sz="1400" b="0" i="0" u="none" strike="noStrike" kern="0" cap="none" spc="0" normalizeH="0" baseline="-2500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fr-FR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kumimoji="0" lang="fr-FR" sz="1400" b="0" i="0" u="none" strike="noStrike" kern="0" cap="none" spc="0" normalizeH="0" baseline="-2500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kumimoji="0" lang="fr-FR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absorbance</a:t>
            </a:r>
          </a:p>
          <a:p>
            <a:pPr marL="342900" indent="-342900" defTabSz="91440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§"/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Environnement bâti </a:t>
            </a:r>
            <a:r>
              <a:rPr lang="es-ES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Densité de population, densité du bâti,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marchabilité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connections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… </a:t>
            </a:r>
            <a:endParaRPr lang="es-E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§"/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Espaces naturels </a:t>
            </a:r>
            <a:r>
              <a:rPr lang="es-ES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Espaces verts, Espaces bleus,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NDVI</a:t>
            </a:r>
            <a:endParaRPr lang="es-E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§"/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Bruit -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24h (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Lden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), Nuit (Ln)</a:t>
            </a:r>
            <a:endParaRPr lang="fr-FR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§"/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Trafic routier -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Proximité, densité du trafic,…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§"/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Météorologie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fr-FR" sz="1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Température, humidité, pression,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UV</a:t>
            </a:r>
          </a:p>
          <a:p>
            <a:pPr marL="342900" lvl="0" indent="-342900" defTabSz="91440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§"/>
              <a:defRPr/>
            </a:pPr>
            <a:r>
              <a:rPr lang="es-ES" sz="1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Indice</a:t>
            </a:r>
            <a:r>
              <a:rPr lang="es-ES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déprivation</a:t>
            </a:r>
            <a:r>
              <a:rPr lang="es-ES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sociale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-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" name="9 CuadroTexto">
            <a:extLst>
              <a:ext uri="{FF2B5EF4-FFF2-40B4-BE49-F238E27FC236}">
                <a16:creationId xmlns:a16="http://schemas.microsoft.com/office/drawing/2014/main" id="{0D9B61B1-3AF1-4EFA-A7D0-F3BF363A54D2}"/>
              </a:ext>
            </a:extLst>
          </p:cNvPr>
          <p:cNvSpPr txBox="1"/>
          <p:nvPr/>
        </p:nvSpPr>
        <p:spPr>
          <a:xfrm>
            <a:off x="905899" y="4852271"/>
            <a:ext cx="324008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~30 variables </a:t>
            </a:r>
            <a:r>
              <a:rPr kumimoji="0" lang="es-E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d’exposition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2A1E9836-BFFE-42FF-B14D-D1004A28AB05}"/>
              </a:ext>
            </a:extLst>
          </p:cNvPr>
          <p:cNvSpPr txBox="1">
            <a:spLocks/>
          </p:cNvSpPr>
          <p:nvPr/>
        </p:nvSpPr>
        <p:spPr bwMode="auto">
          <a:xfrm>
            <a:off x="5989260" y="1600250"/>
            <a:ext cx="5710808" cy="46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0850" indent="-4508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F1E2E"/>
              </a:buClr>
              <a:buSzPct val="110000"/>
              <a:buFontTx/>
              <a:buBlip>
                <a:blip r:embed="rId2"/>
              </a:buBlip>
              <a:defRPr sz="2400" u="none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03288" indent="-446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79AF"/>
              </a:buClr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8888" indent="-344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F1E2E"/>
              </a:buClr>
              <a:buSzPct val="120000"/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kern="0" dirty="0"/>
              <a:t>Système d’information géographique (SIG)</a:t>
            </a:r>
          </a:p>
          <a:p>
            <a:endParaRPr lang="fr-FR" sz="900" kern="0" dirty="0"/>
          </a:p>
          <a:p>
            <a:r>
              <a:rPr lang="fr-FR" sz="1800" kern="0" dirty="0"/>
              <a:t>Géolocalisation des domiciles des participants pendant la grossesse et l’enfance</a:t>
            </a:r>
          </a:p>
          <a:p>
            <a:endParaRPr lang="fr-FR" sz="1000" kern="0" dirty="0"/>
          </a:p>
          <a:p>
            <a:r>
              <a:rPr lang="fr-FR" sz="1800" kern="0" dirty="0"/>
              <a:t>Croisement avec cartes existantes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E73CB63-00E6-413E-AD58-980B0B881E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500" y="3351039"/>
            <a:ext cx="3038328" cy="30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3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50184-A755-43BE-B13A-63F2F145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38"/>
            <a:ext cx="10972800" cy="1143000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Composantes de l’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exposome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étudiées </a:t>
            </a:r>
            <a:endParaRPr lang="fr-FR" dirty="0"/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2F7EFDE9-41A7-41F5-BA9F-F3BCE5DA9C8E}"/>
              </a:ext>
            </a:extLst>
          </p:cNvPr>
          <p:cNvSpPr txBox="1">
            <a:spLocks/>
          </p:cNvSpPr>
          <p:nvPr/>
        </p:nvSpPr>
        <p:spPr bwMode="auto">
          <a:xfrm>
            <a:off x="5916257" y="1501003"/>
            <a:ext cx="5876058" cy="3485065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lumMod val="75000"/>
                  <a:lumOff val="25000"/>
                </a:sys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Exposome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individuel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lumMod val="75000"/>
                  <a:lumOff val="25000"/>
                </a:sysClr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lumMod val="75000"/>
                  <a:lumOff val="25000"/>
                </a:sysClr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defTabSz="914400">
              <a:buClrTx/>
              <a:buFont typeface="Wingdings" pitchFamily="2" charset="2"/>
              <a:buChar char="§"/>
              <a:defRPr/>
            </a:pPr>
            <a:r>
              <a:rPr lang="fr-FR" sz="1400" b="1" kern="0" dirty="0">
                <a:solidFill>
                  <a:srgbClr val="59709A"/>
                </a:solidFill>
                <a:latin typeface="Arial" charset="0"/>
              </a:rPr>
              <a:t>Polluants organiques persistants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5970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970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– PCBs, OCs, PBDEs, PFASs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970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Pesticides </a:t>
            </a:r>
            <a:r>
              <a:rPr kumimoji="0" lang="fr-FR" sz="1400" b="1" i="0" u="none" strike="noStrike" kern="0" cap="none" spc="0" normalizeH="0" baseline="0" dirty="0">
                <a:ln>
                  <a:noFill/>
                </a:ln>
                <a:solidFill>
                  <a:srgbClr val="5970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organophosphorés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970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9709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400" b="1" i="0" u="none" strike="noStrike" kern="0" cap="none" spc="0" normalizeH="0" baseline="0" dirty="0">
                <a:ln>
                  <a:noFill/>
                </a:ln>
                <a:solidFill>
                  <a:srgbClr val="5970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Phtalates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970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9709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400" b="1" i="0" u="none" strike="noStrike" kern="0" cap="none" spc="0" normalizeH="0" baseline="0" dirty="0">
                <a:ln>
                  <a:noFill/>
                </a:ln>
                <a:solidFill>
                  <a:srgbClr val="5970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Phénols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970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fr-FR" sz="1400" b="0" i="0" u="none" strike="noStrike" kern="0" cap="none" spc="0" normalizeH="0" baseline="0" dirty="0">
                <a:ln>
                  <a:noFill/>
                </a:ln>
                <a:solidFill>
                  <a:srgbClr val="5970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Bisphénol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970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A, </a:t>
            </a:r>
            <a:r>
              <a:rPr kumimoji="0" lang="fr-FR" sz="1400" b="0" i="0" u="none" strike="noStrike" kern="0" cap="none" spc="0" normalizeH="0" baseline="0" dirty="0">
                <a:ln>
                  <a:noFill/>
                </a:ln>
                <a:solidFill>
                  <a:srgbClr val="5970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Parabènes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970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Triclosan, Benzophenone-3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400" b="1" i="0" u="none" strike="noStrike" kern="0" cap="none" spc="0" normalizeH="0" baseline="0" dirty="0">
                <a:ln>
                  <a:noFill/>
                </a:ln>
                <a:solidFill>
                  <a:srgbClr val="5970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Métaux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970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970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</a:t>
            </a:r>
            <a:r>
              <a:rPr lang="fr-FR" sz="1400" kern="0" dirty="0">
                <a:solidFill>
                  <a:srgbClr val="59709A"/>
                </a:solidFill>
                <a:latin typeface="Arial" charset="0"/>
              </a:rPr>
              <a:t>M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970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ercure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5970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Plomb, Cadmium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sz="1400" b="1" kern="0" dirty="0">
                <a:solidFill>
                  <a:srgbClr val="59709A"/>
                </a:solidFill>
                <a:latin typeface="Arial" charset="0"/>
              </a:rPr>
              <a:t>Fumée du tabac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59709A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59709A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>
              <a:buClrTx/>
              <a:buFont typeface="Wingdings" pitchFamily="2" charset="2"/>
              <a:buChar char="§"/>
              <a:defRPr/>
            </a:pPr>
            <a:r>
              <a:rPr lang="fr-FR" sz="1400" b="1" kern="0" dirty="0">
                <a:solidFill>
                  <a:srgbClr val="B4302F"/>
                </a:solidFill>
                <a:latin typeface="Arial" charset="0"/>
              </a:rPr>
              <a:t>Habitudes de vie </a:t>
            </a:r>
            <a:r>
              <a:rPr lang="fr-FR" sz="1400" kern="0" dirty="0">
                <a:solidFill>
                  <a:srgbClr val="B4302F"/>
                </a:solidFill>
                <a:latin typeface="Arial" charset="0"/>
              </a:rPr>
              <a:t>– alimentation, activité physique, sommeil</a:t>
            </a:r>
            <a:r>
              <a:rPr lang="en-US" sz="1400" kern="0" dirty="0">
                <a:solidFill>
                  <a:srgbClr val="B4302F"/>
                </a:solidFill>
                <a:latin typeface="Arial" charset="0"/>
              </a:rPr>
              <a:t>, …</a:t>
            </a:r>
          </a:p>
          <a:p>
            <a:pPr lvl="0">
              <a:buClrTx/>
              <a:buFont typeface="Wingdings" pitchFamily="2" charset="2"/>
              <a:buChar char="§"/>
              <a:defRPr/>
            </a:pPr>
            <a:r>
              <a:rPr lang="fr-FR" sz="1400" b="1" kern="0" dirty="0">
                <a:solidFill>
                  <a:srgbClr val="B4302F"/>
                </a:solidFill>
                <a:latin typeface="Arial" charset="0"/>
              </a:rPr>
              <a:t>Facteurs</a:t>
            </a:r>
            <a:r>
              <a:rPr lang="en-US" sz="1400" b="1" kern="0" dirty="0">
                <a:solidFill>
                  <a:srgbClr val="B4302F"/>
                </a:solidFill>
                <a:latin typeface="Arial" charset="0"/>
              </a:rPr>
              <a:t> socio-</a:t>
            </a:r>
            <a:r>
              <a:rPr lang="en-US" sz="1400" b="1" kern="0" dirty="0" err="1">
                <a:solidFill>
                  <a:srgbClr val="B4302F"/>
                </a:solidFill>
                <a:latin typeface="Arial" charset="0"/>
              </a:rPr>
              <a:t>éco</a:t>
            </a:r>
            <a:r>
              <a:rPr lang="en-US" sz="1400" b="1" kern="0" dirty="0">
                <a:solidFill>
                  <a:srgbClr val="B4302F"/>
                </a:solidFill>
                <a:latin typeface="Arial" charset="0"/>
              </a:rPr>
              <a:t> – </a:t>
            </a:r>
            <a:r>
              <a:rPr lang="fr-FR" sz="1400" kern="0" dirty="0">
                <a:solidFill>
                  <a:srgbClr val="B4302F"/>
                </a:solidFill>
                <a:latin typeface="Arial" charset="0"/>
              </a:rPr>
              <a:t>Composition du foyer</a:t>
            </a:r>
            <a:r>
              <a:rPr lang="en-GB" sz="1400" kern="0" dirty="0">
                <a:solidFill>
                  <a:srgbClr val="B4302F"/>
                </a:solidFill>
                <a:latin typeface="Arial" charset="0"/>
              </a:rPr>
              <a:t>, score de </a:t>
            </a:r>
            <a:r>
              <a:rPr lang="fr-FR" sz="1400" kern="0" dirty="0">
                <a:solidFill>
                  <a:srgbClr val="B4302F"/>
                </a:solidFill>
                <a:latin typeface="Arial" charset="0"/>
              </a:rPr>
              <a:t>ressources</a:t>
            </a:r>
            <a:r>
              <a:rPr lang="en-GB" sz="1400" kern="0" dirty="0">
                <a:solidFill>
                  <a:srgbClr val="B4302F"/>
                </a:solidFill>
                <a:latin typeface="Arial" charset="0"/>
              </a:rPr>
              <a:t>...</a:t>
            </a:r>
            <a:endParaRPr lang="en-US" sz="1400" kern="0" dirty="0">
              <a:solidFill>
                <a:srgbClr val="B4302F"/>
              </a:solidFill>
              <a:latin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CAA3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Air </a:t>
            </a:r>
            <a:r>
              <a:rPr kumimoji="0" lang="fr-FR" sz="1400" b="1" i="0" u="none" strike="noStrike" kern="0" cap="none" spc="0" normalizeH="0" baseline="0" dirty="0">
                <a:ln>
                  <a:noFill/>
                </a:ln>
                <a:solidFill>
                  <a:srgbClr val="5CAA3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intérieur- </a:t>
            </a:r>
            <a:r>
              <a:rPr kumimoji="0" lang="fr-FR" sz="1400" b="0" i="0" u="none" strike="noStrike" kern="0" cap="none" spc="0" normalizeH="0" baseline="0" dirty="0" err="1">
                <a:ln>
                  <a:noFill/>
                </a:ln>
                <a:solidFill>
                  <a:srgbClr val="5CAA3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PMs</a:t>
            </a:r>
            <a:r>
              <a:rPr kumimoji="0" lang="fr-FR" sz="1400" b="0" i="0" u="none" strike="noStrike" kern="0" cap="none" spc="0" normalizeH="0" baseline="0" dirty="0">
                <a:ln>
                  <a:noFill/>
                </a:ln>
                <a:solidFill>
                  <a:srgbClr val="5CAA3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NO2,  benzène, toluène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400" b="1" i="0" u="none" strike="noStrike" kern="0" cap="none" spc="0" normalizeH="0" baseline="0" dirty="0">
                <a:ln>
                  <a:noFill/>
                </a:ln>
                <a:solidFill>
                  <a:srgbClr val="5CAA3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Sous-produits de chloration de l’eau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lumMod val="75000"/>
                  <a:lumOff val="25000"/>
                </a:sysClr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5 CuadroTexto">
            <a:extLst>
              <a:ext uri="{FF2B5EF4-FFF2-40B4-BE49-F238E27FC236}">
                <a16:creationId xmlns:a16="http://schemas.microsoft.com/office/drawing/2014/main" id="{83264A89-ED5C-4837-B26E-1741B1565883}"/>
              </a:ext>
            </a:extLst>
          </p:cNvPr>
          <p:cNvSpPr txBox="1"/>
          <p:nvPr/>
        </p:nvSpPr>
        <p:spPr>
          <a:xfrm>
            <a:off x="6460920" y="4852271"/>
            <a:ext cx="334731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~70 variables </a:t>
            </a:r>
            <a:r>
              <a:rPr kumimoji="0" lang="es-E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d’exposition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C02A348-0A18-4A39-8B59-A6CD6DB56BB2}"/>
              </a:ext>
            </a:extLst>
          </p:cNvPr>
          <p:cNvSpPr txBox="1">
            <a:spLocks/>
          </p:cNvSpPr>
          <p:nvPr/>
        </p:nvSpPr>
        <p:spPr bwMode="auto">
          <a:xfrm>
            <a:off x="839415" y="1196752"/>
            <a:ext cx="5349173" cy="46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0850" indent="-4508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F1E2E"/>
              </a:buClr>
              <a:buSzPct val="110000"/>
              <a:buFontTx/>
              <a:buBlip>
                <a:blip r:embed="rId3"/>
              </a:buBlip>
              <a:defRPr sz="2400" u="none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03288" indent="-446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79AF"/>
              </a:buClr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8888" indent="-344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F1E2E"/>
              </a:buClr>
              <a:buSzPct val="120000"/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sz="1800" kern="0" dirty="0">
                <a:solidFill>
                  <a:srgbClr val="59709A"/>
                </a:solidFill>
              </a:rPr>
              <a:t>Biomarqueurs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800" kern="0" dirty="0"/>
          </a:p>
          <a:p>
            <a:pPr>
              <a:buFont typeface="Wingdings" panose="05000000000000000000" pitchFamily="2" charset="2"/>
              <a:buChar char="§"/>
            </a:pPr>
            <a:endParaRPr lang="fr-FR" sz="1800" kern="0" dirty="0"/>
          </a:p>
          <a:p>
            <a:pPr>
              <a:buFont typeface="Wingdings" panose="05000000000000000000" pitchFamily="2" charset="2"/>
              <a:buChar char="§"/>
            </a:pPr>
            <a:endParaRPr lang="fr-FR" sz="1800" kern="0" dirty="0"/>
          </a:p>
          <a:p>
            <a:pPr>
              <a:buFont typeface="Wingdings" panose="05000000000000000000" pitchFamily="2" charset="2"/>
              <a:buChar char="§"/>
            </a:pPr>
            <a:endParaRPr lang="fr-FR" sz="900" kern="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1800" kern="0" dirty="0">
                <a:solidFill>
                  <a:srgbClr val="B4302F"/>
                </a:solidFill>
              </a:rPr>
              <a:t>Questionnaires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800" kern="0" dirty="0"/>
          </a:p>
          <a:p>
            <a:pPr>
              <a:buFont typeface="Wingdings" panose="05000000000000000000" pitchFamily="2" charset="2"/>
              <a:buChar char="§"/>
            </a:pPr>
            <a:endParaRPr lang="fr-FR" sz="1400" kern="0" dirty="0"/>
          </a:p>
          <a:p>
            <a:pPr>
              <a:buFont typeface="Wingdings" panose="05000000000000000000" pitchFamily="2" charset="2"/>
              <a:buChar char="§"/>
            </a:pPr>
            <a:endParaRPr lang="fr-FR" sz="1800" kern="0" dirty="0"/>
          </a:p>
          <a:p>
            <a:pPr>
              <a:buFont typeface="Wingdings" panose="05000000000000000000" pitchFamily="2" charset="2"/>
              <a:buChar char="§"/>
            </a:pPr>
            <a:endParaRPr lang="fr-FR" sz="1800" kern="0" dirty="0"/>
          </a:p>
          <a:p>
            <a:pPr>
              <a:buFont typeface="Wingdings" panose="05000000000000000000" pitchFamily="2" charset="2"/>
              <a:buChar char="§"/>
            </a:pPr>
            <a:endParaRPr lang="fr-FR" sz="1000" kern="0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fr-FR" sz="1800" kern="0" dirty="0">
                <a:solidFill>
                  <a:srgbClr val="5CAA3C"/>
                </a:solidFill>
              </a:rPr>
              <a:t>Modélisation (questionnaire x SIG)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400" kern="0" dirty="0"/>
          </a:p>
          <a:p>
            <a:pPr marL="0" indent="0">
              <a:buNone/>
            </a:pPr>
            <a:r>
              <a:rPr lang="fr-FR" sz="1800" kern="0" dirty="0"/>
              <a:t>		X	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E0C360C-873A-41A7-BE8F-263D530157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701" y="1721909"/>
            <a:ext cx="685056" cy="6850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58F9A2-4D97-4279-9A24-E2A431C5CE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72" y="1771599"/>
            <a:ext cx="864096" cy="57570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F78069FD-B958-4194-A9B5-F153A18355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089" y="3098059"/>
            <a:ext cx="1084747" cy="1084747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F0DC290B-EBA1-46F3-8772-A5C59E1E03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816" y="4868983"/>
            <a:ext cx="685057" cy="685057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22452C0C-9164-4211-B5C9-78918CF289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2614" y="4912108"/>
            <a:ext cx="655152" cy="64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50184-A755-43BE-B13A-63F2F145C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Composantes de l’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exposome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étudiées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8E63DC-D85F-4E6D-B2EA-8629A18C3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899" y="5412353"/>
            <a:ext cx="10590702" cy="536927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fr-FR" sz="1900" b="1" dirty="0"/>
              <a:t>= Plus de </a:t>
            </a:r>
            <a:r>
              <a:rPr lang="fr-FR" sz="1900" b="1" dirty="0">
                <a:solidFill>
                  <a:schemeClr val="accent6"/>
                </a:solidFill>
              </a:rPr>
              <a:t>100 facteurs environnementaux </a:t>
            </a:r>
            <a:r>
              <a:rPr lang="fr-FR" sz="1900" b="1" dirty="0"/>
              <a:t>mesurés pendant la </a:t>
            </a:r>
            <a:r>
              <a:rPr lang="fr-FR" sz="1900" b="1" dirty="0">
                <a:solidFill>
                  <a:schemeClr val="accent6"/>
                </a:solidFill>
              </a:rPr>
              <a:t>grossesse</a:t>
            </a:r>
            <a:r>
              <a:rPr lang="fr-FR" sz="1900" b="1" dirty="0"/>
              <a:t> et l’</a:t>
            </a:r>
            <a:r>
              <a:rPr lang="fr-FR" sz="1900" b="1" dirty="0">
                <a:solidFill>
                  <a:schemeClr val="accent6"/>
                </a:solidFill>
              </a:rPr>
              <a:t>enfance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76F9C84F-4417-4F5C-9411-DBDBB866CB91}"/>
              </a:ext>
            </a:extLst>
          </p:cNvPr>
          <p:cNvSpPr txBox="1">
            <a:spLocks/>
          </p:cNvSpPr>
          <p:nvPr/>
        </p:nvSpPr>
        <p:spPr bwMode="auto">
          <a:xfrm>
            <a:off x="513636" y="1251345"/>
            <a:ext cx="5102165" cy="3485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6"/>
            </a:solidFill>
            <a:prstDash val="solid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Exposome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externe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(urbain)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lang="fr-FR" sz="1200" b="1" kern="0" dirty="0">
                <a:latin typeface="Arial"/>
              </a:rPr>
              <a:t>Système d’Information Géographique (SIG</a:t>
            </a:r>
            <a:r>
              <a:rPr lang="es-ES" sz="1200" b="1" kern="0" dirty="0">
                <a:latin typeface="Arial"/>
              </a:rPr>
              <a:t>)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indent="-342900" defTabSz="91440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§"/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Pollution de l’air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1400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kumimoji="0" lang="fr-FR" sz="1400" b="0" i="0" u="none" strike="noStrike" kern="0" cap="none" spc="0" normalizeH="0" baseline="-2500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fr-FR" sz="1400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kumimoji="0" lang="fr-FR" sz="1400" b="0" i="0" u="none" strike="noStrike" kern="0" cap="none" spc="0" normalizeH="0" baseline="-2500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fr-FR" sz="1400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kumimoji="0" lang="fr-FR" sz="1400" b="0" i="0" u="none" strike="noStrike" kern="0" cap="none" spc="0" normalizeH="0" baseline="-2500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kumimoji="0" lang="fr-FR" sz="1400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absorbance</a:t>
            </a:r>
          </a:p>
          <a:p>
            <a:pPr marL="342900" indent="-342900" defTabSz="91440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§"/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Environnement bâti </a:t>
            </a:r>
            <a:r>
              <a:rPr lang="es-ES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Densité de population, densité du bâti,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marchabilité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connections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… </a:t>
            </a:r>
            <a:endParaRPr lang="es-ES" sz="1400" kern="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§"/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Espaces naturels </a:t>
            </a:r>
            <a:r>
              <a:rPr lang="es-ES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Espaces verts, Espaces bleus,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NDVI</a:t>
            </a:r>
            <a:endParaRPr lang="es-ES" sz="1400" kern="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§"/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Bruit -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24h (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Lden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), Nuit (Ln)</a:t>
            </a:r>
            <a:endParaRPr lang="fr-FR" sz="1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§"/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Trafic routier -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Proximité, densité du trafic,…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ts val="22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§"/>
              <a:defRPr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Météorologie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fr-FR" sz="1400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Température, humidité, pression,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UV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-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" name="9 CuadroTexto">
            <a:extLst>
              <a:ext uri="{FF2B5EF4-FFF2-40B4-BE49-F238E27FC236}">
                <a16:creationId xmlns:a16="http://schemas.microsoft.com/office/drawing/2014/main" id="{0D9B61B1-3AF1-4EFA-A7D0-F3BF363A54D2}"/>
              </a:ext>
            </a:extLst>
          </p:cNvPr>
          <p:cNvSpPr txBox="1"/>
          <p:nvPr/>
        </p:nvSpPr>
        <p:spPr>
          <a:xfrm>
            <a:off x="905899" y="4602614"/>
            <a:ext cx="324008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~30 variables </a:t>
            </a:r>
            <a:r>
              <a:rPr kumimoji="0" lang="es-E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d’exposition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2F7EFDE9-41A7-41F5-BA9F-F3BCE5DA9C8E}"/>
              </a:ext>
            </a:extLst>
          </p:cNvPr>
          <p:cNvSpPr txBox="1">
            <a:spLocks/>
          </p:cNvSpPr>
          <p:nvPr/>
        </p:nvSpPr>
        <p:spPr bwMode="auto">
          <a:xfrm>
            <a:off x="5916257" y="1251346"/>
            <a:ext cx="5876058" cy="3485065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chemeClr val="accent6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q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lumMod val="75000"/>
                  <a:lumOff val="25000"/>
                </a:sys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Exposome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individuel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lumMod val="75000"/>
                  <a:lumOff val="25000"/>
                </a:sysClr>
              </a:buClr>
              <a:buSzTx/>
              <a:buFont typeface="Wingdings" pitchFamily="2" charset="2"/>
              <a:buNone/>
              <a:tabLst/>
              <a:defRPr/>
            </a:pPr>
            <a:r>
              <a:rPr lang="fr-FR" sz="1200" b="1" kern="0" dirty="0">
                <a:solidFill>
                  <a:schemeClr val="tx1"/>
                </a:solidFill>
                <a:latin typeface="Arial"/>
              </a:rPr>
              <a:t>Biomarqueurs, questionnaires, modélisation </a:t>
            </a:r>
            <a:r>
              <a:rPr lang="en-US" sz="1200" b="1" kern="0" dirty="0">
                <a:solidFill>
                  <a:schemeClr val="tx1"/>
                </a:solidFill>
                <a:latin typeface="Arial"/>
              </a:rPr>
              <a:t>SIG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lumMod val="75000"/>
                  <a:lumOff val="25000"/>
                </a:sysClr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defTabSz="914400">
              <a:buClrTx/>
              <a:buFont typeface="Wingdings" pitchFamily="2" charset="2"/>
              <a:buChar char="§"/>
              <a:defRPr/>
            </a:pPr>
            <a:r>
              <a:rPr lang="fr-FR" sz="1400" b="1" kern="0" dirty="0">
                <a:solidFill>
                  <a:sysClr val="windowText" lastClr="000000"/>
                </a:solidFill>
                <a:latin typeface="Arial" charset="0"/>
              </a:rPr>
              <a:t>Polluants organiques persistants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–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PCBs, OCs, PBDEs, PFASs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Pesticides </a:t>
            </a:r>
            <a:r>
              <a:rPr kumimoji="0" lang="fr-FR" sz="140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organophosphorés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40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Phtalates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40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Phénols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Bisphenol A, Parabens, Triclosan, Benzophenone-3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40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Métaux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</a:t>
            </a:r>
            <a:r>
              <a:rPr lang="fr-FR" sz="1400" kern="0" dirty="0">
                <a:solidFill>
                  <a:srgbClr val="404040"/>
                </a:solidFill>
                <a:latin typeface="Arial" charset="0"/>
              </a:rPr>
              <a:t>M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ercure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Plomb, Cadmium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fr-FR" sz="1400" b="1" kern="0" dirty="0">
                <a:solidFill>
                  <a:sysClr val="windowText" lastClr="000000"/>
                </a:solidFill>
                <a:latin typeface="Arial" charset="0"/>
              </a:rPr>
              <a:t>Fumée du tabac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>
              <a:buClrTx/>
              <a:buFont typeface="Wingdings" pitchFamily="2" charset="2"/>
              <a:buChar char="§"/>
              <a:defRPr/>
            </a:pPr>
            <a:r>
              <a:rPr lang="fr-FR" sz="1400" b="1" kern="0" dirty="0">
                <a:solidFill>
                  <a:sysClr val="windowText" lastClr="000000"/>
                </a:solidFill>
                <a:latin typeface="Arial" charset="0"/>
              </a:rPr>
              <a:t>Habitudes de vie </a:t>
            </a:r>
            <a:r>
              <a:rPr lang="fr-FR" sz="1400" kern="0" dirty="0">
                <a:solidFill>
                  <a:sysClr val="windowText" lastClr="000000"/>
                </a:solidFill>
                <a:latin typeface="Arial" charset="0"/>
              </a:rPr>
              <a:t>– </a:t>
            </a:r>
            <a:r>
              <a:rPr lang="fr-FR" sz="1400" kern="0" dirty="0">
                <a:solidFill>
                  <a:srgbClr val="323232"/>
                </a:solidFill>
                <a:latin typeface="Arial" charset="0"/>
              </a:rPr>
              <a:t>alimentation, activité physique, sommeil</a:t>
            </a:r>
            <a:r>
              <a:rPr lang="en-US" sz="1400" kern="0" dirty="0">
                <a:solidFill>
                  <a:srgbClr val="323232"/>
                </a:solidFill>
                <a:latin typeface="Arial" charset="0"/>
              </a:rPr>
              <a:t>, …</a:t>
            </a:r>
          </a:p>
          <a:p>
            <a:pPr lvl="0">
              <a:buClrTx/>
              <a:buFont typeface="Wingdings" pitchFamily="2" charset="2"/>
              <a:buChar char="§"/>
              <a:defRPr/>
            </a:pPr>
            <a:r>
              <a:rPr lang="fr-FR" sz="1400" b="1" kern="0" dirty="0">
                <a:solidFill>
                  <a:sysClr val="windowText" lastClr="000000"/>
                </a:solidFill>
                <a:latin typeface="Arial" charset="0"/>
              </a:rPr>
              <a:t>Facteurs</a:t>
            </a:r>
            <a:r>
              <a:rPr lang="en-US" sz="1400" b="1" kern="0" dirty="0">
                <a:solidFill>
                  <a:sysClr val="windowText" lastClr="000000"/>
                </a:solidFill>
                <a:latin typeface="Arial" charset="0"/>
              </a:rPr>
              <a:t> socio-</a:t>
            </a:r>
            <a:r>
              <a:rPr lang="en-US" sz="1400" b="1" kern="0" dirty="0" err="1">
                <a:solidFill>
                  <a:sysClr val="windowText" lastClr="000000"/>
                </a:solidFill>
                <a:latin typeface="Arial" charset="0"/>
              </a:rPr>
              <a:t>éco</a:t>
            </a:r>
            <a:r>
              <a:rPr lang="en-US" sz="1400" b="1" kern="0" dirty="0">
                <a:solidFill>
                  <a:sysClr val="windowText" lastClr="000000"/>
                </a:solidFill>
                <a:latin typeface="Arial" charset="0"/>
              </a:rPr>
              <a:t> – </a:t>
            </a:r>
            <a:r>
              <a:rPr lang="fr-FR" sz="1400" kern="0" dirty="0">
                <a:solidFill>
                  <a:srgbClr val="323232"/>
                </a:solidFill>
                <a:latin typeface="Arial" charset="0"/>
              </a:rPr>
              <a:t>Composition du foyer</a:t>
            </a:r>
            <a:r>
              <a:rPr lang="en-GB" sz="1400" kern="0" dirty="0">
                <a:solidFill>
                  <a:srgbClr val="323232"/>
                </a:solidFill>
                <a:latin typeface="Arial" charset="0"/>
              </a:rPr>
              <a:t>, score de </a:t>
            </a:r>
            <a:r>
              <a:rPr lang="fr-FR" sz="1400" kern="0" dirty="0">
                <a:solidFill>
                  <a:srgbClr val="323232"/>
                </a:solidFill>
                <a:latin typeface="Arial" charset="0"/>
              </a:rPr>
              <a:t>ressources</a:t>
            </a:r>
            <a:r>
              <a:rPr lang="en-GB" sz="1400" kern="0" dirty="0">
                <a:solidFill>
                  <a:srgbClr val="323232"/>
                </a:solidFill>
                <a:latin typeface="Arial" charset="0"/>
              </a:rPr>
              <a:t>...</a:t>
            </a:r>
            <a:endParaRPr lang="en-US" sz="1400" kern="0" dirty="0">
              <a:solidFill>
                <a:srgbClr val="323232"/>
              </a:solidFill>
              <a:latin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Air </a:t>
            </a:r>
            <a:r>
              <a:rPr kumimoji="0" lang="fr-FR" sz="140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intérieur</a:t>
            </a:r>
            <a:r>
              <a:rPr kumimoji="0" lang="fr-FR" sz="1400" b="1" i="0" u="none" strike="noStrike" kern="0" cap="none" spc="0" normalizeH="0" baseline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</a:t>
            </a:r>
            <a:r>
              <a:rPr kumimoji="0" lang="fr-FR" sz="1400" b="0" i="0" u="none" strike="noStrike" kern="0" cap="none" spc="0" normalizeH="0" baseline="0" dirty="0" err="1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PMs</a:t>
            </a:r>
            <a:r>
              <a:rPr kumimoji="0" lang="fr-FR" sz="1400" b="0" i="0" u="none" strike="noStrike" kern="0" cap="none" spc="0" normalizeH="0" baseline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NO2,  benzène, toluène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400" b="1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Sous-produits de chloration de l’eau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ysClr val="windowText" lastClr="000000">
                  <a:lumMod val="75000"/>
                  <a:lumOff val="25000"/>
                </a:sysClr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5 CuadroTexto">
            <a:extLst>
              <a:ext uri="{FF2B5EF4-FFF2-40B4-BE49-F238E27FC236}">
                <a16:creationId xmlns:a16="http://schemas.microsoft.com/office/drawing/2014/main" id="{83264A89-ED5C-4837-B26E-1741B1565883}"/>
              </a:ext>
            </a:extLst>
          </p:cNvPr>
          <p:cNvSpPr txBox="1"/>
          <p:nvPr/>
        </p:nvSpPr>
        <p:spPr>
          <a:xfrm>
            <a:off x="6460920" y="4602614"/>
            <a:ext cx="334731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~70 variables </a:t>
            </a:r>
            <a:r>
              <a:rPr kumimoji="0" lang="es-E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d’exposition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3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50184-A755-43BE-B13A-63F2F145C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Signatures moléculaires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40307B7-E118-4669-8DEA-8FE024E35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916832"/>
            <a:ext cx="8280920" cy="3922873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C5816E3-B547-48B4-8A48-7E9418CF689A}"/>
              </a:ext>
            </a:extLst>
          </p:cNvPr>
          <p:cNvSpPr txBox="1">
            <a:spLocks/>
          </p:cNvSpPr>
          <p:nvPr/>
        </p:nvSpPr>
        <p:spPr bwMode="auto">
          <a:xfrm>
            <a:off x="1703512" y="1150938"/>
            <a:ext cx="5710808" cy="82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0850" indent="-4508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F1E2E"/>
              </a:buClr>
              <a:buSzPct val="110000"/>
              <a:buFontTx/>
              <a:buBlip>
                <a:blip r:embed="rId3"/>
              </a:buBlip>
              <a:defRPr sz="2400" u="none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03288" indent="-446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479AF"/>
              </a:buClr>
              <a:buSzPct val="12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8888" indent="-344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F1E2E"/>
              </a:buClr>
              <a:buSzPct val="120000"/>
              <a:buFont typeface="Arial" charset="0"/>
              <a:buChar char="•"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FR" sz="2000" kern="0" dirty="0"/>
              <a:t>Chez la mère et l’enfant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kern="0" dirty="0"/>
              <a:t>Urine et/ou sang</a:t>
            </a:r>
          </a:p>
        </p:txBody>
      </p:sp>
    </p:spTree>
    <p:extLst>
      <p:ext uri="{BB962C8B-B14F-4D97-AF65-F5344CB8AC3E}">
        <p14:creationId xmlns:p14="http://schemas.microsoft.com/office/powerpoint/2010/main" val="266696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0D24D7A-041A-401A-9190-7453B0F0AB15}"/>
              </a:ext>
            </a:extLst>
          </p:cNvPr>
          <p:cNvSpPr/>
          <p:nvPr/>
        </p:nvSpPr>
        <p:spPr>
          <a:xfrm>
            <a:off x="10200456" y="3212976"/>
            <a:ext cx="1800200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84311D8-B3DB-417E-84F9-E1B261EF6540}"/>
              </a:ext>
            </a:extLst>
          </p:cNvPr>
          <p:cNvSpPr/>
          <p:nvPr/>
        </p:nvSpPr>
        <p:spPr>
          <a:xfrm>
            <a:off x="10877225" y="3304649"/>
            <a:ext cx="504056" cy="424507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1A11C05-3113-4B1D-8C9C-D14949EF21A9}"/>
              </a:ext>
            </a:extLst>
          </p:cNvPr>
          <p:cNvSpPr/>
          <p:nvPr/>
        </p:nvSpPr>
        <p:spPr>
          <a:xfrm>
            <a:off x="10200456" y="404664"/>
            <a:ext cx="1800200" cy="1543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477C42-A19B-4114-B636-84943457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Paramètres de santé d’intérêt</a:t>
            </a:r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id="{6F9E4CD5-7C90-4EA2-89EC-643968047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351" y="4716463"/>
            <a:ext cx="34639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fr-FR" altLang="fr-FR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Santé respiratoire </a:t>
            </a:r>
            <a:r>
              <a:rPr lang="fr-FR" altLang="fr-FR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Asthme, sifflement, fonction pulmonaire</a:t>
            </a: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909B7E07-EEC5-4FC7-AEE0-07E9E32956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01" y="1268413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8">
            <a:extLst>
              <a:ext uri="{FF2B5EF4-FFF2-40B4-BE49-F238E27FC236}">
                <a16:creationId xmlns:a16="http://schemas.microsoft.com/office/drawing/2014/main" id="{AB0721C3-2FDE-411A-916B-9185F3C4C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01" y="1444625"/>
            <a:ext cx="3365500" cy="88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fr-FR" altLang="fr-FR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Issues de grossesse </a:t>
            </a:r>
            <a:r>
              <a:rPr lang="fr-FR" altLang="fr-FR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Poids de naissance, durée de gestation</a:t>
            </a:r>
          </a:p>
        </p:txBody>
      </p:sp>
      <p:pic>
        <p:nvPicPr>
          <p:cNvPr id="17" name="Imagen 9">
            <a:extLst>
              <a:ext uri="{FF2B5EF4-FFF2-40B4-BE49-F238E27FC236}">
                <a16:creationId xmlns:a16="http://schemas.microsoft.com/office/drawing/2014/main" id="{33758FF5-4DE3-4A9F-9FA6-4D65BE46EB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13" y="2781300"/>
            <a:ext cx="7921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10">
            <a:extLst>
              <a:ext uri="{FF2B5EF4-FFF2-40B4-BE49-F238E27FC236}">
                <a16:creationId xmlns:a16="http://schemas.microsoft.com/office/drawing/2014/main" id="{8ED44AB8-47EE-40A3-B150-DCE9B9022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913" y="2973388"/>
            <a:ext cx="3544888" cy="88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fr-FR" altLang="fr-FR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Anthropométrie</a:t>
            </a:r>
            <a:r>
              <a:rPr lang="fr-FR" altLang="fr-FR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Poids, taille, IMC, circonférence abdominale…</a:t>
            </a:r>
          </a:p>
        </p:txBody>
      </p:sp>
      <p:pic>
        <p:nvPicPr>
          <p:cNvPr id="19" name="Picture 6" descr="girl being checked.">
            <a:hlinkClick r:id="rId4"/>
            <a:extLst>
              <a:ext uri="{FF2B5EF4-FFF2-40B4-BE49-F238E27FC236}">
                <a16:creationId xmlns:a16="http://schemas.microsoft.com/office/drawing/2014/main" id="{8387005C-438C-43B7-9E1A-B79FB5612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588" y="2951163"/>
            <a:ext cx="1252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2">
            <a:extLst>
              <a:ext uri="{FF2B5EF4-FFF2-40B4-BE49-F238E27FC236}">
                <a16:creationId xmlns:a16="http://schemas.microsoft.com/office/drawing/2014/main" id="{5594C016-A699-439F-AA6F-E05A3BE1E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251" y="2909888"/>
            <a:ext cx="306387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fr-FR" altLang="fr-FR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Pression artérielle </a:t>
            </a:r>
            <a:r>
              <a:rPr lang="fr-FR" altLang="fr-FR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Systolique et diastolique</a:t>
            </a:r>
          </a:p>
        </p:txBody>
      </p:sp>
      <p:pic>
        <p:nvPicPr>
          <p:cNvPr id="21" name="Imagen 13">
            <a:extLst>
              <a:ext uri="{FF2B5EF4-FFF2-40B4-BE49-F238E27FC236}">
                <a16:creationId xmlns:a16="http://schemas.microsoft.com/office/drawing/2014/main" id="{FBE91EB8-95E9-42F3-A6CF-37E7F84630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76" y="4560888"/>
            <a:ext cx="17145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ángulo 14">
            <a:extLst>
              <a:ext uri="{FF2B5EF4-FFF2-40B4-BE49-F238E27FC236}">
                <a16:creationId xmlns:a16="http://schemas.microsoft.com/office/drawing/2014/main" id="{269B30DB-9DCE-47A5-94C2-ED8130DD5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38" y="4713288"/>
            <a:ext cx="35560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fr-FR" altLang="fr-FR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Neurodéveloppement</a:t>
            </a:r>
            <a:r>
              <a:rPr lang="fr-FR" altLang="fr-FR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Cognition, langage, comportement</a:t>
            </a:r>
          </a:p>
        </p:txBody>
      </p:sp>
      <p:pic>
        <p:nvPicPr>
          <p:cNvPr id="23" name="Imagen 15">
            <a:extLst>
              <a:ext uri="{FF2B5EF4-FFF2-40B4-BE49-F238E27FC236}">
                <a16:creationId xmlns:a16="http://schemas.microsoft.com/office/drawing/2014/main" id="{2E2E0876-8CC3-4FEC-A5CA-ADC994C14D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EFEEEE"/>
              </a:clrFrom>
              <a:clrTo>
                <a:srgbClr val="EF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4788" y="4648200"/>
            <a:ext cx="79216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ccolade fermante 23">
            <a:extLst>
              <a:ext uri="{FF2B5EF4-FFF2-40B4-BE49-F238E27FC236}">
                <a16:creationId xmlns:a16="http://schemas.microsoft.com/office/drawing/2014/main" id="{FECC7DE0-0279-4385-9036-3EAAB3579270}"/>
              </a:ext>
            </a:extLst>
          </p:cNvPr>
          <p:cNvSpPr/>
          <p:nvPr/>
        </p:nvSpPr>
        <p:spPr>
          <a:xfrm>
            <a:off x="9528126" y="2636912"/>
            <a:ext cx="584446" cy="3384376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FA340F4-79F2-4567-9F86-AF2B40D08AA7}"/>
              </a:ext>
            </a:extLst>
          </p:cNvPr>
          <p:cNvSpPr txBox="1"/>
          <p:nvPr/>
        </p:nvSpPr>
        <p:spPr>
          <a:xfrm>
            <a:off x="10091984" y="3806460"/>
            <a:ext cx="2074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l’âge de 6-11 ans</a:t>
            </a:r>
          </a:p>
          <a:p>
            <a:pPr algn="ctr"/>
            <a:endParaRPr lang="fr-F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Examen et questionnaires standardisés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17130CB-FCC6-4CBF-A875-FDF695488A10}"/>
              </a:ext>
            </a:extLst>
          </p:cNvPr>
          <p:cNvSpPr txBox="1"/>
          <p:nvPr/>
        </p:nvSpPr>
        <p:spPr>
          <a:xfrm>
            <a:off x="10126412" y="980728"/>
            <a:ext cx="1961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Données préexistantes </a:t>
            </a:r>
          </a:p>
          <a:p>
            <a:pPr algn="ctr"/>
            <a:r>
              <a:rPr 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 0 à 9 ans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699B801-70DC-4202-91B1-2D9AC0001CE6}"/>
              </a:ext>
            </a:extLst>
          </p:cNvPr>
          <p:cNvSpPr/>
          <p:nvPr/>
        </p:nvSpPr>
        <p:spPr>
          <a:xfrm>
            <a:off x="10877225" y="496337"/>
            <a:ext cx="504056" cy="424507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1" id="{10FE2321-66EA-49F9-B29B-2F21B3D97E33}" vid="{4175B208-930C-4E6C-B882-B0BAC5AA3F1B}"/>
    </a:ext>
  </a:extLst>
</a:theme>
</file>

<file path=ppt/theme/theme2.xml><?xml version="1.0" encoding="utf-8"?>
<a:theme xmlns:a="http://schemas.openxmlformats.org/drawingml/2006/main" name="Ti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10FE2321-66EA-49F9-B29B-2F21B3D97E33}" vid="{614915A1-8B1F-4911-8F5C-E729C3703503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PPT Irset 2022</Template>
  <TotalTime>2096</TotalTime>
  <Words>2661</Words>
  <Application>Microsoft Office PowerPoint</Application>
  <PresentationFormat>Grand écran</PresentationFormat>
  <Paragraphs>606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38</vt:i4>
      </vt:variant>
    </vt:vector>
  </HeadingPairs>
  <TitlesOfParts>
    <vt:vector size="50" baseType="lpstr">
      <vt:lpstr>ＭＳ Ｐゴシック</vt:lpstr>
      <vt:lpstr>Arial</vt:lpstr>
      <vt:lpstr>Calibri</vt:lpstr>
      <vt:lpstr>Cambria</vt:lpstr>
      <vt:lpstr>Comic Sans MS</vt:lpstr>
      <vt:lpstr>Lao UI</vt:lpstr>
      <vt:lpstr>Open Sans</vt:lpstr>
      <vt:lpstr>Times New Roman</vt:lpstr>
      <vt:lpstr>Trebuchet MS</vt:lpstr>
      <vt:lpstr>Wingdings</vt:lpstr>
      <vt:lpstr>Modèle par défaut</vt:lpstr>
      <vt:lpstr>Titre</vt:lpstr>
      <vt:lpstr>Approche Exposome en épidémiologie : Exemple d'application à partir de  cohortes mères-enfants   Charline Warembourg   Chargée de Recherche Inserm  Institut de Recherche en Santé, Environnement et Travail</vt:lpstr>
      <vt:lpstr>L’Exposome</vt:lpstr>
      <vt:lpstr>Pourquoi s’intéresser aux expositions dès la grossesse ?</vt:lpstr>
      <vt:lpstr>Le projet HELIX, Human Early-life Exposome</vt:lpstr>
      <vt:lpstr>Composantes de l’exposome étudiées </vt:lpstr>
      <vt:lpstr>Composantes de l’exposome étudiées </vt:lpstr>
      <vt:lpstr>Composantes de l’exposome étudiées </vt:lpstr>
      <vt:lpstr>Signatures moléculaires</vt:lpstr>
      <vt:lpstr>Paramètres de santé d’intérêt</vt:lpstr>
      <vt:lpstr>Présentation PowerPoint</vt:lpstr>
      <vt:lpstr>Challenges statistiques pour étudier les associations exposome-santé</vt:lpstr>
      <vt:lpstr>Comparaison de méthodes de type régression</vt:lpstr>
      <vt:lpstr>Différentes approches pour différents objectifs</vt:lpstr>
      <vt:lpstr>Différentes approches pour différents objectifs</vt:lpstr>
      <vt:lpstr>Méthodes statistiques existantes (liste non exhaustive)</vt:lpstr>
      <vt:lpstr>Présentation PowerPoint</vt:lpstr>
      <vt:lpstr>1. Structure de la corrélation de l’exposome (Exposome postnatal, n=1301) </vt:lpstr>
      <vt:lpstr>2. Etude des déterminants de l’exposome</vt:lpstr>
      <vt:lpstr>3. Exposome et santé de l’enfant</vt:lpstr>
      <vt:lpstr>Présentation PowerPoint</vt:lpstr>
      <vt:lpstr>Méthodes statistiques retenues : 3 approches complémentaires</vt:lpstr>
      <vt:lpstr>Présentation PowerPoint</vt:lpstr>
      <vt:lpstr>Présentation PowerPoint</vt:lpstr>
      <vt:lpstr>Présentation PowerPoint</vt:lpstr>
      <vt:lpstr>Présentation PowerPoint</vt:lpstr>
      <vt:lpstr>3.2 Exposome ‘’complet‘’ et pression artérielle à 6-11 ans (n=1,277)</vt:lpstr>
      <vt:lpstr>3.2 Exposome ‘’complet‘’ et pression artérielle à 6-11 ans (n=1,277)</vt:lpstr>
      <vt:lpstr>3. Conclusion générale exposome et pression artérielle</vt:lpstr>
      <vt:lpstr>Présentation PowerPoint</vt:lpstr>
      <vt:lpstr>Limites du projet HELIX</vt:lpstr>
      <vt:lpstr>Quoi de neuf pour ATHLETE ?</vt:lpstr>
      <vt:lpstr>Présentation PowerPoint</vt:lpstr>
      <vt:lpstr>Présentation PowerPoint</vt:lpstr>
      <vt:lpstr>Leçons apprises de l’approche exposome </vt:lpstr>
      <vt:lpstr>Merci de votre attention</vt:lpstr>
      <vt:lpstr>Synthèse des résultats du projet HELIX</vt:lpstr>
      <vt:lpstr>Multi-omics signatures of the human early life exposome</vt:lpstr>
      <vt:lpstr>Multi-omics signatures of the human early life exposome</vt:lpstr>
    </vt:vector>
  </TitlesOfParts>
  <Company>Université de Rennes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Charline Warembourg</dc:creator>
  <cp:lastModifiedBy>Charline Warembourg</cp:lastModifiedBy>
  <cp:revision>99</cp:revision>
  <cp:lastPrinted>2018-01-24T14:54:07Z</cp:lastPrinted>
  <dcterms:created xsi:type="dcterms:W3CDTF">2022-01-26T14:46:44Z</dcterms:created>
  <dcterms:modified xsi:type="dcterms:W3CDTF">2022-11-13T11:32:20Z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