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32"/>
  </p:notesMasterIdLst>
  <p:sldIdLst>
    <p:sldId id="613" r:id="rId2"/>
    <p:sldId id="472" r:id="rId3"/>
    <p:sldId id="738" r:id="rId4"/>
    <p:sldId id="279" r:id="rId5"/>
    <p:sldId id="615" r:id="rId6"/>
    <p:sldId id="266" r:id="rId7"/>
    <p:sldId id="265" r:id="rId8"/>
    <p:sldId id="450" r:id="rId9"/>
    <p:sldId id="736" r:id="rId10"/>
    <p:sldId id="498" r:id="rId11"/>
    <p:sldId id="511" r:id="rId12"/>
    <p:sldId id="505" r:id="rId13"/>
    <p:sldId id="503" r:id="rId14"/>
    <p:sldId id="502" r:id="rId15"/>
    <p:sldId id="614" r:id="rId16"/>
    <p:sldId id="504" r:id="rId17"/>
    <p:sldId id="506" r:id="rId18"/>
    <p:sldId id="507" r:id="rId19"/>
    <p:sldId id="734" r:id="rId20"/>
    <p:sldId id="513" r:id="rId21"/>
    <p:sldId id="606" r:id="rId22"/>
    <p:sldId id="607" r:id="rId23"/>
    <p:sldId id="735" r:id="rId24"/>
    <p:sldId id="508" r:id="rId25"/>
    <p:sldId id="509" r:id="rId26"/>
    <p:sldId id="512" r:id="rId27"/>
    <p:sldId id="737" r:id="rId28"/>
    <p:sldId id="616" r:id="rId29"/>
    <p:sldId id="733" r:id="rId30"/>
    <p:sldId id="494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5662"/>
    <a:srgbClr val="00A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13"/>
    <p:restoredTop sz="93662"/>
  </p:normalViewPr>
  <p:slideViewPr>
    <p:cSldViewPr snapToGrid="0" snapToObjects="1">
      <p:cViewPr>
        <p:scale>
          <a:sx n="71" d="100"/>
          <a:sy n="71" d="100"/>
        </p:scale>
        <p:origin x="1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5F095-A13C-4C00-A751-DEC27311D475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C6E0B-5E48-42BB-8756-EE7DFB1AE3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889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12" Type="http://schemas.openxmlformats.org/officeDocument/2006/relationships/image" Target="../media/image19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5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889" b="75741" l="16781" r="25313">
                        <a14:foregroundMark x1="19188" y1="40185" x2="23250" y2="55278"/>
                        <a14:foregroundMark x1="22344" y1="63056" x2="18875" y2="67685"/>
                        <a14:foregroundMark x1="19094" y1="52685" x2="19219" y2="62685"/>
                        <a14:foregroundMark x1="19438" y1="48889" x2="17750" y2="54074"/>
                        <a14:foregroundMark x1="17375" y1="42500" x2="16781" y2="48426"/>
                        <a14:foregroundMark x1="20531" y1="43148" x2="22688" y2="44352"/>
                      </a14:backgroundRemoval>
                    </a14:imgEffect>
                  </a14:imgLayer>
                </a14:imgProps>
              </a:ext>
            </a:extLst>
          </a:blip>
          <a:srcRect l="18658" t="33976" r="74631" b="22749"/>
          <a:stretch/>
        </p:blipFill>
        <p:spPr>
          <a:xfrm>
            <a:off x="-8789" y="1358513"/>
            <a:ext cx="2045368" cy="445168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04" b="77130" l="25000" r="46781">
                        <a14:foregroundMark x1="27969" y1="42870" x2="36563" y2="67778"/>
                        <a14:foregroundMark x1="35844" y1="41944" x2="30938" y2="70093"/>
                        <a14:foregroundMark x1="41594" y1="46389" x2="42344" y2="63796"/>
                        <a14:foregroundMark x1="40469" y1="64722" x2="41031" y2="51667"/>
                        <a14:foregroundMark x1="43344" y1="46389" x2="43906" y2="63056"/>
                        <a14:foregroundMark x1="28406" y1="58611" x2="28406" y2="58611"/>
                        <a14:foregroundMark x1="45938" y1="48981" x2="45813" y2="62500"/>
                        <a14:foregroundMark x1="44938" y1="55926" x2="44938" y2="55926"/>
                        <a14:foregroundMark x1="28313" y1="58796" x2="28313" y2="58796"/>
                        <a14:foregroundMark x1="28406" y1="49352" x2="28406" y2="49352"/>
                      </a14:backgroundRemoval>
                    </a14:imgEffect>
                  </a14:imgLayer>
                </a14:imgProps>
              </a:ext>
            </a:extLst>
          </a:blip>
          <a:srcRect l="25290" t="33976" r="56473" b="22749"/>
          <a:stretch/>
        </p:blipFill>
        <p:spPr>
          <a:xfrm>
            <a:off x="6633410" y="1358513"/>
            <a:ext cx="5558590" cy="44516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00">
                <a:solidFill>
                  <a:srgbClr val="132A3F"/>
                </a:solidFill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60084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1" indent="0" algn="ctr">
              <a:buNone/>
              <a:defRPr sz="2000"/>
            </a:lvl2pPr>
            <a:lvl3pPr marL="914423" indent="0" algn="ctr">
              <a:buNone/>
              <a:defRPr sz="1801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17892"/>
            <a:ext cx="12192000" cy="4909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732"/>
            <a:ext cx="1640606" cy="470044"/>
          </a:xfrm>
          <a:prstGeom prst="rect">
            <a:avLst/>
          </a:prstGeom>
          <a:effectLst>
            <a:glow rad="25400">
              <a:schemeClr val="bg1">
                <a:alpha val="46000"/>
              </a:schemeClr>
            </a:glow>
          </a:effectLst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100000" l="0" r="100000">
                        <a14:foregroundMark x1="9268" y1="28972" x2="7415" y2="53271"/>
                        <a14:foregroundMark x1="3902" y1="45794" x2="4488" y2="57477"/>
                        <a14:foregroundMark x1="8390" y1="74299" x2="13854" y2="59346"/>
                        <a14:foregroundMark x1="5268" y1="67290" x2="8976" y2="55140"/>
                        <a14:foregroundMark x1="4585" y1="35981" x2="4585" y2="35981"/>
                        <a14:foregroundMark x1="5268" y1="27570" x2="5268" y2="27570"/>
                        <a14:foregroundMark x1="11610" y1="30841" x2="11610" y2="30841"/>
                        <a14:foregroundMark x1="52195" y1="54673" x2="52195" y2="54673"/>
                        <a14:foregroundMark x1="58146" y1="49533" x2="58146" y2="49533"/>
                        <a14:foregroundMark x1="64585" y1="68224" x2="64585" y2="68224"/>
                        <a14:foregroundMark x1="68683" y1="57477" x2="68683" y2="57477"/>
                        <a14:foregroundMark x1="74537" y1="65421" x2="74537" y2="65421"/>
                        <a14:foregroundMark x1="79415" y1="57944" x2="79415" y2="57944"/>
                        <a14:foregroundMark x1="86244" y1="59346" x2="86244" y2="59346"/>
                        <a14:foregroundMark x1="88683" y1="68692" x2="88683" y2="68692"/>
                        <a14:foregroundMark x1="95512" y1="60280" x2="95512" y2="60280"/>
                        <a14:foregroundMark x1="54634" y1="61682" x2="54634" y2="61682"/>
                        <a14:foregroundMark x1="68878" y1="26636" x2="68878" y2="26636"/>
                        <a14:foregroundMark x1="51805" y1="31776" x2="51805" y2="31776"/>
                        <a14:foregroundMark x1="54829" y1="32243" x2="54829" y2="32243"/>
                        <a14:foregroundMark x1="56195" y1="30374" x2="56195" y2="30374"/>
                        <a14:foregroundMark x1="59902" y1="29439" x2="59902" y2="29439"/>
                        <a14:foregroundMark x1="64195" y1="25234" x2="64195" y2="25234"/>
                        <a14:foregroundMark x1="62537" y1="25234" x2="62537" y2="25234"/>
                        <a14:foregroundMark x1="71024" y1="26636" x2="71024" y2="26636"/>
                        <a14:foregroundMark x1="75610" y1="30374" x2="75610" y2="30374"/>
                        <a14:foregroundMark x1="79805" y1="30374" x2="79805" y2="30374"/>
                        <a14:foregroundMark x1="77854" y1="29907" x2="77854" y2="29907"/>
                        <a14:foregroundMark x1="79902" y1="34579" x2="79902" y2="34579"/>
                        <a14:foregroundMark x1="81073" y1="36449" x2="81073" y2="36449"/>
                        <a14:foregroundMark x1="66732" y1="26636" x2="66732" y2="26636"/>
                        <a14:backgroundMark x1="63512" y1="63084" x2="63512" y2="63084"/>
                        <a14:backgroundMark x1="84780" y1="68692" x2="84780" y2="68692"/>
                        <a14:backgroundMark x1="73951" y1="71495" x2="73951" y2="71495"/>
                        <a14:backgroundMark x1="65756" y1="30374" x2="65756" y2="30374"/>
                        <a14:backgroundMark x1="72878" y1="28037" x2="72878" y2="28037"/>
                        <a14:backgroundMark x1="72585" y1="31776" x2="72585" y2="31776"/>
                        <a14:backgroundMark x1="88195" y1="25234" x2="88195" y2="25234"/>
                        <a14:backgroundMark x1="92683" y1="21963" x2="92683" y2="21963"/>
                        <a14:backgroundMark x1="57463" y1="26636" x2="57463" y2="26636"/>
                      </a14:backgroundRemoval>
                    </a14:imgEffect>
                  </a14:imgLayer>
                </a14:imgProps>
              </a:ext>
            </a:extLst>
          </a:blip>
          <a:srcRect l="17121" t="-1" b="3218"/>
          <a:stretch/>
        </p:blipFill>
        <p:spPr>
          <a:xfrm>
            <a:off x="10109675" y="534732"/>
            <a:ext cx="1982570" cy="483360"/>
          </a:xfrm>
          <a:prstGeom prst="rect">
            <a:avLst/>
          </a:prstGeom>
          <a:effectLst>
            <a:glow rad="101600">
              <a:schemeClr val="bg1">
                <a:alpha val="46000"/>
              </a:schemeClr>
            </a:glow>
          </a:effec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707" y="1004881"/>
            <a:ext cx="165543" cy="134296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11341915" y="941224"/>
            <a:ext cx="1249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accent5">
                    <a:lumMod val="75000"/>
                  </a:schemeClr>
                </a:solidFill>
              </a:rPr>
              <a:t>@</a:t>
            </a:r>
            <a:r>
              <a:rPr lang="fr-FR" sz="1100" b="1" dirty="0" err="1">
                <a:solidFill>
                  <a:schemeClr val="accent5">
                    <a:lumMod val="75000"/>
                  </a:schemeClr>
                </a:solidFill>
              </a:rPr>
              <a:t>metatoul</a:t>
            </a:r>
            <a:endParaRPr lang="fr-FR" sz="11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CF667BA-5CB1-4645-8DD2-5A9D84D29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853" b="-6717"/>
          <a:stretch/>
        </p:blipFill>
        <p:spPr>
          <a:xfrm rot="16200000">
            <a:off x="11465520" y="5956045"/>
            <a:ext cx="865269" cy="76837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EF61ED00-5155-044B-8E29-60BDB927E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7553" y="6492875"/>
            <a:ext cx="410288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99B3317-1F26-47FB-9EF0-E81EEB241BB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8256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6" indent="-228606">
              <a:buSzPct val="126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853" b="-6717"/>
          <a:stretch/>
        </p:blipFill>
        <p:spPr>
          <a:xfrm rot="16200000">
            <a:off x="11465520" y="5956045"/>
            <a:ext cx="865269" cy="768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4"/>
          <a:srcRect l="1" t="2949" r="50252" b="4480"/>
          <a:stretch/>
        </p:blipFill>
        <p:spPr>
          <a:xfrm>
            <a:off x="162921" y="6397943"/>
            <a:ext cx="794342" cy="308610"/>
          </a:xfrm>
          <a:prstGeom prst="rect">
            <a:avLst/>
          </a:prstGeom>
        </p:spPr>
      </p:pic>
      <p:sp>
        <p:nvSpPr>
          <p:cNvPr id="10" name="Ellipse 9"/>
          <p:cNvSpPr/>
          <p:nvPr userDrawn="1"/>
        </p:nvSpPr>
        <p:spPr>
          <a:xfrm>
            <a:off x="11768495" y="6505278"/>
            <a:ext cx="275455" cy="258929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697553" y="6492875"/>
            <a:ext cx="410288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99B3317-1F26-47FB-9EF0-E81EEB241BB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2097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/>
          <p:cNvSpPr/>
          <p:nvPr userDrawn="1"/>
        </p:nvSpPr>
        <p:spPr>
          <a:xfrm>
            <a:off x="11768495" y="6505278"/>
            <a:ext cx="275455" cy="258929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838201" y="93385"/>
            <a:ext cx="10515600" cy="35847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9" name="Organigramme : Opération manuelle 8"/>
          <p:cNvSpPr/>
          <p:nvPr userDrawn="1"/>
        </p:nvSpPr>
        <p:spPr>
          <a:xfrm rot="5400000">
            <a:off x="6731642" y="1964741"/>
            <a:ext cx="5662674" cy="3867308"/>
          </a:xfrm>
          <a:prstGeom prst="flowChartManualOperation">
            <a:avLst/>
          </a:prstGeom>
          <a:gradFill flip="none" rotWithShape="1">
            <a:gsLst>
              <a:gs pos="17000">
                <a:srgbClr val="3C6996"/>
              </a:gs>
              <a:gs pos="82000">
                <a:srgbClr val="3C6996">
                  <a:tint val="44500"/>
                  <a:satMod val="160000"/>
                </a:srgbClr>
              </a:gs>
              <a:gs pos="100000">
                <a:srgbClr val="3C6996">
                  <a:tint val="23500"/>
                  <a:satMod val="160000"/>
                </a:srgbClr>
              </a:gs>
            </a:gsLst>
            <a:lin ang="0" scaled="1"/>
            <a:tileRect/>
          </a:gradFill>
          <a:ln w="57150">
            <a:solidFill>
              <a:srgbClr val="124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Opération manuelle 11"/>
          <p:cNvSpPr/>
          <p:nvPr userDrawn="1"/>
        </p:nvSpPr>
        <p:spPr>
          <a:xfrm rot="5400000">
            <a:off x="5602524" y="1917263"/>
            <a:ext cx="5909384" cy="3715560"/>
          </a:xfrm>
          <a:prstGeom prst="flowChartManualOperation">
            <a:avLst/>
          </a:prstGeom>
          <a:gradFill flip="none" rotWithShape="1">
            <a:gsLst>
              <a:gs pos="0">
                <a:srgbClr val="89B1CF">
                  <a:tint val="66000"/>
                  <a:satMod val="160000"/>
                </a:srgbClr>
              </a:gs>
              <a:gs pos="50000">
                <a:srgbClr val="89B1CF">
                  <a:tint val="44500"/>
                  <a:satMod val="160000"/>
                </a:srgbClr>
              </a:gs>
              <a:gs pos="100000">
                <a:srgbClr val="89B1CF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rgbClr val="124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820302" y="1285301"/>
            <a:ext cx="10515600" cy="4351338"/>
          </a:xfrm>
        </p:spPr>
        <p:txBody>
          <a:bodyPr/>
          <a:lstStyle>
            <a:lvl1pPr marL="228606" indent="-228606">
              <a:buSzPct val="126000"/>
              <a:buFontTx/>
              <a:buBlip>
                <a:blip r:embed="rId3"/>
              </a:buBlip>
              <a:defRPr/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853" b="-6717"/>
          <a:stretch/>
        </p:blipFill>
        <p:spPr>
          <a:xfrm rot="16200000">
            <a:off x="11465520" y="5956045"/>
            <a:ext cx="865269" cy="7683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5"/>
          <a:srcRect l="1" t="2949" r="50252" b="4480"/>
          <a:stretch/>
        </p:blipFill>
        <p:spPr>
          <a:xfrm>
            <a:off x="162921" y="6397943"/>
            <a:ext cx="794342" cy="308610"/>
          </a:xfrm>
          <a:prstGeom prst="rect">
            <a:avLst/>
          </a:prstGeom>
        </p:spPr>
      </p:pic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697553" y="6492875"/>
            <a:ext cx="410288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99B3317-1F26-47FB-9EF0-E81EEB241BB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6451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889" b="75741" l="16781" r="25313">
                        <a14:foregroundMark x1="19188" y1="40185" x2="23250" y2="55278"/>
                        <a14:foregroundMark x1="22344" y1="63056" x2="18875" y2="67685"/>
                        <a14:foregroundMark x1="19094" y1="52685" x2="19219" y2="62685"/>
                        <a14:foregroundMark x1="19438" y1="48889" x2="17750" y2="54074"/>
                        <a14:foregroundMark x1="17375" y1="42500" x2="16781" y2="48426"/>
                        <a14:foregroundMark x1="20531" y1="43148" x2="22688" y2="44352"/>
                      </a14:backgroundRemoval>
                    </a14:imgEffect>
                  </a14:imgLayer>
                </a14:imgProps>
              </a:ext>
            </a:extLst>
          </a:blip>
          <a:srcRect l="18658" t="33976" r="74631" b="22749"/>
          <a:stretch/>
        </p:blipFill>
        <p:spPr>
          <a:xfrm>
            <a:off x="-8789" y="1358513"/>
            <a:ext cx="2045368" cy="44516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04" b="77130" l="25000" r="46781">
                        <a14:foregroundMark x1="27969" y1="42870" x2="36563" y2="67778"/>
                        <a14:foregroundMark x1="35844" y1="41944" x2="30938" y2="70093"/>
                        <a14:foregroundMark x1="41594" y1="46389" x2="42344" y2="63796"/>
                        <a14:foregroundMark x1="40469" y1="64722" x2="41031" y2="51667"/>
                        <a14:foregroundMark x1="43344" y1="46389" x2="43906" y2="63056"/>
                        <a14:foregroundMark x1="28406" y1="58611" x2="28406" y2="58611"/>
                        <a14:foregroundMark x1="45938" y1="48981" x2="45813" y2="62500"/>
                        <a14:foregroundMark x1="44938" y1="55926" x2="44938" y2="55926"/>
                        <a14:foregroundMark x1="28313" y1="58796" x2="28313" y2="58796"/>
                        <a14:foregroundMark x1="28406" y1="49352" x2="28406" y2="49352"/>
                      </a14:backgroundRemoval>
                    </a14:imgEffect>
                  </a14:imgLayer>
                </a14:imgProps>
              </a:ext>
            </a:extLst>
          </a:blip>
          <a:srcRect l="25290" t="33976" r="56473" b="22749"/>
          <a:stretch/>
        </p:blipFill>
        <p:spPr>
          <a:xfrm>
            <a:off x="6633410" y="1358513"/>
            <a:ext cx="5558590" cy="4451684"/>
          </a:xfrm>
          <a:prstGeom prst="rect">
            <a:avLst/>
          </a:prstGeom>
        </p:spPr>
      </p:pic>
      <p:sp>
        <p:nvSpPr>
          <p:cNvPr id="17" name="Parallélogramme 16"/>
          <p:cNvSpPr/>
          <p:nvPr userDrawn="1"/>
        </p:nvSpPr>
        <p:spPr>
          <a:xfrm>
            <a:off x="0" y="1383264"/>
            <a:ext cx="12192000" cy="1567544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132A3F"/>
              </a:gs>
              <a:gs pos="36000">
                <a:srgbClr val="134C67"/>
              </a:gs>
              <a:gs pos="90000">
                <a:srgbClr val="7DA8C9"/>
              </a:gs>
              <a:gs pos="78000">
                <a:srgbClr val="54869C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Parallélogramme 6"/>
          <p:cNvSpPr/>
          <p:nvPr userDrawn="1"/>
        </p:nvSpPr>
        <p:spPr>
          <a:xfrm rot="10800000">
            <a:off x="0" y="4865074"/>
            <a:ext cx="12192000" cy="1567544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132A3F"/>
              </a:gs>
              <a:gs pos="36000">
                <a:srgbClr val="134C67"/>
              </a:gs>
              <a:gs pos="90000">
                <a:srgbClr val="7DA8C9"/>
              </a:gs>
              <a:gs pos="78000">
                <a:srgbClr val="54869C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6" y="1467529"/>
            <a:ext cx="2052000" cy="1369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265" y="1459053"/>
            <a:ext cx="2052000" cy="1373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95" y="4966416"/>
            <a:ext cx="2052000" cy="1359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8" t="11111" r="30625" b="14321"/>
          <a:stretch/>
        </p:blipFill>
        <p:spPr>
          <a:xfrm>
            <a:off x="2568154" y="1467529"/>
            <a:ext cx="2052000" cy="1369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6" y="4966416"/>
            <a:ext cx="2052000" cy="136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30215"/>
            <a:ext cx="10515600" cy="358475"/>
          </a:xfrm>
        </p:spPr>
        <p:txBody>
          <a:bodyPr/>
          <a:lstStyle>
            <a:lvl1pPr>
              <a:defRPr sz="4000">
                <a:solidFill>
                  <a:srgbClr val="132A3F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687" y="1467528"/>
            <a:ext cx="205048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/>
          <a:stretch/>
        </p:blipFill>
        <p:spPr>
          <a:xfrm>
            <a:off x="7452716" y="1467528"/>
            <a:ext cx="2052000" cy="1327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806" y="4946846"/>
            <a:ext cx="2029694" cy="13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4956" r="4660" b="9102"/>
          <a:stretch/>
        </p:blipFill>
        <p:spPr>
          <a:xfrm>
            <a:off x="4749449" y="4874546"/>
            <a:ext cx="2693103" cy="157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8" r="13586"/>
          <a:stretch/>
        </p:blipFill>
        <p:spPr>
          <a:xfrm>
            <a:off x="9893131" y="4966416"/>
            <a:ext cx="2052000" cy="13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0842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content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03975" y="6381816"/>
            <a:ext cx="675968" cy="363538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633DB0C-9BEB-4F98-9016-D6547ACC6BB2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5607405A-7D99-8948-8201-F662CDC1DA12}"/>
              </a:ext>
            </a:extLst>
          </p:cNvPr>
          <p:cNvSpPr txBox="1">
            <a:spLocks/>
          </p:cNvSpPr>
          <p:nvPr userDrawn="1"/>
        </p:nvSpPr>
        <p:spPr>
          <a:xfrm>
            <a:off x="11697553" y="6492875"/>
            <a:ext cx="410288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9B3317-1F26-47FB-9EF0-E81EEB241BB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8852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A3BC4FE8-A87F-7D44-A3F3-9AD2D1F1B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7553" y="6492875"/>
            <a:ext cx="410288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99B3317-1F26-47FB-9EF0-E81EEB241BB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6807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345" y="1537856"/>
            <a:ext cx="9680172" cy="40067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77E12C6-00F3-439F-A2FE-1D2F0A604A8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680171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884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4741B-EB60-4075-BBD0-B853B3FB0F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605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20302" y="128530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2" y="4"/>
            <a:ext cx="12192001" cy="1080657"/>
            <a:chOff x="-30996" y="-1"/>
            <a:chExt cx="25691940" cy="3582420"/>
          </a:xfrm>
          <a:effectLst>
            <a:reflection blurRad="1270000" stA="45000" endPos="65000" dist="50800" dir="5400000" sy="-100000" algn="bl" rotWithShape="0"/>
          </a:effectLst>
        </p:grpSpPr>
        <p:sp>
          <p:nvSpPr>
            <p:cNvPr id="8" name="Rectangle 7"/>
            <p:cNvSpPr/>
            <p:nvPr/>
          </p:nvSpPr>
          <p:spPr>
            <a:xfrm>
              <a:off x="-30994" y="-1"/>
              <a:ext cx="25691938" cy="2823415"/>
            </a:xfrm>
            <a:prstGeom prst="rect">
              <a:avLst/>
            </a:prstGeom>
            <a:gradFill flip="none" rotWithShape="1">
              <a:gsLst>
                <a:gs pos="29000">
                  <a:srgbClr val="134E69"/>
                </a:gs>
                <a:gs pos="8000">
                  <a:srgbClr val="4F7F94"/>
                </a:gs>
                <a:gs pos="70000">
                  <a:srgbClr val="112735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607"/>
            </a:p>
          </p:txBody>
        </p:sp>
        <p:pic>
          <p:nvPicPr>
            <p:cNvPr id="9" name="Picture 6" descr="Résultat de recherche d'images pour &quot;blue wave&quot;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84" b="98479" l="1220" r="98659">
                          <a14:foregroundMark x1="80488" y1="59696" x2="95366" y2="48669"/>
                          <a14:foregroundMark x1="78780" y1="58555" x2="78780" y2="58555"/>
                          <a14:foregroundMark x1="75488" y1="60837" x2="75488" y2="60837"/>
                          <a14:foregroundMark x1="44512" y1="58555" x2="47561" y2="59696"/>
                          <a14:foregroundMark x1="22805" y1="82890" x2="5610" y2="91255"/>
                          <a14:foregroundMark x1="29146" y1="80228" x2="8171" y2="98479"/>
                          <a14:foregroundMark x1="41585" y1="88593" x2="69268" y2="85171"/>
                          <a14:foregroundMark x1="74512" y1="85932" x2="96707" y2="8669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colorTemperature colorTemp="6624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1" t="45774" r="1417" b="2"/>
            <a:stretch/>
          </p:blipFill>
          <p:spPr bwMode="auto">
            <a:xfrm flipH="1">
              <a:off x="-30996" y="1772656"/>
              <a:ext cx="25691938" cy="1809763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1" y="93385"/>
            <a:ext cx="10515600" cy="358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348A11D-99BC-944E-9D8B-36DB1524B5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853" b="-6717"/>
          <a:stretch/>
        </p:blipFill>
        <p:spPr>
          <a:xfrm rot="16200000">
            <a:off x="11465520" y="5956045"/>
            <a:ext cx="865269" cy="76837"/>
          </a:xfrm>
          <a:prstGeom prst="rect">
            <a:avLst/>
          </a:prstGeom>
        </p:spPr>
      </p:pic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D7B02D4C-6997-2048-B5B4-33808DDEE2DB}"/>
              </a:ext>
            </a:extLst>
          </p:cNvPr>
          <p:cNvSpPr txBox="1">
            <a:spLocks/>
          </p:cNvSpPr>
          <p:nvPr userDrawn="1"/>
        </p:nvSpPr>
        <p:spPr>
          <a:xfrm>
            <a:off x="11654592" y="6492875"/>
            <a:ext cx="410288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9B3317-1F26-47FB-9EF0-E81EEB241BB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931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4" r:id="rId6"/>
    <p:sldLayoutId id="2147483685" r:id="rId7"/>
    <p:sldLayoutId id="2147483686" r:id="rId8"/>
  </p:sldLayoutIdLst>
  <p:hf hdr="0" ftr="0" dt="0"/>
  <p:txStyles>
    <p:titleStyle>
      <a:lvl1pPr algn="ctr" defTabSz="914423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1"/>
        </a:spcBef>
        <a:buSzPct val="126000"/>
        <a:buFontTx/>
        <a:buBlip>
          <a:blip r:embed="rId13"/>
        </a:buBlip>
        <a:defRPr sz="1800" kern="1200">
          <a:solidFill>
            <a:srgbClr val="132A3F"/>
          </a:solidFill>
          <a:latin typeface="Raleway" panose="020B0503030101060003" pitchFamily="34" charset="0"/>
          <a:ea typeface="+mn-ea"/>
          <a:cs typeface="+mn-cs"/>
        </a:defRPr>
      </a:lvl1pPr>
      <a:lvl2pPr marL="68581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4869C"/>
          </a:solidFill>
          <a:latin typeface="Raleway" panose="020B0503030101060003" pitchFamily="34" charset="0"/>
          <a:ea typeface="+mn-ea"/>
          <a:cs typeface="+mn-cs"/>
        </a:defRPr>
      </a:lvl2pPr>
      <a:lvl3pPr marL="1143029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aleway" panose="020B0503030101060003" pitchFamily="34" charset="0"/>
          <a:ea typeface="+mn-ea"/>
          <a:cs typeface="+mn-cs"/>
        </a:defRPr>
      </a:lvl3pPr>
      <a:lvl4pPr marL="1600241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1" kern="1200">
          <a:solidFill>
            <a:schemeClr val="tx1"/>
          </a:solidFill>
          <a:latin typeface="Raleway" panose="020B0503030101060003" pitchFamily="34" charset="0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Raleway" panose="020B0503030101060003" pitchFamily="34" charset="0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2.png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33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FCD58-EB95-7F4F-B95E-CF5BAB52E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248" y="1337014"/>
            <a:ext cx="10535503" cy="2387600"/>
          </a:xfrm>
        </p:spPr>
        <p:txBody>
          <a:bodyPr/>
          <a:lstStyle/>
          <a:p>
            <a:r>
              <a:rPr lang="fr-FR" sz="4000" dirty="0"/>
              <a:t>Bases de données pour la caractérisation de l’</a:t>
            </a:r>
            <a:r>
              <a:rPr lang="fr-FR" sz="4000" dirty="0" err="1"/>
              <a:t>exposome</a:t>
            </a:r>
            <a:r>
              <a:rPr lang="fr-FR" sz="4000" dirty="0"/>
              <a:t> chimique : jusqu’où peut-on aller pour l’annotation et l’identification des contaminants chimiques.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6CED6D-028F-004F-8BA7-22568BEF8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3317-1F26-47FB-9EF0-E81EEB241BB0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21B9FA-DFFF-9947-91F8-2CF430A5E6B4}"/>
              </a:ext>
            </a:extLst>
          </p:cNvPr>
          <p:cNvSpPr txBox="1"/>
          <p:nvPr/>
        </p:nvSpPr>
        <p:spPr>
          <a:xfrm>
            <a:off x="2895968" y="4172138"/>
            <a:ext cx="619432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275662"/>
                </a:solidFill>
                <a:latin typeface="Raleway" panose="020B0503030101060003" pitchFamily="34" charset="77"/>
              </a:rPr>
              <a:t>Journée thématique </a:t>
            </a:r>
            <a:r>
              <a:rPr lang="fr-FR" dirty="0" err="1">
                <a:solidFill>
                  <a:srgbClr val="275662"/>
                </a:solidFill>
                <a:latin typeface="Raleway" panose="020B0503030101060003" pitchFamily="34" charset="77"/>
              </a:rPr>
              <a:t>GdR</a:t>
            </a:r>
            <a:r>
              <a:rPr lang="fr-FR" dirty="0">
                <a:solidFill>
                  <a:srgbClr val="275662"/>
                </a:solidFill>
                <a:latin typeface="Raleway" panose="020B0503030101060003" pitchFamily="34" charset="77"/>
              </a:rPr>
              <a:t> Génomique Environnementale</a:t>
            </a:r>
          </a:p>
          <a:p>
            <a:pPr algn="ctr"/>
            <a:r>
              <a:rPr lang="fr-FR" dirty="0">
                <a:solidFill>
                  <a:srgbClr val="275662"/>
                </a:solidFill>
                <a:latin typeface="Raleway" panose="020B0503030101060003" pitchFamily="34" charset="77"/>
              </a:rPr>
              <a:t>De l’</a:t>
            </a:r>
            <a:r>
              <a:rPr lang="fr-FR" dirty="0" err="1">
                <a:solidFill>
                  <a:srgbClr val="275662"/>
                </a:solidFill>
                <a:latin typeface="Raleway" panose="020B0503030101060003" pitchFamily="34" charset="77"/>
              </a:rPr>
              <a:t>exposome</a:t>
            </a:r>
            <a:r>
              <a:rPr lang="fr-FR" dirty="0">
                <a:solidFill>
                  <a:srgbClr val="275662"/>
                </a:solidFill>
                <a:latin typeface="Raleway" panose="020B0503030101060003" pitchFamily="34" charset="77"/>
              </a:rPr>
              <a:t> à l’éco-</a:t>
            </a:r>
            <a:r>
              <a:rPr lang="fr-FR" dirty="0" err="1">
                <a:solidFill>
                  <a:srgbClr val="275662"/>
                </a:solidFill>
                <a:latin typeface="Raleway" panose="020B0503030101060003" pitchFamily="34" charset="77"/>
              </a:rPr>
              <a:t>exposome</a:t>
            </a:r>
            <a:endParaRPr lang="fr-FR" dirty="0">
              <a:solidFill>
                <a:srgbClr val="275662"/>
              </a:solidFill>
              <a:latin typeface="Raleway" panose="020B0503030101060003" pitchFamily="34" charset="77"/>
            </a:endParaRPr>
          </a:p>
          <a:p>
            <a:pPr algn="ctr"/>
            <a:r>
              <a:rPr lang="fr-FR" dirty="0">
                <a:solidFill>
                  <a:srgbClr val="275662"/>
                </a:solidFill>
                <a:latin typeface="Raleway" panose="020B0503030101060003" pitchFamily="34" charset="77"/>
              </a:rPr>
              <a:t>14 Novembre 2022</a:t>
            </a:r>
          </a:p>
          <a:p>
            <a:pPr algn="ctr"/>
            <a:endParaRPr lang="fr-FR" sz="4800" dirty="0">
              <a:solidFill>
                <a:srgbClr val="275662"/>
              </a:solidFill>
              <a:latin typeface="Raleway" panose="020B0503030101060003" pitchFamily="34" charset="77"/>
            </a:endParaRP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00AC2108-3B71-5743-9BAE-751F604E8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110" y="5339398"/>
            <a:ext cx="9144000" cy="600846"/>
          </a:xfrm>
        </p:spPr>
        <p:txBody>
          <a:bodyPr/>
          <a:lstStyle/>
          <a:p>
            <a:r>
              <a:rPr lang="fr-FR" dirty="0"/>
              <a:t>L. </a:t>
            </a:r>
            <a:r>
              <a:rPr lang="fr-FR" dirty="0" err="1"/>
              <a:t>Debrauwer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5726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C63DF6-566A-014F-AB58-6C8EDB4FF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49" y="-75735"/>
            <a:ext cx="10216343" cy="888251"/>
          </a:xfrm>
        </p:spPr>
        <p:txBody>
          <a:bodyPr>
            <a:normAutofit/>
          </a:bodyPr>
          <a:lstStyle/>
          <a:p>
            <a:r>
              <a:rPr lang="fr-FR" sz="2400" dirty="0"/>
              <a:t>L’identification des marqueurs : quel niveau de confiance ?</a:t>
            </a:r>
          </a:p>
        </p:txBody>
      </p:sp>
      <p:pic>
        <p:nvPicPr>
          <p:cNvPr id="5" name="image9.png">
            <a:extLst>
              <a:ext uri="{FF2B5EF4-FFF2-40B4-BE49-F238E27FC236}">
                <a16:creationId xmlns:a16="http://schemas.microsoft.com/office/drawing/2014/main" id="{B23E6B68-54C2-B24E-A2C7-B7FD1AF4C428}"/>
              </a:ext>
            </a:extLst>
          </p:cNvPr>
          <p:cNvPicPr/>
          <p:nvPr/>
        </p:nvPicPr>
        <p:blipFill rotWithShape="1">
          <a:blip r:embed="rId2"/>
          <a:srcRect b="10414"/>
          <a:stretch/>
        </p:blipFill>
        <p:spPr>
          <a:xfrm>
            <a:off x="109083" y="1749889"/>
            <a:ext cx="4290639" cy="2517311"/>
          </a:xfrm>
          <a:prstGeom prst="rect">
            <a:avLst/>
          </a:prstGeom>
          <a:ln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0FB20BA-923C-2048-AB94-708921FD2F3C}"/>
              </a:ext>
            </a:extLst>
          </p:cNvPr>
          <p:cNvSpPr txBox="1"/>
          <p:nvPr/>
        </p:nvSpPr>
        <p:spPr>
          <a:xfrm>
            <a:off x="109083" y="6534180"/>
            <a:ext cx="4163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Schymanski</a:t>
            </a:r>
            <a:r>
              <a:rPr lang="fr-FR" sz="1200" dirty="0"/>
              <a:t> et al., Environ. </a:t>
            </a:r>
            <a:r>
              <a:rPr lang="fr-FR" sz="1200" dirty="0" err="1"/>
              <a:t>Sci</a:t>
            </a:r>
            <a:r>
              <a:rPr lang="fr-FR" sz="1200" dirty="0"/>
              <a:t>. </a:t>
            </a:r>
            <a:r>
              <a:rPr lang="fr-FR" sz="1200" dirty="0" err="1"/>
              <a:t>Technol</a:t>
            </a:r>
            <a:r>
              <a:rPr lang="fr-FR" sz="1200" dirty="0"/>
              <a:t>., 2014, 47, 2097-2098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CF9251-4B19-D142-ABA5-ABF9AE58F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389" y="1199242"/>
            <a:ext cx="7395612" cy="51883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2E10B02-C1EC-9346-8FAE-D21F6FAE946F}"/>
              </a:ext>
            </a:extLst>
          </p:cNvPr>
          <p:cNvSpPr txBox="1"/>
          <p:nvPr/>
        </p:nvSpPr>
        <p:spPr>
          <a:xfrm>
            <a:off x="8157029" y="6581001"/>
            <a:ext cx="2057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Xue</a:t>
            </a:r>
            <a:r>
              <a:rPr lang="fr-FR" sz="1200" dirty="0"/>
              <a:t> et al., </a:t>
            </a:r>
            <a:r>
              <a:rPr lang="fr-FR" sz="1200" dirty="0" err="1"/>
              <a:t>Toxics</a:t>
            </a:r>
            <a:r>
              <a:rPr lang="fr-FR" sz="1200" dirty="0"/>
              <a:t>, 2019, 7, 41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045B7D9-C5A8-6B45-85F3-36BFE6584E02}"/>
              </a:ext>
            </a:extLst>
          </p:cNvPr>
          <p:cNvCxnSpPr>
            <a:cxnSpLocks/>
          </p:cNvCxnSpPr>
          <p:nvPr/>
        </p:nvCxnSpPr>
        <p:spPr>
          <a:xfrm>
            <a:off x="4711510" y="1199242"/>
            <a:ext cx="0" cy="51883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910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D0FCF-7D86-E540-8DE1-92A90C8D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-84967"/>
            <a:ext cx="10803349" cy="888251"/>
          </a:xfrm>
        </p:spPr>
        <p:txBody>
          <a:bodyPr>
            <a:normAutofit fontScale="90000"/>
          </a:bodyPr>
          <a:lstStyle/>
          <a:p>
            <a:r>
              <a:rPr lang="fr-FR" sz="2400" dirty="0"/>
              <a:t>Comment constituer des bases de données pertinentes pour l’(</a:t>
            </a:r>
            <a:r>
              <a:rPr lang="fr-FR" sz="2400" dirty="0" err="1"/>
              <a:t>eco</a:t>
            </a:r>
            <a:r>
              <a:rPr lang="fr-FR" sz="2400" dirty="0"/>
              <a:t>)</a:t>
            </a:r>
            <a:r>
              <a:rPr lang="fr-FR" sz="2400" dirty="0" err="1"/>
              <a:t>exposome</a:t>
            </a:r>
            <a:r>
              <a:rPr lang="fr-FR" sz="2400" dirty="0"/>
              <a:t> ?</a:t>
            </a:r>
            <a:br>
              <a:rPr lang="fr-FR" sz="2400" dirty="0"/>
            </a:br>
            <a:r>
              <a:rPr lang="fr-FR" sz="2400" dirty="0"/>
              <a:t>L’exemple du programme HBM4EU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6A85DA-5DFB-504D-9A64-0F047020F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52" y="1613857"/>
            <a:ext cx="6799580" cy="47539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CACD96-713E-E344-B7A7-D1E36B608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438" y="2678982"/>
            <a:ext cx="4051300" cy="23495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E4F34D7-E291-C946-81D8-D2EF3D45BEE0}"/>
              </a:ext>
            </a:extLst>
          </p:cNvPr>
          <p:cNvSpPr txBox="1"/>
          <p:nvPr/>
        </p:nvSpPr>
        <p:spPr>
          <a:xfrm>
            <a:off x="8366760" y="6229350"/>
            <a:ext cx="3006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Meijer</a:t>
            </a:r>
            <a:r>
              <a:rPr lang="fr-FR" sz="1200" dirty="0"/>
              <a:t> et al., Environ. Int., 2021, 152, 106511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A3C25FC-8470-414F-A7A0-767BAD805326}"/>
              </a:ext>
            </a:extLst>
          </p:cNvPr>
          <p:cNvSpPr/>
          <p:nvPr/>
        </p:nvSpPr>
        <p:spPr>
          <a:xfrm>
            <a:off x="156117" y="1613857"/>
            <a:ext cx="7872761" cy="15307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151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2EAE2E-7CE4-6D44-9023-81026C62B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917" y="-175497"/>
            <a:ext cx="10216343" cy="888251"/>
          </a:xfrm>
        </p:spPr>
        <p:txBody>
          <a:bodyPr>
            <a:normAutofit/>
          </a:bodyPr>
          <a:lstStyle/>
          <a:p>
            <a:r>
              <a:rPr lang="fr-FR" sz="2400" dirty="0"/>
              <a:t>Première étape : </a:t>
            </a:r>
            <a:r>
              <a:rPr lang="fr-FR" sz="2400" dirty="0" err="1"/>
              <a:t>aggrégation</a:t>
            </a:r>
            <a:r>
              <a:rPr lang="fr-FR" sz="2400" dirty="0"/>
              <a:t> des bases de données existantes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C7300A-D0FD-9242-99E1-CF7C3A620563}"/>
              </a:ext>
            </a:extLst>
          </p:cNvPr>
          <p:cNvSpPr txBox="1">
            <a:spLocks/>
          </p:cNvSpPr>
          <p:nvPr/>
        </p:nvSpPr>
        <p:spPr>
          <a:xfrm>
            <a:off x="9486828" y="7098993"/>
            <a:ext cx="506976" cy="36353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33DB0C-9BEB-4F98-9016-D6547ACC6BB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968422-12A2-E942-83CD-5A5CA75BD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61" y="1188720"/>
            <a:ext cx="11310376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49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F249A9-EAA2-BE47-9FDC-BA4AABF58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512" y="-117098"/>
            <a:ext cx="10216343" cy="888251"/>
          </a:xfrm>
        </p:spPr>
        <p:txBody>
          <a:bodyPr>
            <a:normAutofit/>
          </a:bodyPr>
          <a:lstStyle/>
          <a:p>
            <a:r>
              <a:rPr lang="fr-FR" sz="2400" dirty="0"/>
              <a:t>L’espace chimique couvert par la base de données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0C57EB-BA90-9746-A219-1959AF76B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763" y="1398494"/>
            <a:ext cx="9124014" cy="44644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4C9227-9FD7-1243-8558-50CCC8A5B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0" y="6223523"/>
            <a:ext cx="5930900" cy="3175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06C5FEB-3588-5E4B-8E80-CAC9F419D521}"/>
              </a:ext>
            </a:extLst>
          </p:cNvPr>
          <p:cNvSpPr txBox="1"/>
          <p:nvPr/>
        </p:nvSpPr>
        <p:spPr>
          <a:xfrm>
            <a:off x="8742448" y="6581001"/>
            <a:ext cx="3006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Meijer</a:t>
            </a:r>
            <a:r>
              <a:rPr lang="fr-FR" sz="1200" dirty="0"/>
              <a:t> et al., Environ. Int., 2021, 152, 106511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C0315A0-8475-5748-AD3A-5456B97E9655}"/>
              </a:ext>
            </a:extLst>
          </p:cNvPr>
          <p:cNvSpPr txBox="1"/>
          <p:nvPr/>
        </p:nvSpPr>
        <p:spPr>
          <a:xfrm>
            <a:off x="3339548" y="2252870"/>
            <a:ext cx="1638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m/z 100 à 1000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(150-500)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90D1B4-E64B-284D-840B-66A3406CAC48}"/>
              </a:ext>
            </a:extLst>
          </p:cNvPr>
          <p:cNvSpPr txBox="1"/>
          <p:nvPr/>
        </p:nvSpPr>
        <p:spPr>
          <a:xfrm>
            <a:off x="7923153" y="2252870"/>
            <a:ext cx="1375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Log P -5 à 10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(-3 – 8)</a:t>
            </a:r>
          </a:p>
        </p:txBody>
      </p:sp>
    </p:spTree>
    <p:extLst>
      <p:ext uri="{BB962C8B-B14F-4D97-AF65-F5344CB8AC3E}">
        <p14:creationId xmlns:p14="http://schemas.microsoft.com/office/powerpoint/2010/main" val="3102531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41902A-2EDF-2046-9EFC-4964121F1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922" y="-64351"/>
            <a:ext cx="10216343" cy="888251"/>
          </a:xfrm>
        </p:spPr>
        <p:txBody>
          <a:bodyPr>
            <a:normAutofit/>
          </a:bodyPr>
          <a:lstStyle/>
          <a:p>
            <a:r>
              <a:rPr lang="fr-FR" sz="2400" dirty="0"/>
              <a:t>Complémentarité / redondance  des sources d’information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284B20-1EE1-CB44-8C15-4B632130C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546"/>
            <a:ext cx="5702403" cy="34766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5DD5448-9A73-EC4F-913C-949BACA0D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4" y="5021970"/>
            <a:ext cx="5969000" cy="4318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891BF25-1DFD-E64C-B84D-E7026C65BE3D}"/>
              </a:ext>
            </a:extLst>
          </p:cNvPr>
          <p:cNvSpPr txBox="1"/>
          <p:nvPr/>
        </p:nvSpPr>
        <p:spPr>
          <a:xfrm>
            <a:off x="1347872" y="5996268"/>
            <a:ext cx="3006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Meijer</a:t>
            </a:r>
            <a:r>
              <a:rPr lang="fr-FR" sz="1200" dirty="0"/>
              <a:t> et al., Environ. Int., 2021, 152, 106511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10540E0-C7A6-6C44-A478-46A5F510BE6B}"/>
              </a:ext>
            </a:extLst>
          </p:cNvPr>
          <p:cNvSpPr txBox="1"/>
          <p:nvPr/>
        </p:nvSpPr>
        <p:spPr>
          <a:xfrm>
            <a:off x="8474812" y="6004112"/>
            <a:ext cx="2214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Vinaixa</a:t>
            </a:r>
            <a:r>
              <a:rPr lang="fr-FR" sz="1200" dirty="0"/>
              <a:t> et al., </a:t>
            </a:r>
            <a:r>
              <a:rPr lang="fr-FR" sz="1200" dirty="0" err="1"/>
              <a:t>Tr.AC</a:t>
            </a:r>
            <a:r>
              <a:rPr lang="fr-FR" sz="1200" dirty="0"/>
              <a:t>, 2016, 78, 23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2FCD22-C82D-0841-BC6F-454C5048C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014" y="1341784"/>
            <a:ext cx="5494119" cy="396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63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D0FCF-7D86-E540-8DE1-92A90C8D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61" y="-96429"/>
            <a:ext cx="11961255" cy="888251"/>
          </a:xfrm>
        </p:spPr>
        <p:txBody>
          <a:bodyPr>
            <a:normAutofit/>
          </a:bodyPr>
          <a:lstStyle/>
          <a:p>
            <a:r>
              <a:rPr lang="fr-FR" sz="2400" dirty="0"/>
              <a:t>Deuxième étape : prendre en compte la (bio) transformation des composés parents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6A85DA-5DFB-504D-9A64-0F047020F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52" y="1613857"/>
            <a:ext cx="6799580" cy="47539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CACD96-713E-E344-B7A7-D1E36B608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940" y="2665730"/>
            <a:ext cx="4051300" cy="23495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E4F34D7-E291-C946-81D8-D2EF3D45BEE0}"/>
              </a:ext>
            </a:extLst>
          </p:cNvPr>
          <p:cNvSpPr txBox="1"/>
          <p:nvPr/>
        </p:nvSpPr>
        <p:spPr>
          <a:xfrm>
            <a:off x="8366760" y="6229350"/>
            <a:ext cx="3006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Meijer</a:t>
            </a:r>
            <a:r>
              <a:rPr lang="fr-FR" sz="1200" dirty="0"/>
              <a:t> et al., Environ. Int., 2021, 152, 106511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CB4218-EA8A-D44D-9B8C-67FD50CB9AAE}"/>
              </a:ext>
            </a:extLst>
          </p:cNvPr>
          <p:cNvSpPr/>
          <p:nvPr/>
        </p:nvSpPr>
        <p:spPr>
          <a:xfrm>
            <a:off x="115161" y="2963154"/>
            <a:ext cx="7872761" cy="15307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462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2E5F4B-A5B5-D143-8919-2C66B589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66" y="-66486"/>
            <a:ext cx="10216343" cy="888251"/>
          </a:xfrm>
        </p:spPr>
        <p:txBody>
          <a:bodyPr>
            <a:normAutofit/>
          </a:bodyPr>
          <a:lstStyle/>
          <a:p>
            <a:r>
              <a:rPr lang="fr-FR" sz="2400" dirty="0"/>
              <a:t>Utilisation d’un outil de métabolisme in-silico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442FA2-EDBE-BC46-8DC1-DE8F9C58F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08" y="898997"/>
            <a:ext cx="5959581" cy="580411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91C1D54-D1F3-844A-BEE3-480ADFD793A3}"/>
              </a:ext>
            </a:extLst>
          </p:cNvPr>
          <p:cNvSpPr txBox="1"/>
          <p:nvPr/>
        </p:nvSpPr>
        <p:spPr>
          <a:xfrm>
            <a:off x="8366760" y="6229350"/>
            <a:ext cx="3006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Meijer</a:t>
            </a:r>
            <a:r>
              <a:rPr lang="fr-FR" sz="1200" dirty="0"/>
              <a:t> et al., Environ. Int., 2021, 152, 106511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F2D32A-4C1A-2A4D-BE0A-3AC899084A01}"/>
              </a:ext>
            </a:extLst>
          </p:cNvPr>
          <p:cNvSpPr txBox="1"/>
          <p:nvPr/>
        </p:nvSpPr>
        <p:spPr>
          <a:xfrm>
            <a:off x="7450040" y="3101715"/>
            <a:ext cx="392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Ring </a:t>
            </a:r>
            <a:r>
              <a:rPr lang="fr-FR" dirty="0" err="1"/>
              <a:t>opening</a:t>
            </a:r>
            <a:r>
              <a:rPr lang="fr-FR" dirty="0"/>
              <a:t>, </a:t>
            </a:r>
            <a:r>
              <a:rPr lang="fr-FR" dirty="0" err="1"/>
              <a:t>dealkylation</a:t>
            </a:r>
            <a:r>
              <a:rPr lang="fr-FR" dirty="0"/>
              <a:t>, </a:t>
            </a:r>
            <a:r>
              <a:rPr lang="fr-FR" dirty="0" err="1"/>
              <a:t>dearylation</a:t>
            </a:r>
            <a:r>
              <a:rPr lang="fr-FR" dirty="0"/>
              <a:t>, </a:t>
            </a:r>
            <a:r>
              <a:rPr lang="fr-FR" dirty="0" err="1"/>
              <a:t>dehalogenation</a:t>
            </a:r>
            <a:r>
              <a:rPr lang="fr-FR" dirty="0"/>
              <a:t>, </a:t>
            </a:r>
            <a:r>
              <a:rPr lang="fr-FR" dirty="0" err="1"/>
              <a:t>desulfurisation</a:t>
            </a:r>
            <a:r>
              <a:rPr lang="fr-FR" dirty="0"/>
              <a:t>, etc… 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35A8CA8-E24C-9F48-8FF8-6689385156D4}"/>
              </a:ext>
            </a:extLst>
          </p:cNvPr>
          <p:cNvCxnSpPr>
            <a:stCxn id="3" idx="1"/>
          </p:cNvCxnSpPr>
          <p:nvPr/>
        </p:nvCxnSpPr>
        <p:spPr>
          <a:xfrm flipH="1">
            <a:off x="6149009" y="3424881"/>
            <a:ext cx="1301031" cy="1862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994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1B293B-B1D4-D346-9C17-D04D37404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72" y="-101822"/>
            <a:ext cx="10216343" cy="888251"/>
          </a:xfrm>
        </p:spPr>
        <p:txBody>
          <a:bodyPr>
            <a:normAutofit/>
          </a:bodyPr>
          <a:lstStyle/>
          <a:p>
            <a:r>
              <a:rPr lang="fr-FR" sz="2400" dirty="0"/>
              <a:t>Curation, consolidation QA/QC et implémentation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1C8EFC-E6C2-DF41-913F-5B515C5D1B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84" y="1461360"/>
            <a:ext cx="11990634" cy="399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12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ED0641-50F4-AD40-AC0C-D43D66AC0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87" y="-92766"/>
            <a:ext cx="10216343" cy="888251"/>
          </a:xfrm>
        </p:spPr>
        <p:txBody>
          <a:bodyPr>
            <a:normAutofit/>
          </a:bodyPr>
          <a:lstStyle/>
          <a:p>
            <a:r>
              <a:rPr lang="fr-FR" sz="2400" dirty="0"/>
              <a:t>Bases de données MS pour l’annotation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CE50CBA-91E9-0948-9149-1C273DC45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051"/>
          <a:stretch/>
        </p:blipFill>
        <p:spPr>
          <a:xfrm>
            <a:off x="218555" y="1202883"/>
            <a:ext cx="11417633" cy="42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54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DA5F44-3FE2-2C42-B869-14CA4075E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479" y="-106817"/>
            <a:ext cx="10216343" cy="888251"/>
          </a:xfrm>
        </p:spPr>
        <p:txBody>
          <a:bodyPr>
            <a:normAutofit/>
          </a:bodyPr>
          <a:lstStyle/>
          <a:p>
            <a:r>
              <a:rPr lang="fr-FR" sz="2400" dirty="0"/>
              <a:t>La collecte d’informations par spectrométrie de masse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EFB8F45-941A-394F-B6BB-CF289D6B9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6648" y="3150359"/>
            <a:ext cx="1524000" cy="685800"/>
          </a:xfrm>
          <a:prstGeom prst="rect">
            <a:avLst/>
          </a:prstGeom>
          <a:solidFill>
            <a:srgbClr val="9900CC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fr-FR" sz="2400"/>
              <a:t>Analyseur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83888DC0-B4E0-2240-879D-8AC4A8B0D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273" y="3836159"/>
            <a:ext cx="1616075" cy="1069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fr-FR" sz="1600"/>
              <a:t>passage en phase gazeuse et ionisation des molécules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375CCA3-8058-6440-90BF-A19F6CC89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148" y="3836159"/>
            <a:ext cx="1539875" cy="825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fr-FR" sz="1600" dirty="0"/>
              <a:t>séparation des ions en fonction de m/z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A948A181-7065-D94D-8288-09AEF8EF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248" y="3886959"/>
            <a:ext cx="1735138" cy="3381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fr-FR" sz="1600"/>
              <a:t>comptage des ions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19AD90BB-CA42-5A4E-9325-2D36FD9EF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5748" y="6414259"/>
            <a:ext cx="192087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fr-FR" sz="1600"/>
              <a:t>traitement du signal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591631A3-DFD9-4F40-94B9-7B81011AAC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5748" y="3505959"/>
            <a:ext cx="381000" cy="0"/>
          </a:xfrm>
          <a:prstGeom prst="line">
            <a:avLst/>
          </a:prstGeom>
          <a:noFill/>
          <a:ln w="12700">
            <a:solidFill>
              <a:srgbClr val="00FF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6D609547-F4A6-F946-ACDA-526F27B15A9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0648" y="3505959"/>
            <a:ext cx="381000" cy="0"/>
          </a:xfrm>
          <a:prstGeom prst="line">
            <a:avLst/>
          </a:prstGeom>
          <a:noFill/>
          <a:ln w="12700">
            <a:solidFill>
              <a:srgbClr val="00FF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AutoShape 11">
            <a:extLst>
              <a:ext uri="{FF2B5EF4-FFF2-40B4-BE49-F238E27FC236}">
                <a16:creationId xmlns:a16="http://schemas.microsoft.com/office/drawing/2014/main" id="{5E83F1B5-7B2C-BF40-A492-55A67526BBA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9146623" y="5709409"/>
            <a:ext cx="493713" cy="184150"/>
          </a:xfrm>
          <a:prstGeom prst="rightArrow">
            <a:avLst>
              <a:gd name="adj1" fmla="val 50000"/>
              <a:gd name="adj2" fmla="val 67026"/>
            </a:avLst>
          </a:prstGeom>
          <a:solidFill>
            <a:srgbClr val="00FFFF"/>
          </a:solidFill>
          <a:ln w="12700">
            <a:solidFill>
              <a:srgbClr val="0033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id="{6CF96641-10D2-D84A-B12F-F32FA9593C07}"/>
              </a:ext>
            </a:extLst>
          </p:cNvPr>
          <p:cNvGrpSpPr>
            <a:grpSpLocks/>
          </p:cNvGrpSpPr>
          <p:nvPr/>
        </p:nvGrpSpPr>
        <p:grpSpPr bwMode="auto">
          <a:xfrm>
            <a:off x="7378148" y="5055359"/>
            <a:ext cx="1519238" cy="1385888"/>
            <a:chOff x="3696" y="2752"/>
            <a:chExt cx="957" cy="873"/>
          </a:xfrm>
        </p:grpSpPr>
        <p:sp>
          <p:nvSpPr>
            <p:cNvPr id="40" name="Rectangle 13">
              <a:extLst>
                <a:ext uri="{FF2B5EF4-FFF2-40B4-BE49-F238E27FC236}">
                  <a16:creationId xmlns:a16="http://schemas.microsoft.com/office/drawing/2014/main" id="{A6EE9202-AA35-264C-B019-8E6D71A6C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752"/>
              <a:ext cx="957" cy="873"/>
            </a:xfrm>
            <a:prstGeom prst="rect">
              <a:avLst/>
            </a:prstGeom>
            <a:solidFill>
              <a:srgbClr val="FF9966"/>
            </a:solidFill>
            <a:ln w="1270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fr-FR"/>
            </a:p>
          </p:txBody>
        </p:sp>
        <p:graphicFrame>
          <p:nvGraphicFramePr>
            <p:cNvPr id="41" name="Object 14">
              <a:extLst>
                <a:ext uri="{FF2B5EF4-FFF2-40B4-BE49-F238E27FC236}">
                  <a16:creationId xmlns:a16="http://schemas.microsoft.com/office/drawing/2014/main" id="{C2A894CA-BC95-5F43-B5D8-78AEFAEA34C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10" y="2768"/>
            <a:ext cx="932" cy="8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0" name="Image Photo Editor" r:id="rId3" imgW="1057423" imgH="961905" progId="MSPhotoEd.3">
                    <p:embed/>
                  </p:oleObj>
                </mc:Choice>
                <mc:Fallback>
                  <p:oleObj name="Image Photo Editor" r:id="rId3" imgW="1057423" imgH="961905" progId="MSPhotoEd.3">
                    <p:embed/>
                    <p:pic>
                      <p:nvPicPr>
                        <p:cNvPr id="41" name="Object 14">
                          <a:extLst>
                            <a:ext uri="{FF2B5EF4-FFF2-40B4-BE49-F238E27FC236}">
                              <a16:creationId xmlns:a16="http://schemas.microsoft.com/office/drawing/2014/main" id="{C2A894CA-BC95-5F43-B5D8-78AEFAEA34C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0" y="2768"/>
                          <a:ext cx="932" cy="8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5">
            <a:extLst>
              <a:ext uri="{FF2B5EF4-FFF2-40B4-BE49-F238E27FC236}">
                <a16:creationId xmlns:a16="http://schemas.microsoft.com/office/drawing/2014/main" id="{39754903-19D3-4747-BCC7-E4B4C0B946EC}"/>
              </a:ext>
            </a:extLst>
          </p:cNvPr>
          <p:cNvGrpSpPr>
            <a:grpSpLocks/>
          </p:cNvGrpSpPr>
          <p:nvPr/>
        </p:nvGrpSpPr>
        <p:grpSpPr bwMode="auto">
          <a:xfrm>
            <a:off x="9889573" y="5101396"/>
            <a:ext cx="1628775" cy="1481138"/>
            <a:chOff x="2861" y="2908"/>
            <a:chExt cx="1026" cy="933"/>
          </a:xfrm>
        </p:grpSpPr>
        <p:grpSp>
          <p:nvGrpSpPr>
            <p:cNvPr id="29" name="Group 16">
              <a:extLst>
                <a:ext uri="{FF2B5EF4-FFF2-40B4-BE49-F238E27FC236}">
                  <a16:creationId xmlns:a16="http://schemas.microsoft.com/office/drawing/2014/main" id="{58BEA80A-139F-A94D-A109-0540FEDE61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9" y="2908"/>
              <a:ext cx="768" cy="576"/>
              <a:chOff x="2989" y="2908"/>
              <a:chExt cx="768" cy="576"/>
            </a:xfrm>
          </p:grpSpPr>
          <p:sp>
            <p:nvSpPr>
              <p:cNvPr id="32" name="Line 17">
                <a:extLst>
                  <a:ext uri="{FF2B5EF4-FFF2-40B4-BE49-F238E27FC236}">
                    <a16:creationId xmlns:a16="http://schemas.microsoft.com/office/drawing/2014/main" id="{047ECAAD-FC63-D741-88D2-119349FCB3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9" y="2908"/>
                <a:ext cx="0" cy="576"/>
              </a:xfrm>
              <a:prstGeom prst="line">
                <a:avLst/>
              </a:prstGeom>
              <a:noFill/>
              <a:ln w="2222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" name="Line 18">
                <a:extLst>
                  <a:ext uri="{FF2B5EF4-FFF2-40B4-BE49-F238E27FC236}">
                    <a16:creationId xmlns:a16="http://schemas.microsoft.com/office/drawing/2014/main" id="{7408EF0E-F2CE-7F48-B76B-532340400B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9" y="3484"/>
                <a:ext cx="768" cy="0"/>
              </a:xfrm>
              <a:prstGeom prst="line">
                <a:avLst/>
              </a:prstGeom>
              <a:noFill/>
              <a:ln w="2222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4" name="Line 19">
                <a:extLst>
                  <a:ext uri="{FF2B5EF4-FFF2-40B4-BE49-F238E27FC236}">
                    <a16:creationId xmlns:a16="http://schemas.microsoft.com/office/drawing/2014/main" id="{CF5C3BA1-6CB6-044D-A9BF-4185FB579F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5" y="3340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" name="Line 20">
                <a:extLst>
                  <a:ext uri="{FF2B5EF4-FFF2-40B4-BE49-F238E27FC236}">
                    <a16:creationId xmlns:a16="http://schemas.microsoft.com/office/drawing/2014/main" id="{6DD9BF15-43A9-2440-9C5C-B7C26404DB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9" y="2956"/>
                <a:ext cx="0" cy="528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" name="Line 21">
                <a:extLst>
                  <a:ext uri="{FF2B5EF4-FFF2-40B4-BE49-F238E27FC236}">
                    <a16:creationId xmlns:a16="http://schemas.microsoft.com/office/drawing/2014/main" id="{96E8360E-B2EF-DD4A-B504-9813A23C3A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5" y="3148"/>
                <a:ext cx="0" cy="336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7" name="Line 22">
                <a:extLst>
                  <a:ext uri="{FF2B5EF4-FFF2-40B4-BE49-F238E27FC236}">
                    <a16:creationId xmlns:a16="http://schemas.microsoft.com/office/drawing/2014/main" id="{D7824CAB-D395-924C-9150-043D5E0C41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1" y="3100"/>
                <a:ext cx="0" cy="384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8" name="Line 23">
                <a:extLst>
                  <a:ext uri="{FF2B5EF4-FFF2-40B4-BE49-F238E27FC236}">
                    <a16:creationId xmlns:a16="http://schemas.microsoft.com/office/drawing/2014/main" id="{00820D96-BE96-6847-BBCC-87326EA313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7" y="3388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" name="Line 24">
                <a:extLst>
                  <a:ext uri="{FF2B5EF4-FFF2-40B4-BE49-F238E27FC236}">
                    <a16:creationId xmlns:a16="http://schemas.microsoft.com/office/drawing/2014/main" id="{C43AF5B0-8787-3745-A72D-A5387D021F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3" y="3244"/>
                <a:ext cx="0" cy="240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30" name="Text Box 25">
              <a:extLst>
                <a:ext uri="{FF2B5EF4-FFF2-40B4-BE49-F238E27FC236}">
                  <a16:creationId xmlns:a16="http://schemas.microsoft.com/office/drawing/2014/main" id="{81BF32ED-938E-B546-B8B1-4F3B506C93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8" y="3464"/>
              <a:ext cx="320" cy="2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fr-FR" sz="1600"/>
                <a:t>m/z</a:t>
              </a:r>
            </a:p>
          </p:txBody>
        </p:sp>
        <p:sp>
          <p:nvSpPr>
            <p:cNvPr id="31" name="Text Box 26">
              <a:extLst>
                <a:ext uri="{FF2B5EF4-FFF2-40B4-BE49-F238E27FC236}">
                  <a16:creationId xmlns:a16="http://schemas.microsoft.com/office/drawing/2014/main" id="{DB48401B-DADD-FC43-B2CA-748F8E050F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1" y="3628"/>
              <a:ext cx="1026" cy="2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fr-FR" sz="1600"/>
                <a:t>spectre de masse</a:t>
              </a:r>
            </a:p>
          </p:txBody>
        </p:sp>
      </p:grpSp>
      <p:sp>
        <p:nvSpPr>
          <p:cNvPr id="18" name="Text Box 27">
            <a:extLst>
              <a:ext uri="{FF2B5EF4-FFF2-40B4-BE49-F238E27FC236}">
                <a16:creationId xmlns:a16="http://schemas.microsoft.com/office/drawing/2014/main" id="{680D8A3D-DEBE-0140-AA61-49EFF69AF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148" y="2526471"/>
            <a:ext cx="1539875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fr-FR" sz="1600" b="1" dirty="0"/>
              <a:t>Mesure de la masse</a:t>
            </a: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CD1A0137-6A1A-3640-A195-7DC633449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648" y="2540759"/>
            <a:ext cx="1739900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fr-FR" sz="1600" b="1"/>
              <a:t>Mesure de l’abondance</a:t>
            </a: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0A178DF5-7EDF-6C45-A681-58A0D3338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1648" y="3150359"/>
            <a:ext cx="1524000" cy="685800"/>
          </a:xfrm>
          <a:prstGeom prst="rect">
            <a:avLst/>
          </a:prstGeom>
          <a:solidFill>
            <a:srgbClr val="993300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fr-FR" sz="2400"/>
              <a:t>Détecteur</a:t>
            </a:r>
          </a:p>
        </p:txBody>
      </p:sp>
      <p:sp>
        <p:nvSpPr>
          <p:cNvPr id="21" name="AutoShape 30">
            <a:extLst>
              <a:ext uri="{FF2B5EF4-FFF2-40B4-BE49-F238E27FC236}">
                <a16:creationId xmlns:a16="http://schemas.microsoft.com/office/drawing/2014/main" id="{13E413E1-A4F5-CF46-A33B-2BBF5F4BE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7123" y="4369559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00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Text Box 31">
            <a:extLst>
              <a:ext uri="{FF2B5EF4-FFF2-40B4-BE49-F238E27FC236}">
                <a16:creationId xmlns:a16="http://schemas.microsoft.com/office/drawing/2014/main" id="{23B8E1E9-4F44-0840-A4ED-4A7060ECC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22" y="1196570"/>
            <a:ext cx="1676400" cy="457200"/>
          </a:xfrm>
          <a:prstGeom prst="rect">
            <a:avLst/>
          </a:prstGeom>
          <a:solidFill>
            <a:srgbClr val="FF9900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/>
              <a:t>Echantillon</a:t>
            </a:r>
          </a:p>
        </p:txBody>
      </p:sp>
      <p:sp>
        <p:nvSpPr>
          <p:cNvPr id="23" name="Rectangle 32">
            <a:extLst>
              <a:ext uri="{FF2B5EF4-FFF2-40B4-BE49-F238E27FC236}">
                <a16:creationId xmlns:a16="http://schemas.microsoft.com/office/drawing/2014/main" id="{E0C7CC81-9E31-DB46-B2CE-8D95ACB07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948" y="3150359"/>
            <a:ext cx="1295400" cy="685800"/>
          </a:xfrm>
          <a:prstGeom prst="rect">
            <a:avLst/>
          </a:prstGeom>
          <a:solidFill>
            <a:srgbClr val="006600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fr-FR" sz="2400"/>
              <a:t>Interface</a:t>
            </a:r>
          </a:p>
        </p:txBody>
      </p:sp>
      <p:sp>
        <p:nvSpPr>
          <p:cNvPr id="24" name="Text Box 33">
            <a:extLst>
              <a:ext uri="{FF2B5EF4-FFF2-40B4-BE49-F238E27FC236}">
                <a16:creationId xmlns:a16="http://schemas.microsoft.com/office/drawing/2014/main" id="{53B72355-1E4F-3B49-9C95-3874890F4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6748" y="3836159"/>
            <a:ext cx="1371600" cy="825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fr-FR" sz="1600"/>
              <a:t>focalisation et transmission des ions</a:t>
            </a:r>
          </a:p>
        </p:txBody>
      </p:sp>
      <p:sp>
        <p:nvSpPr>
          <p:cNvPr id="25" name="Line 34">
            <a:extLst>
              <a:ext uri="{FF2B5EF4-FFF2-40B4-BE49-F238E27FC236}">
                <a16:creationId xmlns:a16="http://schemas.microsoft.com/office/drawing/2014/main" id="{F3D049C6-6BA6-404A-B54D-D898DA2C344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8348" y="3505959"/>
            <a:ext cx="381000" cy="0"/>
          </a:xfrm>
          <a:prstGeom prst="line">
            <a:avLst/>
          </a:prstGeom>
          <a:noFill/>
          <a:ln w="12700">
            <a:solidFill>
              <a:srgbClr val="00FF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AutoShape 35">
            <a:extLst>
              <a:ext uri="{FF2B5EF4-FFF2-40B4-BE49-F238E27FC236}">
                <a16:creationId xmlns:a16="http://schemas.microsoft.com/office/drawing/2014/main" id="{4C1E52C8-2528-1246-AD9B-50CB1A731E3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363316" y="2860815"/>
            <a:ext cx="675864" cy="8382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550 h 21600"/>
              <a:gd name="T20" fmla="*/ 18563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814" y="0"/>
                </a:moveTo>
                <a:lnTo>
                  <a:pt x="12027" y="4250"/>
                </a:lnTo>
                <a:lnTo>
                  <a:pt x="15065" y="4250"/>
                </a:lnTo>
                <a:lnTo>
                  <a:pt x="15065" y="17531"/>
                </a:lnTo>
                <a:lnTo>
                  <a:pt x="0" y="17531"/>
                </a:lnTo>
                <a:lnTo>
                  <a:pt x="0" y="21600"/>
                </a:lnTo>
                <a:lnTo>
                  <a:pt x="18562" y="21600"/>
                </a:lnTo>
                <a:lnTo>
                  <a:pt x="18562" y="4250"/>
                </a:lnTo>
                <a:lnTo>
                  <a:pt x="21600" y="4250"/>
                </a:lnTo>
                <a:close/>
              </a:path>
            </a:pathLst>
          </a:custGeom>
          <a:solidFill>
            <a:srgbClr val="00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" name="Oval 36">
            <a:extLst>
              <a:ext uri="{FF2B5EF4-FFF2-40B4-BE49-F238E27FC236}">
                <a16:creationId xmlns:a16="http://schemas.microsoft.com/office/drawing/2014/main" id="{5B643227-53FB-814C-A827-FE6F79B25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6548" y="3150359"/>
            <a:ext cx="1219200" cy="685800"/>
          </a:xfrm>
          <a:prstGeom prst="ellipse">
            <a:avLst/>
          </a:prstGeom>
          <a:solidFill>
            <a:srgbClr val="CC33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" name="Rectangle 37">
            <a:extLst>
              <a:ext uri="{FF2B5EF4-FFF2-40B4-BE49-F238E27FC236}">
                <a16:creationId xmlns:a16="http://schemas.microsoft.com/office/drawing/2014/main" id="{8DCD7A29-EC00-C442-8FE3-0B6F9E352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6548" y="3150359"/>
            <a:ext cx="1295400" cy="68580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fr-FR" sz="2400"/>
              <a:t>Source</a:t>
            </a:r>
          </a:p>
        </p:txBody>
      </p:sp>
      <p:sp>
        <p:nvSpPr>
          <p:cNvPr id="42" name="Rectangle 32">
            <a:extLst>
              <a:ext uri="{FF2B5EF4-FFF2-40B4-BE49-F238E27FC236}">
                <a16:creationId xmlns:a16="http://schemas.microsoft.com/office/drawing/2014/main" id="{75D355B2-CD4F-9A4D-84EF-AFD3C4F30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98" y="2157697"/>
            <a:ext cx="1517650" cy="685800"/>
          </a:xfrm>
          <a:prstGeom prst="rect">
            <a:avLst/>
          </a:prstGeom>
          <a:solidFill>
            <a:schemeClr val="accent4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fr-FR" sz="2400" dirty="0"/>
              <a:t>Séparation</a:t>
            </a:r>
          </a:p>
        </p:txBody>
      </p:sp>
      <p:sp>
        <p:nvSpPr>
          <p:cNvPr id="43" name="AutoShape 30">
            <a:extLst>
              <a:ext uri="{FF2B5EF4-FFF2-40B4-BE49-F238E27FC236}">
                <a16:creationId xmlns:a16="http://schemas.microsoft.com/office/drawing/2014/main" id="{DA09AABD-0568-014D-A194-8F2482727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223" y="1698217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00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3C4CB2C-5CBF-EC4B-AA95-DEBE8A7ECD52}"/>
              </a:ext>
            </a:extLst>
          </p:cNvPr>
          <p:cNvSpPr txBox="1"/>
          <p:nvPr/>
        </p:nvSpPr>
        <p:spPr>
          <a:xfrm>
            <a:off x="3036661" y="1756051"/>
            <a:ext cx="167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/>
              <a:t>Chromatographie</a:t>
            </a:r>
          </a:p>
          <a:p>
            <a:pPr algn="ctr"/>
            <a:r>
              <a:rPr lang="fr-FR" sz="1600" b="1" dirty="0"/>
              <a:t>Mobilité ionique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57E47EC7-C937-E84D-9F58-60F70E78EDF2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2196549" y="2048439"/>
            <a:ext cx="840112" cy="452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45DB49EC-CE94-3440-8BE9-03BD3F1AE064}"/>
              </a:ext>
            </a:extLst>
          </p:cNvPr>
          <p:cNvCxnSpPr>
            <a:cxnSpLocks/>
          </p:cNvCxnSpPr>
          <p:nvPr/>
        </p:nvCxnSpPr>
        <p:spPr>
          <a:xfrm flipH="1">
            <a:off x="3606248" y="2340827"/>
            <a:ext cx="270525" cy="939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E0DC544F-D760-9342-8BB6-6BEED759F849}"/>
              </a:ext>
            </a:extLst>
          </p:cNvPr>
          <p:cNvCxnSpPr>
            <a:cxnSpLocks/>
          </p:cNvCxnSpPr>
          <p:nvPr/>
        </p:nvCxnSpPr>
        <p:spPr>
          <a:xfrm>
            <a:off x="4038365" y="2361727"/>
            <a:ext cx="1396683" cy="835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979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43C6C-68E2-A74F-9A9D-2B67C30B5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285" y="-18044"/>
            <a:ext cx="7886700" cy="765405"/>
          </a:xfrm>
        </p:spPr>
        <p:txBody>
          <a:bodyPr/>
          <a:lstStyle/>
          <a:p>
            <a:r>
              <a:rPr lang="fr-FR" dirty="0"/>
              <a:t>Le concept d’</a:t>
            </a:r>
            <a:r>
              <a:rPr lang="fr-FR" dirty="0" err="1"/>
              <a:t>exposome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AD711B-25AA-954C-9E21-638CB6336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335" y="2942738"/>
            <a:ext cx="4508665" cy="284546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EE52373-FF30-1A4C-A43D-FB7A2CB11B45}"/>
              </a:ext>
            </a:extLst>
          </p:cNvPr>
          <p:cNvSpPr txBox="1"/>
          <p:nvPr/>
        </p:nvSpPr>
        <p:spPr>
          <a:xfrm>
            <a:off x="87820" y="848039"/>
            <a:ext cx="7132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275662"/>
                </a:solidFill>
                <a:latin typeface="+mj-lt"/>
                <a:ea typeface="+mj-ea"/>
                <a:cs typeface="+mj-cs"/>
              </a:rPr>
              <a:t>Exposome</a:t>
            </a:r>
            <a:r>
              <a:rPr lang="fr-FR" b="1" dirty="0">
                <a:solidFill>
                  <a:srgbClr val="275662"/>
                </a:solidFill>
                <a:latin typeface="+mj-lt"/>
                <a:ea typeface="+mj-ea"/>
                <a:cs typeface="+mj-cs"/>
              </a:rPr>
              <a:t> =</a:t>
            </a:r>
            <a:r>
              <a:rPr lang="fr-FR" b="1" dirty="0">
                <a:solidFill>
                  <a:srgbClr val="275662"/>
                </a:solidFill>
                <a:latin typeface="+mj-lt"/>
              </a:rPr>
              <a:t> toutes les expositions (incluant le mode de vie) auxquelles un organisme est soumis depuis sa conception jusqu’à sa mort (C. Wild, 2005)</a:t>
            </a:r>
          </a:p>
          <a:p>
            <a:pPr algn="ctr"/>
            <a:r>
              <a:rPr lang="fr-FR" b="1" dirty="0">
                <a:solidFill>
                  <a:srgbClr val="275662"/>
                </a:solidFill>
                <a:latin typeface="+mj-lt"/>
              </a:rPr>
              <a:t>Intègre dans sa globalité facteurs chimiques, physiques et psycho-sociaux</a:t>
            </a:r>
          </a:p>
          <a:p>
            <a:pPr algn="ctr"/>
            <a:endParaRPr lang="fr-FR" b="1" dirty="0">
              <a:solidFill>
                <a:srgbClr val="275662"/>
              </a:solidFill>
              <a:latin typeface="+mj-lt"/>
            </a:endParaRPr>
          </a:p>
          <a:p>
            <a:pPr algn="ctr"/>
            <a:r>
              <a:rPr lang="fr-FR" b="1" dirty="0">
                <a:solidFill>
                  <a:srgbClr val="275662"/>
                </a:solidFill>
                <a:latin typeface="+mj-lt"/>
              </a:rPr>
              <a:t>Valable pour tous les organismes (concept One </a:t>
            </a:r>
            <a:r>
              <a:rPr lang="fr-FR" b="1" dirty="0" err="1">
                <a:solidFill>
                  <a:srgbClr val="275662"/>
                </a:solidFill>
                <a:latin typeface="+mj-lt"/>
              </a:rPr>
              <a:t>Health</a:t>
            </a:r>
            <a:r>
              <a:rPr lang="fr-FR" b="1" dirty="0">
                <a:solidFill>
                  <a:srgbClr val="275662"/>
                </a:solidFill>
                <a:latin typeface="+mj-lt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63E9BB-30F4-6D4D-B197-8AC5788A69DF}"/>
              </a:ext>
            </a:extLst>
          </p:cNvPr>
          <p:cNvSpPr txBox="1"/>
          <p:nvPr/>
        </p:nvSpPr>
        <p:spPr>
          <a:xfrm>
            <a:off x="5486400" y="6240057"/>
            <a:ext cx="27853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 err="1"/>
              <a:t>Vrijheid</a:t>
            </a:r>
            <a:r>
              <a:rPr lang="fr-FR" sz="1200" dirty="0"/>
              <a:t> M., Thorax (2014) 69, 876-878</a:t>
            </a:r>
          </a:p>
          <a:p>
            <a:r>
              <a:rPr lang="fr-FR" sz="1200" dirty="0"/>
              <a:t>Agache et al., </a:t>
            </a:r>
            <a:r>
              <a:rPr lang="fr-FR" sz="1200" dirty="0" err="1"/>
              <a:t>Allergy</a:t>
            </a:r>
            <a:r>
              <a:rPr lang="fr-FR" sz="1200" dirty="0"/>
              <a:t> (2019) 74, 449-463 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AAC4F1B-08CB-2C4D-8AD8-DEA7462FF450}"/>
              </a:ext>
            </a:extLst>
          </p:cNvPr>
          <p:cNvGrpSpPr/>
          <p:nvPr/>
        </p:nvGrpSpPr>
        <p:grpSpPr>
          <a:xfrm>
            <a:off x="7515473" y="985117"/>
            <a:ext cx="4366053" cy="1013965"/>
            <a:chOff x="7220197" y="895472"/>
            <a:chExt cx="4768904" cy="113375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070C8B3-0A8F-1341-978C-C668D274D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6968" y="895472"/>
              <a:ext cx="3912133" cy="113375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F10D4CE-90D8-834F-8531-DCE3BFD3A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147" r="11524"/>
            <a:stretch/>
          </p:blipFill>
          <p:spPr>
            <a:xfrm>
              <a:off x="7220197" y="941388"/>
              <a:ext cx="805703" cy="1041918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2C21E6D-A3FC-1F4E-B6C7-466B97D1C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275" y="3678771"/>
            <a:ext cx="1599773" cy="120788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9398735-FF8F-4D49-ACD8-B95F570224EF}"/>
              </a:ext>
            </a:extLst>
          </p:cNvPr>
          <p:cNvSpPr txBox="1"/>
          <p:nvPr/>
        </p:nvSpPr>
        <p:spPr>
          <a:xfrm>
            <a:off x="5486400" y="6049409"/>
            <a:ext cx="294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Escher et al., </a:t>
            </a:r>
            <a:r>
              <a:rPr lang="fr-FR" sz="1200" i="1" dirty="0"/>
              <a:t>Environ. Int. </a:t>
            </a:r>
            <a:r>
              <a:rPr lang="fr-FR" sz="1200" dirty="0"/>
              <a:t>(2016) 99, 97-106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A6BC7D3-3BEF-654E-980C-F5E8C56F31A8}"/>
              </a:ext>
            </a:extLst>
          </p:cNvPr>
          <p:cNvSpPr txBox="1"/>
          <p:nvPr/>
        </p:nvSpPr>
        <p:spPr>
          <a:xfrm>
            <a:off x="5486399" y="5804507"/>
            <a:ext cx="4050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Wild, </a:t>
            </a:r>
            <a:r>
              <a:rPr lang="fr-FR" sz="1200" i="1" dirty="0" err="1"/>
              <a:t>Ecancer</a:t>
            </a:r>
            <a:r>
              <a:rPr lang="fr-FR" sz="1200" i="1" dirty="0"/>
              <a:t> </a:t>
            </a:r>
            <a:r>
              <a:rPr lang="fr-FR" sz="1200" i="1" dirty="0" err="1"/>
              <a:t>Epidemiol</a:t>
            </a:r>
            <a:r>
              <a:rPr lang="fr-FR" sz="1200" i="1" dirty="0"/>
              <a:t> </a:t>
            </a:r>
            <a:r>
              <a:rPr lang="fr-FR" sz="1200" i="1" dirty="0" err="1"/>
              <a:t>Biomarkers</a:t>
            </a:r>
            <a:r>
              <a:rPr lang="fr-FR" sz="1200" i="1" dirty="0"/>
              <a:t> </a:t>
            </a:r>
            <a:r>
              <a:rPr lang="fr-FR" sz="1200" i="1" dirty="0" err="1"/>
              <a:t>Prev</a:t>
            </a:r>
            <a:r>
              <a:rPr lang="fr-FR" sz="1200" i="1" dirty="0"/>
              <a:t>.. </a:t>
            </a:r>
            <a:r>
              <a:rPr lang="fr-FR" sz="1200" dirty="0"/>
              <a:t>(2005) 14, 1847-50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AF3F43D-8DA0-4B43-8493-C1E83621D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0" y="2493502"/>
            <a:ext cx="5754176" cy="30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91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AF85D8-D211-CB43-B93C-3F9ADE06C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19" y="-92765"/>
            <a:ext cx="10216343" cy="888251"/>
          </a:xfrm>
        </p:spPr>
        <p:txBody>
          <a:bodyPr>
            <a:normAutofit/>
          </a:bodyPr>
          <a:lstStyle/>
          <a:p>
            <a:r>
              <a:rPr lang="fr-FR" sz="2400" dirty="0"/>
              <a:t>L’apport de la haute résolution en MS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E17A1D-5D34-E548-B850-02194FA84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7350" y="1594510"/>
            <a:ext cx="9144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9994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96" name="Picture 3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1583374"/>
            <a:ext cx="7755411" cy="42974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797" name="Text Box 397"/>
          <p:cNvSpPr txBox="1">
            <a:spLocks noChangeArrowheads="1"/>
          </p:cNvSpPr>
          <p:nvPr/>
        </p:nvSpPr>
        <p:spPr bwMode="auto">
          <a:xfrm>
            <a:off x="1536350" y="33299"/>
            <a:ext cx="89033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Raleway" panose="020B0503030101060003" pitchFamily="34" charset="77"/>
              </a:rPr>
              <a:t>Complexité</a:t>
            </a: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 pour </a:t>
            </a:r>
            <a:r>
              <a:rPr lang="en-US" sz="2400" dirty="0" err="1">
                <a:solidFill>
                  <a:schemeClr val="bg1"/>
                </a:solidFill>
                <a:latin typeface="Raleway" panose="020B0503030101060003" pitchFamily="34" charset="77"/>
              </a:rPr>
              <a:t>l’annotation</a:t>
            </a: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 : influence du mode </a:t>
            </a:r>
            <a:r>
              <a:rPr lang="en-US" sz="2400" dirty="0" err="1">
                <a:solidFill>
                  <a:schemeClr val="bg1"/>
                </a:solidFill>
                <a:latin typeface="Raleway" panose="020B0503030101060003" pitchFamily="34" charset="77"/>
              </a:rPr>
              <a:t>d’excitation</a:t>
            </a:r>
            <a:endParaRPr lang="en-US" sz="2400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102798" name="Text Box 398"/>
          <p:cNvSpPr txBox="1">
            <a:spLocks noChangeArrowheads="1"/>
          </p:cNvSpPr>
          <p:nvPr/>
        </p:nvSpPr>
        <p:spPr bwMode="auto">
          <a:xfrm>
            <a:off x="2525623" y="2098676"/>
            <a:ext cx="214981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MS/MS (m/z 277)</a:t>
            </a:r>
          </a:p>
          <a:p>
            <a:r>
              <a:rPr lang="en-GB" dirty="0">
                <a:solidFill>
                  <a:srgbClr val="FF0000"/>
                </a:solidFill>
              </a:rPr>
              <a:t>Trappe </a:t>
            </a:r>
            <a:r>
              <a:rPr lang="en-GB" dirty="0" err="1">
                <a:solidFill>
                  <a:srgbClr val="FF0000"/>
                </a:solidFill>
              </a:rPr>
              <a:t>d’ions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Excitation </a:t>
            </a:r>
            <a:r>
              <a:rPr lang="en-GB" dirty="0" err="1">
                <a:solidFill>
                  <a:srgbClr val="FF0000"/>
                </a:solidFill>
              </a:rPr>
              <a:t>résonante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2799" name="Text Box 399"/>
          <p:cNvSpPr txBox="1">
            <a:spLocks noChangeArrowheads="1"/>
          </p:cNvSpPr>
          <p:nvPr/>
        </p:nvSpPr>
        <p:spPr bwMode="auto">
          <a:xfrm>
            <a:off x="2541498" y="4054476"/>
            <a:ext cx="256820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MS/MS (m/z 277)</a:t>
            </a:r>
          </a:p>
          <a:p>
            <a:r>
              <a:rPr lang="en-GB" dirty="0">
                <a:solidFill>
                  <a:srgbClr val="FF0000"/>
                </a:solidFill>
              </a:rPr>
              <a:t>Triple </a:t>
            </a:r>
            <a:r>
              <a:rPr lang="en-GB" dirty="0" err="1">
                <a:solidFill>
                  <a:srgbClr val="FF0000"/>
                </a:solidFill>
              </a:rPr>
              <a:t>quadripole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Excitation non </a:t>
            </a:r>
            <a:r>
              <a:rPr lang="en-GB" dirty="0" err="1">
                <a:solidFill>
                  <a:srgbClr val="FF0000"/>
                </a:solidFill>
              </a:rPr>
              <a:t>résonante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102800" name="Object 400"/>
          <p:cNvGraphicFramePr>
            <a:graphicFrameLocks noChangeAspect="1"/>
          </p:cNvGraphicFramePr>
          <p:nvPr/>
        </p:nvGraphicFramePr>
        <p:xfrm>
          <a:off x="5943600" y="1752601"/>
          <a:ext cx="2209800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Image Photo Editor" r:id="rId4" imgW="3343742" imgH="1343212" progId="MSPhotoEd.3">
                  <p:embed/>
                </p:oleObj>
              </mc:Choice>
              <mc:Fallback>
                <p:oleObj name="Image Photo Editor" r:id="rId4" imgW="3343742" imgH="1343212" progId="MSPhotoEd.3">
                  <p:embed/>
                  <p:pic>
                    <p:nvPicPr>
                      <p:cNvPr id="102800" name="Object 4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752601"/>
                        <a:ext cx="2209800" cy="88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01" name="Text Box 401"/>
          <p:cNvSpPr txBox="1">
            <a:spLocks noChangeArrowheads="1"/>
          </p:cNvSpPr>
          <p:nvPr/>
        </p:nvSpPr>
        <p:spPr bwMode="auto">
          <a:xfrm>
            <a:off x="6324601" y="2514600"/>
            <a:ext cx="21082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C</a:t>
            </a:r>
            <a:r>
              <a:rPr lang="en-GB" baseline="-25000">
                <a:solidFill>
                  <a:schemeClr val="bg2"/>
                </a:solidFill>
              </a:rPr>
              <a:t>12</a:t>
            </a:r>
            <a:r>
              <a:rPr lang="en-GB">
                <a:solidFill>
                  <a:schemeClr val="bg2"/>
                </a:solidFill>
              </a:rPr>
              <a:t>H</a:t>
            </a:r>
            <a:r>
              <a:rPr lang="en-GB" baseline="-25000">
                <a:solidFill>
                  <a:schemeClr val="bg2"/>
                </a:solidFill>
              </a:rPr>
              <a:t>18</a:t>
            </a:r>
            <a:r>
              <a:rPr lang="en-GB">
                <a:solidFill>
                  <a:schemeClr val="bg2"/>
                </a:solidFill>
              </a:rPr>
              <a:t>ON</a:t>
            </a:r>
            <a:r>
              <a:rPr lang="en-GB" baseline="-25000">
                <a:solidFill>
                  <a:schemeClr val="bg2"/>
                </a:solidFill>
              </a:rPr>
              <a:t>2</a:t>
            </a:r>
            <a:r>
              <a:rPr lang="en-GB">
                <a:solidFill>
                  <a:schemeClr val="bg2"/>
                </a:solidFill>
              </a:rPr>
              <a:t>Cl</a:t>
            </a:r>
            <a:r>
              <a:rPr lang="en-GB" baseline="-25000">
                <a:solidFill>
                  <a:schemeClr val="bg2"/>
                </a:solidFill>
              </a:rPr>
              <a:t>2</a:t>
            </a:r>
            <a:r>
              <a:rPr lang="en-GB">
                <a:solidFill>
                  <a:schemeClr val="bg2"/>
                </a:solidFill>
              </a:rPr>
              <a:t>  M 276</a:t>
            </a:r>
          </a:p>
        </p:txBody>
      </p:sp>
      <p:sp>
        <p:nvSpPr>
          <p:cNvPr id="102802" name="Arc 402"/>
          <p:cNvSpPr>
            <a:spLocks/>
          </p:cNvSpPr>
          <p:nvPr/>
        </p:nvSpPr>
        <p:spPr bwMode="auto">
          <a:xfrm rot="16444907" flipV="1">
            <a:off x="9105900" y="2362200"/>
            <a:ext cx="381000" cy="609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2803" name="Arc 403"/>
          <p:cNvSpPr>
            <a:spLocks/>
          </p:cNvSpPr>
          <p:nvPr/>
        </p:nvSpPr>
        <p:spPr bwMode="auto">
          <a:xfrm rot="16444907" flipV="1">
            <a:off x="9175750" y="4762500"/>
            <a:ext cx="228600" cy="609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508"/>
              <a:gd name="T1" fmla="*/ 0 h 21600"/>
              <a:gd name="T2" fmla="*/ 21508 w 21508"/>
              <a:gd name="T3" fmla="*/ 19608 h 21600"/>
              <a:gd name="T4" fmla="*/ 0 w 2150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08" h="21600" fill="none" extrusionOk="0">
                <a:moveTo>
                  <a:pt x="-1" y="0"/>
                </a:moveTo>
                <a:cubicBezTo>
                  <a:pt x="11157" y="0"/>
                  <a:pt x="20478" y="8497"/>
                  <a:pt x="21507" y="19608"/>
                </a:cubicBezTo>
              </a:path>
              <a:path w="21508" h="21600" stroke="0" extrusionOk="0">
                <a:moveTo>
                  <a:pt x="-1" y="0"/>
                </a:moveTo>
                <a:cubicBezTo>
                  <a:pt x="11157" y="0"/>
                  <a:pt x="20478" y="8497"/>
                  <a:pt x="21507" y="19608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2805" name="Arc 405"/>
          <p:cNvSpPr>
            <a:spLocks/>
          </p:cNvSpPr>
          <p:nvPr/>
        </p:nvSpPr>
        <p:spPr bwMode="auto">
          <a:xfrm>
            <a:off x="6858000" y="3962400"/>
            <a:ext cx="2057400" cy="838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2807" name="Arc 407"/>
          <p:cNvSpPr>
            <a:spLocks/>
          </p:cNvSpPr>
          <p:nvPr/>
        </p:nvSpPr>
        <p:spPr bwMode="auto">
          <a:xfrm flipH="1">
            <a:off x="5257800" y="3962400"/>
            <a:ext cx="1219200" cy="1219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2809" name="Arc 409"/>
          <p:cNvSpPr>
            <a:spLocks/>
          </p:cNvSpPr>
          <p:nvPr/>
        </p:nvSpPr>
        <p:spPr bwMode="auto">
          <a:xfrm>
            <a:off x="4038600" y="5257800"/>
            <a:ext cx="1066800" cy="76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702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D8CDC31-7E7F-6D45-8825-64072259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44741B-EB60-4075-BBD0-B853B3FB0F09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0F9417-800B-3043-B7B8-A84AD084B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807" y="2967990"/>
            <a:ext cx="7984490" cy="3776194"/>
          </a:xfrm>
          <a:prstGeom prst="rect">
            <a:avLst/>
          </a:prstGeom>
        </p:spPr>
      </p:pic>
      <p:sp>
        <p:nvSpPr>
          <p:cNvPr id="4" name="Text Box 397">
            <a:extLst>
              <a:ext uri="{FF2B5EF4-FFF2-40B4-BE49-F238E27FC236}">
                <a16:creationId xmlns:a16="http://schemas.microsoft.com/office/drawing/2014/main" id="{CD2D665A-A224-7C41-BDAF-4F4B82CDE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787" y="33299"/>
            <a:ext cx="92945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Raleway" panose="020B0503030101060003" pitchFamily="34" charset="77"/>
              </a:rPr>
              <a:t>Complexité</a:t>
            </a: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 pour </a:t>
            </a:r>
            <a:r>
              <a:rPr lang="en-US" sz="2400" dirty="0" err="1">
                <a:solidFill>
                  <a:schemeClr val="bg1"/>
                </a:solidFill>
                <a:latin typeface="Raleway" panose="020B0503030101060003" pitchFamily="34" charset="77"/>
              </a:rPr>
              <a:t>l’annotation</a:t>
            </a: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 : influence de </a:t>
            </a:r>
            <a:r>
              <a:rPr lang="en-US" sz="2400" dirty="0" err="1">
                <a:solidFill>
                  <a:schemeClr val="bg1"/>
                </a:solidFill>
                <a:latin typeface="Raleway" panose="020B0503030101060003" pitchFamily="34" charset="77"/>
              </a:rPr>
              <a:t>l’énergie</a:t>
            </a: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aleway" panose="020B0503030101060003" pitchFamily="34" charset="77"/>
              </a:rPr>
              <a:t>d’excitation</a:t>
            </a:r>
            <a:endParaRPr lang="en-US" sz="2400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8610C9-9867-7147-BABF-CB88306CA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080" y="1103630"/>
            <a:ext cx="3509010" cy="165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33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1E8293-4FA1-E446-821C-771466BDA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38" y="-148608"/>
            <a:ext cx="12012706" cy="888251"/>
          </a:xfrm>
        </p:spPr>
        <p:txBody>
          <a:bodyPr>
            <a:normAutofit/>
          </a:bodyPr>
          <a:lstStyle/>
          <a:p>
            <a:r>
              <a:rPr lang="fr-FR" sz="2400" dirty="0"/>
              <a:t>Une dimension supplémentaire pour la séparation (éventuellement l’identification)</a:t>
            </a:r>
          </a:p>
        </p:txBody>
      </p:sp>
      <p:sp>
        <p:nvSpPr>
          <p:cNvPr id="5" name="Sous-titre 3">
            <a:extLst>
              <a:ext uri="{FF2B5EF4-FFF2-40B4-BE49-F238E27FC236}">
                <a16:creationId xmlns:a16="http://schemas.microsoft.com/office/drawing/2014/main" id="{0F499F7C-1550-B34E-8FAD-B70B91E955F4}"/>
              </a:ext>
            </a:extLst>
          </p:cNvPr>
          <p:cNvSpPr txBox="1">
            <a:spLocks/>
          </p:cNvSpPr>
          <p:nvPr/>
        </p:nvSpPr>
        <p:spPr>
          <a:xfrm>
            <a:off x="896714" y="1079153"/>
            <a:ext cx="9680171" cy="679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23" rtl="0" eaLnBrk="1" latinLnBrk="0" hangingPunct="1">
              <a:lnSpc>
                <a:spcPct val="90000"/>
              </a:lnSpc>
              <a:spcBef>
                <a:spcPts val="1001"/>
              </a:spcBef>
              <a:buSzPct val="126000"/>
              <a:buFontTx/>
              <a:buNone/>
              <a:defRPr sz="2000" kern="1200">
                <a:solidFill>
                  <a:srgbClr val="275662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189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4869C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14377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71566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828754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285943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mobilité ionique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A3C1B4F-95A2-3142-BC77-912817945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0131" y="1758172"/>
            <a:ext cx="6821869" cy="390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0C9FACA-AF71-1B45-85A1-F725CE91CA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31" y="4743991"/>
            <a:ext cx="5239043" cy="1836394"/>
          </a:xfrm>
          <a:prstGeom prst="rect">
            <a:avLst/>
          </a:prstGeom>
        </p:spPr>
      </p:pic>
      <p:pic>
        <p:nvPicPr>
          <p:cNvPr id="8" name="Picture 4" descr="Résultat de recherche d'images pour &quot;ion mobility spectrometry&quot;">
            <a:extLst>
              <a:ext uri="{FF2B5EF4-FFF2-40B4-BE49-F238E27FC236}">
                <a16:creationId xmlns:a16="http://schemas.microsoft.com/office/drawing/2014/main" id="{8B2CD278-C481-EA44-84AA-53FD22189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56" y="1615152"/>
            <a:ext cx="5631118" cy="293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52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709230-DDED-A746-9699-88513B77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" y="-172277"/>
            <a:ext cx="12019722" cy="888251"/>
          </a:xfrm>
        </p:spPr>
        <p:txBody>
          <a:bodyPr>
            <a:normAutofit/>
          </a:bodyPr>
          <a:lstStyle/>
          <a:p>
            <a:r>
              <a:rPr lang="fr-FR" sz="2400" dirty="0"/>
              <a:t>Compléter les bases de données spectrales pour un meilleur niveau de confiance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54EA8F1A-1CE6-DA42-83A8-A0B735A8636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18753" y="1041631"/>
            <a:ext cx="9680171" cy="679019"/>
          </a:xfrm>
        </p:spPr>
        <p:txBody>
          <a:bodyPr/>
          <a:lstStyle/>
          <a:p>
            <a:r>
              <a:rPr lang="fr-FR" dirty="0"/>
              <a:t>Différence entre suspects et </a:t>
            </a:r>
            <a:r>
              <a:rPr lang="fr-FR" dirty="0" err="1"/>
              <a:t>targets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7DCDBF-C5B6-754C-BE99-77D3D0AB2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557" y="1882006"/>
            <a:ext cx="7230562" cy="476264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342E543-C3FF-2948-9D8C-8B89E8D50CAA}"/>
              </a:ext>
            </a:extLst>
          </p:cNvPr>
          <p:cNvSpPr txBox="1"/>
          <p:nvPr/>
        </p:nvSpPr>
        <p:spPr>
          <a:xfrm>
            <a:off x="8896847" y="6581001"/>
            <a:ext cx="3132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Oberacher</a:t>
            </a:r>
            <a:r>
              <a:rPr lang="fr-FR" sz="1200" dirty="0"/>
              <a:t> et al., Environ. </a:t>
            </a:r>
            <a:r>
              <a:rPr lang="fr-FR" sz="1200" dirty="0" err="1"/>
              <a:t>Sci</a:t>
            </a:r>
            <a:r>
              <a:rPr lang="fr-FR" sz="1200" dirty="0"/>
              <a:t>. </a:t>
            </a:r>
            <a:r>
              <a:rPr lang="fr-FR" sz="1200" dirty="0" err="1"/>
              <a:t>Eur</a:t>
            </a:r>
            <a:r>
              <a:rPr lang="fr-FR" sz="1200" dirty="0"/>
              <a:t>., 2020, 32, 43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472B639-4C21-8E46-92F8-F1EF8DF40A17}"/>
              </a:ext>
            </a:extLst>
          </p:cNvPr>
          <p:cNvCxnSpPr/>
          <p:nvPr/>
        </p:nvCxnSpPr>
        <p:spPr>
          <a:xfrm flipH="1">
            <a:off x="8733183" y="5168348"/>
            <a:ext cx="1987826" cy="9011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FA1CC630-4318-6B4A-91C0-1DDE879F5F88}"/>
              </a:ext>
            </a:extLst>
          </p:cNvPr>
          <p:cNvSpPr txBox="1"/>
          <p:nvPr/>
        </p:nvSpPr>
        <p:spPr>
          <a:xfrm>
            <a:off x="9341519" y="4822326"/>
            <a:ext cx="268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On n’a aucune information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881F2B5-8258-5843-AB2A-EFF8166BC0C1}"/>
              </a:ext>
            </a:extLst>
          </p:cNvPr>
          <p:cNvSpPr txBox="1"/>
          <p:nvPr/>
        </p:nvSpPr>
        <p:spPr>
          <a:xfrm>
            <a:off x="8518532" y="2584484"/>
            <a:ext cx="356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On connait très bien ces composés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D685B0A-641B-1445-A5B4-9C59D5341039}"/>
              </a:ext>
            </a:extLst>
          </p:cNvPr>
          <p:cNvCxnSpPr/>
          <p:nvPr/>
        </p:nvCxnSpPr>
        <p:spPr>
          <a:xfrm flipH="1">
            <a:off x="8475090" y="2930506"/>
            <a:ext cx="1987826" cy="9011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47E7AD20-0E68-1645-8C9D-AABED880F8F0}"/>
              </a:ext>
            </a:extLst>
          </p:cNvPr>
          <p:cNvSpPr txBox="1"/>
          <p:nvPr/>
        </p:nvSpPr>
        <p:spPr>
          <a:xfrm>
            <a:off x="5652148" y="1579808"/>
            <a:ext cx="613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On a ou on peut avoir quelques informations sur ces composés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6E001BE-1BE1-204C-950A-44E633171552}"/>
              </a:ext>
            </a:extLst>
          </p:cNvPr>
          <p:cNvCxnSpPr>
            <a:cxnSpLocks/>
          </p:cNvCxnSpPr>
          <p:nvPr/>
        </p:nvCxnSpPr>
        <p:spPr>
          <a:xfrm flipH="1">
            <a:off x="4464925" y="2046307"/>
            <a:ext cx="1909371" cy="6017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641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0A1566-A1DE-A64A-B48E-C6A03D74A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41" y="-177150"/>
            <a:ext cx="11750359" cy="888251"/>
          </a:xfrm>
        </p:spPr>
        <p:txBody>
          <a:bodyPr>
            <a:normAutofit/>
          </a:bodyPr>
          <a:lstStyle/>
          <a:p>
            <a:r>
              <a:rPr lang="fr-FR" sz="2400" dirty="0"/>
              <a:t>La démarche pour constituer / enrichir les bases de données spectrales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8C3162D0-19AD-3C41-BBE0-259805FF395A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Convertir un suspect en </a:t>
            </a:r>
            <a:r>
              <a:rPr lang="fr-FR" dirty="0" err="1"/>
              <a:t>target</a:t>
            </a:r>
            <a:r>
              <a:rPr lang="fr-FR" dirty="0"/>
              <a:t> :un travail important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893097-BA71-174D-8198-4ACAAD6C5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861" y="1451610"/>
            <a:ext cx="5151120" cy="526819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3A77DD2-E5EC-7D49-928D-E14552A452EA}"/>
              </a:ext>
            </a:extLst>
          </p:cNvPr>
          <p:cNvSpPr txBox="1"/>
          <p:nvPr/>
        </p:nvSpPr>
        <p:spPr>
          <a:xfrm>
            <a:off x="8618220" y="6355080"/>
            <a:ext cx="3132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Oberacher</a:t>
            </a:r>
            <a:r>
              <a:rPr lang="fr-FR" sz="1200" dirty="0"/>
              <a:t> et al., Environ. </a:t>
            </a:r>
            <a:r>
              <a:rPr lang="fr-FR" sz="1200" dirty="0" err="1"/>
              <a:t>Sci</a:t>
            </a:r>
            <a:r>
              <a:rPr lang="fr-FR" sz="1200" dirty="0"/>
              <a:t>. </a:t>
            </a:r>
            <a:r>
              <a:rPr lang="fr-FR" sz="1200" dirty="0" err="1"/>
              <a:t>Eur</a:t>
            </a:r>
            <a:r>
              <a:rPr lang="fr-FR" sz="1200" dirty="0"/>
              <a:t>., 2020, 32, 43</a:t>
            </a:r>
          </a:p>
        </p:txBody>
      </p:sp>
    </p:spTree>
    <p:extLst>
      <p:ext uri="{BB962C8B-B14F-4D97-AF65-F5344CB8AC3E}">
        <p14:creationId xmlns:p14="http://schemas.microsoft.com/office/powerpoint/2010/main" val="184584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EF2FD1-F7CA-B24D-B12E-11C428071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96" y="-132522"/>
            <a:ext cx="10216343" cy="888251"/>
          </a:xfrm>
        </p:spPr>
        <p:txBody>
          <a:bodyPr>
            <a:normAutofit/>
          </a:bodyPr>
          <a:lstStyle/>
          <a:p>
            <a:r>
              <a:rPr lang="fr-FR" sz="2400" dirty="0"/>
              <a:t>Les disponibilités pour passer au niveau 1 d’identification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A0D0FD-AC6E-084B-84DB-8C5F3CBFB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1423342"/>
            <a:ext cx="10198100" cy="49022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AF4F48D-2F16-A048-9FEE-4FE6162E9C54}"/>
              </a:ext>
            </a:extLst>
          </p:cNvPr>
          <p:cNvSpPr txBox="1"/>
          <p:nvPr/>
        </p:nvSpPr>
        <p:spPr>
          <a:xfrm>
            <a:off x="8846820" y="6438830"/>
            <a:ext cx="3132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Oberacher</a:t>
            </a:r>
            <a:r>
              <a:rPr lang="fr-FR" sz="1200" dirty="0"/>
              <a:t> et al., Environ. </a:t>
            </a:r>
            <a:r>
              <a:rPr lang="fr-FR" sz="1200" dirty="0" err="1"/>
              <a:t>Sci</a:t>
            </a:r>
            <a:r>
              <a:rPr lang="fr-FR" sz="1200" dirty="0"/>
              <a:t>. </a:t>
            </a:r>
            <a:r>
              <a:rPr lang="fr-FR" sz="1200" dirty="0" err="1"/>
              <a:t>Eur</a:t>
            </a:r>
            <a:r>
              <a:rPr lang="fr-FR" sz="1200" dirty="0"/>
              <a:t>., 2020, 32, 43</a:t>
            </a:r>
          </a:p>
        </p:txBody>
      </p:sp>
    </p:spTree>
    <p:extLst>
      <p:ext uri="{BB962C8B-B14F-4D97-AF65-F5344CB8AC3E}">
        <p14:creationId xmlns:p14="http://schemas.microsoft.com/office/powerpoint/2010/main" val="1417459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EF880B-9664-4147-B9E6-B5CDC84DB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68" y="-172841"/>
            <a:ext cx="11357407" cy="888251"/>
          </a:xfrm>
        </p:spPr>
        <p:txBody>
          <a:bodyPr>
            <a:normAutofit/>
          </a:bodyPr>
          <a:lstStyle/>
          <a:p>
            <a:r>
              <a:rPr lang="fr-FR" sz="2400" dirty="0"/>
              <a:t>Machine </a:t>
            </a:r>
            <a:r>
              <a:rPr lang="fr-FR" sz="2400" dirty="0" err="1"/>
              <a:t>learning</a:t>
            </a:r>
            <a:r>
              <a:rPr lang="fr-FR" sz="2400" dirty="0"/>
              <a:t> et IA : une aide pour nous aider avec nos bases de données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F8C439-98DF-CA4C-9010-3653CDB9A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483" y="1982984"/>
            <a:ext cx="10456517" cy="41488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613B86-1863-614E-92AF-22B76105F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3" y="4706986"/>
            <a:ext cx="1880246" cy="14248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9226AD-6111-F445-B2C8-2EE965E1E1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65"/>
          <a:stretch/>
        </p:blipFill>
        <p:spPr>
          <a:xfrm>
            <a:off x="80090" y="1348273"/>
            <a:ext cx="1960370" cy="14845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21D4D3D-6BF9-784E-BA04-A1BB69FBED67}"/>
              </a:ext>
            </a:extLst>
          </p:cNvPr>
          <p:cNvSpPr txBox="1"/>
          <p:nvPr/>
        </p:nvSpPr>
        <p:spPr>
          <a:xfrm>
            <a:off x="6011271" y="6554763"/>
            <a:ext cx="2744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Allen et al., </a:t>
            </a:r>
            <a:r>
              <a:rPr lang="fr-FR" sz="1200" dirty="0" err="1"/>
              <a:t>Metabolomics</a:t>
            </a:r>
            <a:r>
              <a:rPr lang="fr-FR" sz="1200" dirty="0"/>
              <a:t>, 2015, 11, 98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BC23561-378F-C547-A834-B9078C651771}"/>
              </a:ext>
            </a:extLst>
          </p:cNvPr>
          <p:cNvSpPr txBox="1"/>
          <p:nvPr/>
        </p:nvSpPr>
        <p:spPr>
          <a:xfrm>
            <a:off x="9141459" y="6554764"/>
            <a:ext cx="2783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Blazenovic</a:t>
            </a:r>
            <a:r>
              <a:rPr lang="fr-FR" sz="1200" dirty="0"/>
              <a:t> et al., </a:t>
            </a:r>
            <a:r>
              <a:rPr lang="fr-FR" sz="1200" dirty="0" err="1"/>
              <a:t>Metabolites</a:t>
            </a:r>
            <a:r>
              <a:rPr lang="fr-FR" sz="1200" dirty="0"/>
              <a:t>, 2018, 8, 31</a:t>
            </a:r>
          </a:p>
        </p:txBody>
      </p:sp>
    </p:spTree>
    <p:extLst>
      <p:ext uri="{BB962C8B-B14F-4D97-AF65-F5344CB8AC3E}">
        <p14:creationId xmlns:p14="http://schemas.microsoft.com/office/powerpoint/2010/main" val="4051458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DD78D1-96DA-4345-A45D-EE78F6621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55F471CA-EFA1-A642-9551-D482E3DF7EE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E9D8C03-EB0F-B046-8126-013A35E16BD9}"/>
              </a:ext>
            </a:extLst>
          </p:cNvPr>
          <p:cNvSpPr txBox="1">
            <a:spLocks/>
          </p:cNvSpPr>
          <p:nvPr/>
        </p:nvSpPr>
        <p:spPr>
          <a:xfrm>
            <a:off x="743192" y="-84967"/>
            <a:ext cx="10216343" cy="88825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fr-FR" sz="2400" dirty="0"/>
              <a:t>Compléter l’information pour une interprétation pertinente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EB5106-8B3B-F143-AF5A-2A835D6D5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52" y="1613857"/>
            <a:ext cx="6799580" cy="47539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9702B2-67C0-E743-ABED-E9231AB2D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940" y="2665730"/>
            <a:ext cx="4051300" cy="23495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718848-7E76-064C-BC6A-C8CB993DC0F8}"/>
              </a:ext>
            </a:extLst>
          </p:cNvPr>
          <p:cNvSpPr txBox="1"/>
          <p:nvPr/>
        </p:nvSpPr>
        <p:spPr>
          <a:xfrm>
            <a:off x="8366760" y="6229350"/>
            <a:ext cx="3006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Meijer</a:t>
            </a:r>
            <a:r>
              <a:rPr lang="fr-FR" sz="1200" dirty="0"/>
              <a:t> et al., Environ. Int., 2021, 152, 106511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A6E5D45-0E8C-E142-9B35-D175AFF7ED9F}"/>
              </a:ext>
            </a:extLst>
          </p:cNvPr>
          <p:cNvSpPr/>
          <p:nvPr/>
        </p:nvSpPr>
        <p:spPr>
          <a:xfrm>
            <a:off x="0" y="4358650"/>
            <a:ext cx="7872761" cy="15307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807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170B65C-5A74-AB49-BBC8-04190CA0D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4191"/>
            <a:ext cx="7772957" cy="316003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037E7E5-E32B-834E-8D22-D05C3EA5433B}"/>
              </a:ext>
            </a:extLst>
          </p:cNvPr>
          <p:cNvSpPr txBox="1"/>
          <p:nvPr/>
        </p:nvSpPr>
        <p:spPr>
          <a:xfrm>
            <a:off x="2340024" y="4669548"/>
            <a:ext cx="385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Escher et al., </a:t>
            </a:r>
            <a:r>
              <a:rPr lang="fr-FR" sz="1600" i="1" dirty="0"/>
              <a:t>Environ. Int. </a:t>
            </a:r>
            <a:r>
              <a:rPr lang="fr-FR" sz="1600" dirty="0"/>
              <a:t>(2016) 99, 97-106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520EBC8-E55E-F84D-9DCE-F9A2E4FF5AD8}"/>
              </a:ext>
            </a:extLst>
          </p:cNvPr>
          <p:cNvSpPr txBox="1"/>
          <p:nvPr/>
        </p:nvSpPr>
        <p:spPr>
          <a:xfrm>
            <a:off x="1183340" y="134562"/>
            <a:ext cx="962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Raleway" panose="020B0503030101060003" pitchFamily="34" charset="77"/>
                <a:ea typeface="Verdana" pitchFamily="34" charset="0"/>
                <a:cs typeface="Verdana" pitchFamily="34" charset="0"/>
              </a:rPr>
              <a:t>Vers une vision plus intégrative (avec d’autres bases de données…)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AB83F83-57ED-5140-B1BF-6C8B75C78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01" y="1424191"/>
            <a:ext cx="3535366" cy="381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E0E8A49-E2AF-E146-9501-5823DFC21566}"/>
              </a:ext>
            </a:extLst>
          </p:cNvPr>
          <p:cNvSpPr txBox="1"/>
          <p:nvPr/>
        </p:nvSpPr>
        <p:spPr>
          <a:xfrm>
            <a:off x="7998929" y="5418295"/>
            <a:ext cx="4193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Sturla et al., </a:t>
            </a:r>
            <a:r>
              <a:rPr lang="fr-FR" sz="1600" i="1" dirty="0" err="1"/>
              <a:t>Chem</a:t>
            </a:r>
            <a:r>
              <a:rPr lang="fr-FR" sz="1600" i="1" dirty="0"/>
              <a:t>. </a:t>
            </a:r>
            <a:r>
              <a:rPr lang="fr-FR" sz="1600" i="1" dirty="0" err="1"/>
              <a:t>Res</a:t>
            </a:r>
            <a:r>
              <a:rPr lang="fr-FR" sz="1600" i="1" dirty="0"/>
              <a:t>. </a:t>
            </a:r>
            <a:r>
              <a:rPr lang="fr-FR" sz="1600" i="1" dirty="0" err="1"/>
              <a:t>Toxicol</a:t>
            </a:r>
            <a:r>
              <a:rPr lang="fr-FR" sz="1600" i="1" dirty="0"/>
              <a:t>. </a:t>
            </a:r>
            <a:r>
              <a:rPr lang="fr-FR" sz="1600" dirty="0"/>
              <a:t>(2014) 27, 314</a:t>
            </a:r>
          </a:p>
        </p:txBody>
      </p:sp>
    </p:spTree>
    <p:extLst>
      <p:ext uri="{BB962C8B-B14F-4D97-AF65-F5344CB8AC3E}">
        <p14:creationId xmlns:p14="http://schemas.microsoft.com/office/powerpoint/2010/main" val="2205394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2DD003-FFCA-2C44-A7A1-576D4F62F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3317-1F26-47FB-9EF0-E81EEB241BB0}" type="slidenum">
              <a:rPr lang="fr-FR" smtClean="0"/>
              <a:pPr/>
              <a:t>3</a:t>
            </a:fld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9C34943-5778-6A45-8FD7-2A534677AEDE}"/>
              </a:ext>
            </a:extLst>
          </p:cNvPr>
          <p:cNvGrpSpPr/>
          <p:nvPr/>
        </p:nvGrpSpPr>
        <p:grpSpPr>
          <a:xfrm>
            <a:off x="1403648" y="1083997"/>
            <a:ext cx="4960359" cy="5384627"/>
            <a:chOff x="3851921" y="1772816"/>
            <a:chExt cx="3024336" cy="400118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DA65329-99E7-994A-B49D-299C3BAAD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51921" y="1772816"/>
              <a:ext cx="3024336" cy="400118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5E53CA8-71F6-9344-B6B0-2C308DC94083}"/>
                </a:ext>
              </a:extLst>
            </p:cNvPr>
            <p:cNvSpPr txBox="1"/>
            <p:nvPr/>
          </p:nvSpPr>
          <p:spPr>
            <a:xfrm>
              <a:off x="4598334" y="2132856"/>
              <a:ext cx="1584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Endogenous</a:t>
              </a: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fr-F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metabolites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7388D23-B56A-B542-915D-8C9B5B957283}"/>
                </a:ext>
              </a:extLst>
            </p:cNvPr>
            <p:cNvSpPr txBox="1"/>
            <p:nvPr/>
          </p:nvSpPr>
          <p:spPr>
            <a:xfrm>
              <a:off x="4383384" y="3058902"/>
              <a:ext cx="20140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Drugs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Food compounds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43BFE88-B2F1-0743-913D-FC538369ED6C}"/>
                </a:ext>
              </a:extLst>
            </p:cNvPr>
            <p:cNvSpPr txBox="1"/>
            <p:nvPr/>
          </p:nvSpPr>
          <p:spPr>
            <a:xfrm>
              <a:off x="3921590" y="3934538"/>
              <a:ext cx="293766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Environmental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exposures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Pollutants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1894EAD-4178-A644-B864-0FD1FB7ACA88}"/>
              </a:ext>
            </a:extLst>
          </p:cNvPr>
          <p:cNvCxnSpPr>
            <a:cxnSpLocks/>
          </p:cNvCxnSpPr>
          <p:nvPr/>
        </p:nvCxnSpPr>
        <p:spPr>
          <a:xfrm>
            <a:off x="1456503" y="2661741"/>
            <a:ext cx="489603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A4A9B5C-5BCD-D949-95F5-280D0A4AC7B8}"/>
              </a:ext>
            </a:extLst>
          </p:cNvPr>
          <p:cNvCxnSpPr>
            <a:cxnSpLocks/>
          </p:cNvCxnSpPr>
          <p:nvPr/>
        </p:nvCxnSpPr>
        <p:spPr>
          <a:xfrm>
            <a:off x="1456503" y="3775443"/>
            <a:ext cx="489603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131DBB2-1025-9C4C-9062-FE4B0C66D317}"/>
              </a:ext>
            </a:extLst>
          </p:cNvPr>
          <p:cNvGrpSpPr/>
          <p:nvPr/>
        </p:nvGrpSpPr>
        <p:grpSpPr>
          <a:xfrm>
            <a:off x="6690153" y="1038624"/>
            <a:ext cx="1740388" cy="5473638"/>
            <a:chOff x="5576980" y="1052736"/>
            <a:chExt cx="1430200" cy="5242233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0F3275D-D12E-C443-9218-4DF165685019}"/>
                </a:ext>
              </a:extLst>
            </p:cNvPr>
            <p:cNvSpPr txBox="1"/>
            <p:nvPr/>
          </p:nvSpPr>
          <p:spPr>
            <a:xfrm rot="5400000">
              <a:off x="5014921" y="3471156"/>
              <a:ext cx="30723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Number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of compounds</a:t>
              </a: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F8798E4C-F345-124F-8908-B6107109323A}"/>
                </a:ext>
              </a:extLst>
            </p:cNvPr>
            <p:cNvCxnSpPr>
              <a:cxnSpLocks/>
            </p:cNvCxnSpPr>
            <p:nvPr/>
          </p:nvCxnSpPr>
          <p:spPr>
            <a:xfrm>
              <a:off x="6228184" y="1571917"/>
              <a:ext cx="0" cy="4245312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055B07E-1179-C846-BB86-E8A629AA9FFB}"/>
                </a:ext>
              </a:extLst>
            </p:cNvPr>
            <p:cNvSpPr txBox="1"/>
            <p:nvPr/>
          </p:nvSpPr>
          <p:spPr>
            <a:xfrm>
              <a:off x="5663258" y="1052736"/>
              <a:ext cx="1119217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rPr>
                <a:t> »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3000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ABE2E31-4ECA-9B4C-9493-379FF072F28D}"/>
                </a:ext>
              </a:extLst>
            </p:cNvPr>
            <p:cNvSpPr txBox="1"/>
            <p:nvPr/>
          </p:nvSpPr>
          <p:spPr>
            <a:xfrm>
              <a:off x="5576980" y="5833303"/>
              <a:ext cx="1430200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rPr>
                <a:t> »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200000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23DD9B3-A398-624F-A6E0-187A503780CB}"/>
              </a:ext>
            </a:extLst>
          </p:cNvPr>
          <p:cNvGrpSpPr/>
          <p:nvPr/>
        </p:nvGrpSpPr>
        <p:grpSpPr>
          <a:xfrm>
            <a:off x="8623928" y="1028485"/>
            <a:ext cx="1128116" cy="5440139"/>
            <a:chOff x="7155272" y="1052736"/>
            <a:chExt cx="927053" cy="5210150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9BE80ED-BE93-DC49-9754-78E805E82497}"/>
                </a:ext>
              </a:extLst>
            </p:cNvPr>
            <p:cNvSpPr txBox="1"/>
            <p:nvPr/>
          </p:nvSpPr>
          <p:spPr>
            <a:xfrm rot="5400000">
              <a:off x="7049831" y="3245595"/>
              <a:ext cx="16033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Abundance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DAE3CCFE-92C5-704E-9A31-FC2D117531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0169" y="1539833"/>
              <a:ext cx="0" cy="4245312"/>
            </a:xfrm>
            <a:prstGeom prst="straightConnector1">
              <a:avLst/>
            </a:prstGeom>
            <a:ln w="762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CC374DD-87FA-B141-B7FC-70F98AE33FD7}"/>
                </a:ext>
              </a:extLst>
            </p:cNvPr>
            <p:cNvSpPr txBox="1"/>
            <p:nvPr/>
          </p:nvSpPr>
          <p:spPr>
            <a:xfrm>
              <a:off x="7241780" y="5801220"/>
              <a:ext cx="542136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fM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7A66FFB-0EEE-5A44-8CAB-8AB7FC97379F}"/>
                </a:ext>
              </a:extLst>
            </p:cNvPr>
            <p:cNvSpPr txBox="1"/>
            <p:nvPr/>
          </p:nvSpPr>
          <p:spPr>
            <a:xfrm>
              <a:off x="7155272" y="1052736"/>
              <a:ext cx="692818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mM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A39E979C-736E-2141-9C36-316FDB979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5" y="44623"/>
            <a:ext cx="10941977" cy="60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cs typeface="Times New Roman" pitchFamily="18" charset="0"/>
              </a:rPr>
              <a:t>Contaminants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cs typeface="Times New Roman" pitchFamily="18" charset="0"/>
              </a:rPr>
              <a:t>environmentaux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cs typeface="Times New Roman" pitchFamily="18" charset="0"/>
              </a:rPr>
              <a:t> /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cs typeface="Times New Roman" pitchFamily="18" charset="0"/>
              </a:rPr>
              <a:t>alimentaires</a:t>
            </a: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  <a:cs typeface="Times New Roman" pitchFamily="18" charset="0"/>
              </a:rPr>
              <a:t>,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cs typeface="Times New Roman" pitchFamily="18" charset="0"/>
              </a:rPr>
              <a:t> un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cs typeface="Times New Roman" pitchFamily="18" charset="0"/>
              </a:rPr>
              <a:t>vrai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cs typeface="Times New Roman" pitchFamily="18" charset="0"/>
              </a:rPr>
              <a:t> challenge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cs typeface="Times New Roman" pitchFamily="18" charset="0"/>
              </a:rPr>
              <a:t>analytique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Times New Roman" pitchFamily="18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B9FFF22-DB20-0648-8FD7-376E9D2F91EE}"/>
              </a:ext>
            </a:extLst>
          </p:cNvPr>
          <p:cNvSpPr txBox="1"/>
          <p:nvPr/>
        </p:nvSpPr>
        <p:spPr>
          <a:xfrm>
            <a:off x="107504" y="6381328"/>
            <a:ext cx="382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1789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pour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2733395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A41E28C8-EB01-BD46-98B2-AE28C8C6E958}"/>
              </a:ext>
            </a:extLst>
          </p:cNvPr>
          <p:cNvSpPr txBox="1"/>
          <p:nvPr/>
        </p:nvSpPr>
        <p:spPr>
          <a:xfrm>
            <a:off x="8948905" y="1027666"/>
            <a:ext cx="295283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/>
              <a:t>Défis sur l’</a:t>
            </a:r>
            <a:r>
              <a:rPr lang="fr-FR" sz="2000" u="sng" dirty="0" err="1"/>
              <a:t>exposome</a:t>
            </a:r>
            <a:r>
              <a:rPr lang="fr-FR" sz="2000" u="sng" dirty="0"/>
              <a:t> : </a:t>
            </a:r>
          </a:p>
          <a:p>
            <a:endParaRPr lang="fr-FR" sz="2000" dirty="0"/>
          </a:p>
          <a:p>
            <a:r>
              <a:rPr lang="fr-FR" sz="2000" dirty="0"/>
              <a:t>Concentrations très faibles </a:t>
            </a:r>
          </a:p>
          <a:p>
            <a:endParaRPr lang="fr-FR" sz="2000" dirty="0"/>
          </a:p>
          <a:p>
            <a:r>
              <a:rPr lang="fr-FR" sz="2000" dirty="0"/>
              <a:t>Gestion des milliers de molécules (inconnues)</a:t>
            </a:r>
          </a:p>
          <a:p>
            <a:r>
              <a:rPr lang="fr-FR" sz="1600" dirty="0"/>
              <a:t>HMDB : 114 K entrées</a:t>
            </a:r>
          </a:p>
          <a:p>
            <a:r>
              <a:rPr lang="fr-FR" sz="1600" dirty="0" err="1"/>
              <a:t>ChemSpider</a:t>
            </a:r>
            <a:r>
              <a:rPr lang="fr-FR" sz="1600" dirty="0"/>
              <a:t>: 71000 K entrées </a:t>
            </a:r>
          </a:p>
          <a:p>
            <a:endParaRPr lang="fr-FR" sz="2000" dirty="0"/>
          </a:p>
          <a:p>
            <a:r>
              <a:rPr lang="fr-FR" sz="2000" dirty="0"/>
              <a:t>Identification des inconnus </a:t>
            </a:r>
          </a:p>
          <a:p>
            <a:endParaRPr lang="fr-FR" sz="2000" dirty="0"/>
          </a:p>
          <a:p>
            <a:r>
              <a:rPr lang="fr-FR" sz="2000" dirty="0"/>
              <a:t>Pertinence toxicologique des biomarqueurs d’exposition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B44D509-0944-DD4D-8A16-C91346DE7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97" y="905441"/>
            <a:ext cx="6341072" cy="437134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8B95F17-3291-374B-9FD9-B83A80AF1B35}"/>
              </a:ext>
            </a:extLst>
          </p:cNvPr>
          <p:cNvSpPr txBox="1"/>
          <p:nvPr/>
        </p:nvSpPr>
        <p:spPr>
          <a:xfrm>
            <a:off x="560697" y="5205719"/>
            <a:ext cx="4170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Rappaport</a:t>
            </a:r>
            <a:r>
              <a:rPr lang="fr-FR" sz="1200" dirty="0"/>
              <a:t> et al., Environ. </a:t>
            </a:r>
            <a:r>
              <a:rPr lang="fr-FR" sz="1200" dirty="0" err="1"/>
              <a:t>Health</a:t>
            </a:r>
            <a:r>
              <a:rPr lang="fr-FR" sz="1200" dirty="0"/>
              <a:t> </a:t>
            </a:r>
            <a:r>
              <a:rPr lang="fr-FR" sz="1200" dirty="0" err="1"/>
              <a:t>Perspect</a:t>
            </a:r>
            <a:r>
              <a:rPr lang="fr-FR" sz="1200" dirty="0"/>
              <a:t>. (2014) 122, 769-774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CFE5810-A5E7-B848-B8A9-657E2E542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230" y="4548966"/>
            <a:ext cx="677623" cy="72781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729688B-EFE8-564F-AFDC-0E21B91C9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763" y="2677576"/>
            <a:ext cx="1096516" cy="6140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46356D-B88E-FE48-A098-781996CBA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063" y="1407420"/>
            <a:ext cx="954777" cy="7767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055F11E-CEC3-DB4F-9CD7-02398F647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7063" y="3684323"/>
            <a:ext cx="1086765" cy="72186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01439C7-9627-2C4E-83D5-AFFED98DCD65}"/>
              </a:ext>
            </a:extLst>
          </p:cNvPr>
          <p:cNvSpPr txBox="1"/>
          <p:nvPr/>
        </p:nvSpPr>
        <p:spPr>
          <a:xfrm>
            <a:off x="939164" y="5628897"/>
            <a:ext cx="1080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275662"/>
                </a:solidFill>
              </a:rPr>
              <a:t>Les méthodes analytiques ont permis d’améliorer les connaissances sur les polluants environnementaux et inversement la présence ubiquitaire des micropolluants ont fait évoluer les méthodes analytiques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EEC7FB8A-69C0-374E-9792-304E1003FE7D}"/>
              </a:ext>
            </a:extLst>
          </p:cNvPr>
          <p:cNvSpPr txBox="1">
            <a:spLocks/>
          </p:cNvSpPr>
          <p:nvPr/>
        </p:nvSpPr>
        <p:spPr>
          <a:xfrm>
            <a:off x="1554253" y="86204"/>
            <a:ext cx="9275204" cy="765405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7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fr-FR" sz="2400" b="0" dirty="0">
                <a:solidFill>
                  <a:schemeClr val="bg1"/>
                </a:solidFill>
                <a:latin typeface="Raleway" panose="020B0503030101060003" pitchFamily="34" charset="77"/>
              </a:rPr>
              <a:t>Défis analytiques pour l’étude de l’</a:t>
            </a:r>
            <a:r>
              <a:rPr lang="fr-FR" sz="2400" b="0" dirty="0" err="1">
                <a:solidFill>
                  <a:schemeClr val="bg1"/>
                </a:solidFill>
                <a:latin typeface="Raleway" panose="020B0503030101060003" pitchFamily="34" charset="77"/>
              </a:rPr>
              <a:t>exposome</a:t>
            </a:r>
            <a:r>
              <a:rPr lang="fr-FR" sz="2400" b="0" dirty="0">
                <a:solidFill>
                  <a:schemeClr val="bg1"/>
                </a:solidFill>
                <a:latin typeface="Raleway" panose="020B0503030101060003" pitchFamily="34" charset="77"/>
              </a:rPr>
              <a:t> chimique</a:t>
            </a:r>
          </a:p>
        </p:txBody>
      </p:sp>
    </p:spTree>
    <p:extLst>
      <p:ext uri="{BB962C8B-B14F-4D97-AF65-F5344CB8AC3E}">
        <p14:creationId xmlns:p14="http://schemas.microsoft.com/office/powerpoint/2010/main" val="1620792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316F3EEE-2E29-7C40-81DE-B0F13B4B8DB4}"/>
              </a:ext>
            </a:extLst>
          </p:cNvPr>
          <p:cNvSpPr txBox="1">
            <a:spLocks/>
          </p:cNvSpPr>
          <p:nvPr/>
        </p:nvSpPr>
        <p:spPr>
          <a:xfrm>
            <a:off x="2181667" y="100180"/>
            <a:ext cx="7886700" cy="765405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2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fr-FR" sz="2400" b="0" dirty="0">
                <a:solidFill>
                  <a:schemeClr val="bg1"/>
                </a:solidFill>
                <a:latin typeface="Raleway" panose="020B0503030101060003" pitchFamily="34" charset="77"/>
              </a:rPr>
              <a:t>Stratification de l’</a:t>
            </a:r>
            <a:r>
              <a:rPr lang="fr-FR" sz="2400" b="0" dirty="0" err="1">
                <a:solidFill>
                  <a:schemeClr val="bg1"/>
                </a:solidFill>
                <a:latin typeface="Raleway" panose="020B0503030101060003" pitchFamily="34" charset="77"/>
              </a:rPr>
              <a:t>exposome</a:t>
            </a:r>
            <a:r>
              <a:rPr lang="fr-FR" sz="2400" b="0" dirty="0">
                <a:solidFill>
                  <a:schemeClr val="bg1"/>
                </a:solidFill>
                <a:latin typeface="Raleway" panose="020B0503030101060003" pitchFamily="34" charset="77"/>
              </a:rPr>
              <a:t> chimique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1C5917-D0BA-A641-BFEF-B52846E00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506" y="3541680"/>
            <a:ext cx="6063266" cy="3246155"/>
          </a:xfrm>
          <a:prstGeom prst="rect">
            <a:avLst/>
          </a:prstGeom>
        </p:spPr>
      </p:pic>
      <p:sp>
        <p:nvSpPr>
          <p:cNvPr id="90" name="Triangle 89">
            <a:extLst>
              <a:ext uri="{FF2B5EF4-FFF2-40B4-BE49-F238E27FC236}">
                <a16:creationId xmlns:a16="http://schemas.microsoft.com/office/drawing/2014/main" id="{AEB6DE31-2343-394F-B244-06AC246AE122}"/>
              </a:ext>
            </a:extLst>
          </p:cNvPr>
          <p:cNvSpPr/>
          <p:nvPr/>
        </p:nvSpPr>
        <p:spPr>
          <a:xfrm>
            <a:off x="8971126" y="3512390"/>
            <a:ext cx="444500" cy="29966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" dirty="0"/>
          </a:p>
        </p:txBody>
      </p:sp>
      <p:sp>
        <p:nvSpPr>
          <p:cNvPr id="91" name="Triangle 90">
            <a:extLst>
              <a:ext uri="{FF2B5EF4-FFF2-40B4-BE49-F238E27FC236}">
                <a16:creationId xmlns:a16="http://schemas.microsoft.com/office/drawing/2014/main" id="{A8CC363D-23C8-E54E-9344-CD16217A458D}"/>
              </a:ext>
            </a:extLst>
          </p:cNvPr>
          <p:cNvSpPr/>
          <p:nvPr/>
        </p:nvSpPr>
        <p:spPr>
          <a:xfrm rot="10800000">
            <a:off x="8119699" y="3567952"/>
            <a:ext cx="444500" cy="29966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898B19B1-A1F6-9748-91D1-062C6E057DBD}"/>
              </a:ext>
            </a:extLst>
          </p:cNvPr>
          <p:cNvSpPr txBox="1"/>
          <p:nvPr/>
        </p:nvSpPr>
        <p:spPr>
          <a:xfrm rot="5400000">
            <a:off x="7435704" y="4876068"/>
            <a:ext cx="1879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Sensibilité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8CF836DE-20C8-DD4F-971D-AE137CD46A88}"/>
              </a:ext>
            </a:extLst>
          </p:cNvPr>
          <p:cNvSpPr txBox="1"/>
          <p:nvPr/>
        </p:nvSpPr>
        <p:spPr>
          <a:xfrm rot="5400000">
            <a:off x="8457157" y="5352686"/>
            <a:ext cx="1547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Information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D85EBE20-6FD0-4142-B48A-49E319951BE6}"/>
              </a:ext>
            </a:extLst>
          </p:cNvPr>
          <p:cNvSpPr txBox="1"/>
          <p:nvPr/>
        </p:nvSpPr>
        <p:spPr>
          <a:xfrm>
            <a:off x="1455398" y="2062028"/>
            <a:ext cx="38602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dirty="0"/>
              <a:t>Problématique connue / récurrente</a:t>
            </a:r>
          </a:p>
          <a:p>
            <a:pPr algn="r"/>
            <a:r>
              <a:rPr lang="fr-FR" sz="1600" dirty="0"/>
              <a:t>Contaminants connus / données disponibles</a:t>
            </a:r>
          </a:p>
          <a:p>
            <a:pPr algn="r"/>
            <a:r>
              <a:rPr lang="fr-FR" sz="1600" dirty="0"/>
              <a:t>Approches ciblées</a:t>
            </a:r>
          </a:p>
          <a:p>
            <a:pPr algn="r"/>
            <a:r>
              <a:rPr lang="fr-FR" sz="1600" dirty="0"/>
              <a:t>Dosages de contaminants</a:t>
            </a:r>
          </a:p>
          <a:p>
            <a:pPr algn="r"/>
            <a:r>
              <a:rPr lang="fr-FR" sz="1600" dirty="0"/>
              <a:t>Données quantitatives d’exposition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54EA9524-D8C8-9040-B523-0302D0A16F21}"/>
              </a:ext>
            </a:extLst>
          </p:cNvPr>
          <p:cNvSpPr txBox="1"/>
          <p:nvPr/>
        </p:nvSpPr>
        <p:spPr>
          <a:xfrm>
            <a:off x="6102803" y="2062027"/>
            <a:ext cx="54950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Problématique mal connue / émergente</a:t>
            </a:r>
          </a:p>
          <a:p>
            <a:r>
              <a:rPr lang="fr-FR" sz="1600" dirty="0"/>
              <a:t>Contaminants inconnus (incluant produits de transformation)</a:t>
            </a:r>
          </a:p>
          <a:p>
            <a:r>
              <a:rPr lang="fr-FR" sz="1600" dirty="0"/>
              <a:t>Besoin d’approches non ciblées</a:t>
            </a:r>
          </a:p>
          <a:p>
            <a:r>
              <a:rPr lang="fr-FR" sz="1600" dirty="0"/>
              <a:t>Caractérisation des mal connus / inconnus</a:t>
            </a:r>
          </a:p>
          <a:p>
            <a:r>
              <a:rPr lang="fr-FR" sz="1600" dirty="0"/>
              <a:t>Données qualitatives (au mieux semi-quantitatives) d’exposition</a:t>
            </a:r>
          </a:p>
        </p:txBody>
      </p:sp>
      <p:pic>
        <p:nvPicPr>
          <p:cNvPr id="96" name="Image 95">
            <a:extLst>
              <a:ext uri="{FF2B5EF4-FFF2-40B4-BE49-F238E27FC236}">
                <a16:creationId xmlns:a16="http://schemas.microsoft.com/office/drawing/2014/main" id="{C0F8F313-F677-334F-ABF7-2E24B2FC7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93403" y="726185"/>
            <a:ext cx="2790230" cy="139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96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B0F9B4B-8A63-5A4E-9E52-0D6577A6C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3905" y="6301806"/>
            <a:ext cx="675968" cy="363538"/>
          </a:xfrm>
        </p:spPr>
        <p:txBody>
          <a:bodyPr/>
          <a:lstStyle/>
          <a:p>
            <a:fld id="{5633DB0C-9BEB-4F98-9016-D6547ACC6BB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37565" y="1188522"/>
            <a:ext cx="39156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ea typeface="Ebrima" panose="02000000000000000000" pitchFamily="2" charset="0"/>
                <a:cs typeface="Ebrima" panose="02000000000000000000" pitchFamily="2" charset="0"/>
              </a:rPr>
              <a:t>Approches</a:t>
            </a:r>
            <a: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ea typeface="Ebrima" panose="02000000000000000000" pitchFamily="2" charset="0"/>
                <a:cs typeface="Ebrima" panose="02000000000000000000" pitchFamily="2" charset="0"/>
              </a:rPr>
              <a:t>guidées</a:t>
            </a:r>
            <a: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  <a:t> par la </a:t>
            </a:r>
            <a:r>
              <a:rPr lang="en-US" dirty="0" err="1">
                <a:ea typeface="Ebrima" panose="02000000000000000000" pitchFamily="2" charset="0"/>
                <a:cs typeface="Ebrima" panose="02000000000000000000" pitchFamily="2" charset="0"/>
              </a:rPr>
              <a:t>biologie</a:t>
            </a:r>
            <a: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  <a:t> :</a:t>
            </a:r>
          </a:p>
          <a:p>
            <a:pPr algn="ctr"/>
            <a: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  <a:t>Recherche </a:t>
            </a:r>
            <a:r>
              <a:rPr lang="en-US" dirty="0" err="1">
                <a:ea typeface="Ebrima" panose="02000000000000000000" pitchFamily="2" charset="0"/>
                <a:cs typeface="Ebrima" panose="02000000000000000000" pitchFamily="2" charset="0"/>
              </a:rPr>
              <a:t>d’activité</a:t>
            </a:r>
            <a: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ea typeface="Ebrima" panose="02000000000000000000" pitchFamily="2" charset="0"/>
                <a:cs typeface="Ebrima" panose="02000000000000000000" pitchFamily="2" charset="0"/>
              </a:rPr>
              <a:t>biologique</a:t>
            </a:r>
            <a: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  <a:t> / </a:t>
            </a:r>
            <a:r>
              <a:rPr lang="en-US" dirty="0" err="1">
                <a:ea typeface="Ebrima" panose="02000000000000000000" pitchFamily="2" charset="0"/>
                <a:cs typeface="Ebrima" panose="02000000000000000000" pitchFamily="2" charset="0"/>
              </a:rPr>
              <a:t>toxicité</a:t>
            </a:r>
            <a:b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i="1" dirty="0">
                <a:ea typeface="Ebrima" panose="02000000000000000000" pitchFamily="2" charset="0"/>
                <a:cs typeface="Ebrima" panose="02000000000000000000" pitchFamily="2" charset="0"/>
              </a:rPr>
              <a:t>(e.g. EDA, </a:t>
            </a:r>
            <a:r>
              <a:rPr lang="en-US" i="1" dirty="0" err="1">
                <a:ea typeface="Ebrima" panose="02000000000000000000" pitchFamily="2" charset="0"/>
                <a:cs typeface="Ebrima" panose="02000000000000000000" pitchFamily="2" charset="0"/>
              </a:rPr>
              <a:t>adduits</a:t>
            </a:r>
            <a:r>
              <a:rPr lang="en-US" i="1" dirty="0">
                <a:ea typeface="Ebrima" panose="02000000000000000000" pitchFamily="2" charset="0"/>
                <a:cs typeface="Ebrima" panose="02000000000000000000" pitchFamily="2" charset="0"/>
              </a:rPr>
              <a:t>)</a:t>
            </a:r>
            <a:endParaRPr lang="fr-FR" i="1" dirty="0"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410" y="2705101"/>
            <a:ext cx="3920168" cy="22179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90194" y="1260801"/>
            <a:ext cx="3840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ea typeface="Ebrima" panose="02000000000000000000" pitchFamily="2" charset="0"/>
                <a:cs typeface="Ebrima" panose="02000000000000000000" pitchFamily="2" charset="0"/>
              </a:rPr>
              <a:t>Approches</a:t>
            </a:r>
            <a: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ea typeface="Ebrima" panose="02000000000000000000" pitchFamily="2" charset="0"/>
                <a:cs typeface="Ebrima" panose="02000000000000000000" pitchFamily="2" charset="0"/>
              </a:rPr>
              <a:t>guidées</a:t>
            </a:r>
            <a: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  <a:t> par les </a:t>
            </a:r>
            <a:r>
              <a:rPr lang="en-US" dirty="0" err="1">
                <a:ea typeface="Ebrima" panose="02000000000000000000" pitchFamily="2" charset="0"/>
                <a:cs typeface="Ebrima" panose="02000000000000000000" pitchFamily="2" charset="0"/>
              </a:rPr>
              <a:t>statistiques</a:t>
            </a:r>
            <a: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  <a:t> :</a:t>
            </a:r>
          </a:p>
          <a:p>
            <a:pPr algn="ctr"/>
            <a:r>
              <a:rPr lang="en-US" dirty="0" err="1">
                <a:ea typeface="Ebrima" panose="02000000000000000000" pitchFamily="2" charset="0"/>
                <a:cs typeface="Ebrima" panose="02000000000000000000" pitchFamily="2" charset="0"/>
              </a:rPr>
              <a:t>Empreintes</a:t>
            </a:r>
            <a: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ea typeface="Ebrima" panose="02000000000000000000" pitchFamily="2" charset="0"/>
                <a:cs typeface="Ebrima" panose="02000000000000000000" pitchFamily="2" charset="0"/>
              </a:rPr>
              <a:t>différentielles</a:t>
            </a:r>
            <a: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  <a:t>, </a:t>
            </a:r>
            <a:r>
              <a:rPr lang="en-US" dirty="0" err="1">
                <a:ea typeface="Ebrima" panose="02000000000000000000" pitchFamily="2" charset="0"/>
                <a:cs typeface="Ebrima" panose="02000000000000000000" pitchFamily="2" charset="0"/>
              </a:rPr>
              <a:t>tendances</a:t>
            </a:r>
            <a: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ea typeface="Ebrima" panose="02000000000000000000" pitchFamily="2" charset="0"/>
                <a:cs typeface="Ebrima" panose="02000000000000000000" pitchFamily="2" charset="0"/>
              </a:rPr>
              <a:t>temporelles</a:t>
            </a:r>
            <a: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  <a:t>…</a:t>
            </a:r>
            <a:endParaRPr lang="fr-FR" dirty="0"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0200" y="1095294"/>
            <a:ext cx="33117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ea typeface="Ebrima" panose="02000000000000000000" pitchFamily="2" charset="0"/>
                <a:cs typeface="Ebrima" panose="02000000000000000000" pitchFamily="2" charset="0"/>
              </a:rPr>
              <a:t>Approches</a:t>
            </a:r>
            <a: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ea typeface="Ebrima" panose="02000000000000000000" pitchFamily="2" charset="0"/>
                <a:cs typeface="Ebrima" panose="02000000000000000000" pitchFamily="2" charset="0"/>
              </a:rPr>
              <a:t>guidées</a:t>
            </a:r>
            <a: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  <a:t> par la </a:t>
            </a:r>
            <a:r>
              <a:rPr lang="en-US" dirty="0" err="1">
                <a:ea typeface="Ebrima" panose="02000000000000000000" pitchFamily="2" charset="0"/>
                <a:cs typeface="Ebrima" panose="02000000000000000000" pitchFamily="2" charset="0"/>
              </a:rPr>
              <a:t>chimie</a:t>
            </a:r>
            <a: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  <a:t>:</a:t>
            </a:r>
          </a:p>
          <a:p>
            <a:pPr algn="ctr"/>
            <a: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  <a:t>Signatures </a:t>
            </a:r>
            <a:r>
              <a:rPr lang="en-US" dirty="0" err="1">
                <a:ea typeface="Ebrima" panose="02000000000000000000" pitchFamily="2" charset="0"/>
                <a:cs typeface="Ebrima" panose="02000000000000000000" pitchFamily="2" charset="0"/>
              </a:rPr>
              <a:t>particulières</a:t>
            </a:r>
            <a:br>
              <a:rPr lang="en-US" dirty="0"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i="1" dirty="0">
                <a:ea typeface="Ebrima" panose="02000000000000000000" pitchFamily="2" charset="0"/>
                <a:cs typeface="Ebrima" panose="02000000000000000000" pitchFamily="2" charset="0"/>
              </a:rPr>
              <a:t>(e.g. </a:t>
            </a:r>
            <a:r>
              <a:rPr lang="en-US" i="1" dirty="0" err="1">
                <a:ea typeface="Ebrima" panose="02000000000000000000" pitchFamily="2" charset="0"/>
                <a:cs typeface="Ebrima" panose="02000000000000000000" pitchFamily="2" charset="0"/>
              </a:rPr>
              <a:t>halogènes</a:t>
            </a:r>
            <a:r>
              <a:rPr lang="en-US" i="1" dirty="0">
                <a:ea typeface="Ebrima" panose="02000000000000000000" pitchFamily="2" charset="0"/>
                <a:cs typeface="Ebrima" panose="02000000000000000000" pitchFamily="2" charset="0"/>
              </a:rPr>
              <a:t>)</a:t>
            </a:r>
            <a:endParaRPr lang="fr-FR" i="1" dirty="0"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02" y="2514600"/>
            <a:ext cx="3158482" cy="2398615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8533801" y="2388852"/>
            <a:ext cx="3293565" cy="2524364"/>
            <a:chOff x="7291273" y="2665122"/>
            <a:chExt cx="3059674" cy="2481363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91273" y="2665122"/>
              <a:ext cx="3059674" cy="1482632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5392" y="4181781"/>
              <a:ext cx="2732873" cy="964704"/>
            </a:xfrm>
            <a:prstGeom prst="rect">
              <a:avLst/>
            </a:prstGeom>
          </p:spPr>
        </p:pic>
      </p:grpSp>
      <p:cxnSp>
        <p:nvCxnSpPr>
          <p:cNvPr id="16" name="Connecteur droit 15"/>
          <p:cNvCxnSpPr/>
          <p:nvPr/>
        </p:nvCxnSpPr>
        <p:spPr>
          <a:xfrm>
            <a:off x="3709396" y="2025595"/>
            <a:ext cx="0" cy="288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7828185" y="2018624"/>
            <a:ext cx="0" cy="288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96"/>
          <a:stretch/>
        </p:blipFill>
        <p:spPr>
          <a:xfrm>
            <a:off x="9189300" y="5422495"/>
            <a:ext cx="1608241" cy="100176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131570" y="5159313"/>
            <a:ext cx="9795510" cy="15281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7237" y="5438426"/>
            <a:ext cx="1536133" cy="969899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9269DAFA-4887-A146-9F4F-5423F4DC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93385"/>
            <a:ext cx="10515600" cy="358475"/>
          </a:xfrm>
        </p:spPr>
        <p:txBody>
          <a:bodyPr/>
          <a:lstStyle/>
          <a:p>
            <a:r>
              <a:rPr lang="fr-FR" dirty="0"/>
              <a:t>La quête de l’information sans à priori (approches non ciblées)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3865E2E-43EB-1F4D-B22B-FBEA3DC5F711}"/>
              </a:ext>
            </a:extLst>
          </p:cNvPr>
          <p:cNvSpPr txBox="1"/>
          <p:nvPr/>
        </p:nvSpPr>
        <p:spPr>
          <a:xfrm>
            <a:off x="2826203" y="5394240"/>
            <a:ext cx="6310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Espace chimique très vaste </a:t>
            </a:r>
            <a:r>
              <a:rPr lang="fr-FR" dirty="0">
                <a:solidFill>
                  <a:srgbClr val="FF0000"/>
                </a:solidFill>
                <a:sym typeface="Wingdings" pitchFamily="2" charset="2"/>
              </a:rPr>
              <a:t> outils basés sur ce que l’on connait MAIS grande c</a:t>
            </a:r>
            <a:r>
              <a:rPr lang="en-GB" dirty="0" err="1">
                <a:solidFill>
                  <a:srgbClr val="FF0000"/>
                </a:solidFill>
                <a:ea typeface="Ebrima" panose="02000000000000000000" pitchFamily="2" charset="0"/>
                <a:cs typeface="Ebrima" panose="02000000000000000000" pitchFamily="2" charset="0"/>
              </a:rPr>
              <a:t>omplexité</a:t>
            </a:r>
            <a:r>
              <a:rPr lang="en-GB" dirty="0">
                <a:solidFill>
                  <a:srgbClr val="FF00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du data processing</a:t>
            </a:r>
            <a:br>
              <a:rPr lang="en-GB" dirty="0">
                <a:solidFill>
                  <a:srgbClr val="FF0000"/>
                </a:solidFill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GB" dirty="0">
                <a:solidFill>
                  <a:srgbClr val="FF0000"/>
                </a:solidFill>
                <a:ea typeface="Ebrima" panose="02000000000000000000" pitchFamily="2" charset="0"/>
                <a:cs typeface="Ebrima" panose="02000000000000000000" pitchFamily="2" charset="0"/>
              </a:rPr>
              <a:t>&amp; </a:t>
            </a:r>
            <a:r>
              <a:rPr lang="en-GB" dirty="0" err="1">
                <a:solidFill>
                  <a:srgbClr val="FF0000"/>
                </a:solidFill>
                <a:ea typeface="Ebrima" panose="02000000000000000000" pitchFamily="2" charset="0"/>
                <a:cs typeface="Ebrima" panose="02000000000000000000" pitchFamily="2" charset="0"/>
              </a:rPr>
              <a:t>élucidation</a:t>
            </a:r>
            <a:r>
              <a:rPr lang="en-GB" dirty="0">
                <a:solidFill>
                  <a:srgbClr val="FF00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structurale</a:t>
            </a:r>
            <a:endParaRPr lang="fr-FR" dirty="0">
              <a:solidFill>
                <a:srgbClr val="FF0000"/>
              </a:solidFill>
            </a:endParaRPr>
          </a:p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17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rrowheads="1"/>
          </p:cNvPicPr>
          <p:nvPr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857"/>
          <a:stretch/>
        </p:blipFill>
        <p:spPr bwMode="auto">
          <a:xfrm>
            <a:off x="3671407" y="3527882"/>
            <a:ext cx="2751001" cy="2167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age 1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3333" y="3665311"/>
            <a:ext cx="3515598" cy="199572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283678" y="1974572"/>
            <a:ext cx="3526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ea typeface="Ebrima" panose="02000000000000000000" pitchFamily="2" charset="0"/>
                <a:cs typeface="Ebrima" panose="02000000000000000000" pitchFamily="2" charset="0"/>
              </a:rPr>
              <a:t>Profiling </a:t>
            </a:r>
            <a:r>
              <a:rPr lang="en-GB" dirty="0" err="1">
                <a:ea typeface="Ebrima" panose="02000000000000000000" pitchFamily="2" charset="0"/>
                <a:cs typeface="Ebrima" panose="02000000000000000000" pitchFamily="2" charset="0"/>
              </a:rPr>
              <a:t>chromatographie-spectrométrie</a:t>
            </a:r>
            <a:r>
              <a:rPr lang="en-GB" dirty="0">
                <a:ea typeface="Ebrima" panose="02000000000000000000" pitchFamily="2" charset="0"/>
                <a:cs typeface="Ebrima" panose="02000000000000000000" pitchFamily="2" charset="0"/>
              </a:rPr>
              <a:t> de masse haute </a:t>
            </a:r>
            <a:r>
              <a:rPr lang="en-GB" dirty="0" err="1">
                <a:ea typeface="Ebrima" panose="02000000000000000000" pitchFamily="2" charset="0"/>
                <a:cs typeface="Ebrima" panose="02000000000000000000" pitchFamily="2" charset="0"/>
              </a:rPr>
              <a:t>résolution</a:t>
            </a:r>
            <a:endParaRPr lang="en-GB" dirty="0"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GB" i="1" dirty="0">
                <a:ea typeface="Ebrima" panose="02000000000000000000" pitchFamily="2" charset="0"/>
                <a:cs typeface="Ebrima" panose="02000000000000000000" pitchFamily="2" charset="0"/>
              </a:rPr>
              <a:t>(LC-HRMS, GC-HRMS)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8133" y="1932406"/>
            <a:ext cx="2638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ea typeface="Ebrima" panose="02000000000000000000" pitchFamily="2" charset="0"/>
                <a:cs typeface="Ebrima" panose="02000000000000000000" pitchFamily="2" charset="0"/>
              </a:rPr>
              <a:t>Matrices </a:t>
            </a:r>
            <a:r>
              <a:rPr lang="en-GB" dirty="0" err="1">
                <a:ea typeface="Ebrima" panose="02000000000000000000" pitchFamily="2" charset="0"/>
                <a:cs typeface="Ebrima" panose="02000000000000000000" pitchFamily="2" charset="0"/>
              </a:rPr>
              <a:t>environnementales</a:t>
            </a:r>
            <a:r>
              <a:rPr lang="en-GB" dirty="0"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dirty="0" err="1">
                <a:ea typeface="Ebrima" panose="02000000000000000000" pitchFamily="2" charset="0"/>
                <a:cs typeface="Ebrima" panose="02000000000000000000" pitchFamily="2" charset="0"/>
              </a:rPr>
              <a:t>alimentaires</a:t>
            </a:r>
            <a:endParaRPr lang="en-GB" dirty="0"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GB" dirty="0" err="1">
                <a:ea typeface="Ebrima" panose="02000000000000000000" pitchFamily="2" charset="0"/>
                <a:cs typeface="Ebrima" panose="02000000000000000000" pitchFamily="2" charset="0"/>
              </a:rPr>
              <a:t>humaines</a:t>
            </a:r>
            <a:endParaRPr lang="en-GB" dirty="0"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493685" y="2118134"/>
            <a:ext cx="3086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ea typeface="Ebrima" panose="02000000000000000000" pitchFamily="2" charset="0"/>
                <a:cs typeface="Ebrima" panose="02000000000000000000" pitchFamily="2" charset="0"/>
              </a:rPr>
              <a:t>Annotation des </a:t>
            </a:r>
            <a:r>
              <a:rPr lang="en-GB" dirty="0" err="1">
                <a:ea typeface="Ebrima" panose="02000000000000000000" pitchFamily="2" charset="0"/>
                <a:cs typeface="Ebrima" panose="02000000000000000000" pitchFamily="2" charset="0"/>
              </a:rPr>
              <a:t>descripteurs</a:t>
            </a:r>
            <a:r>
              <a:rPr lang="en-GB" dirty="0"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dirty="0" err="1">
                <a:ea typeface="Ebrima" panose="02000000000000000000" pitchFamily="2" charset="0"/>
                <a:cs typeface="Ebrima" panose="02000000000000000000" pitchFamily="2" charset="0"/>
              </a:rPr>
              <a:t>générés</a:t>
            </a:r>
            <a:r>
              <a:rPr lang="en-GB" dirty="0">
                <a:ea typeface="Ebrima" panose="02000000000000000000" pitchFamily="2" charset="0"/>
                <a:cs typeface="Ebrima" panose="02000000000000000000" pitchFamily="2" charset="0"/>
              </a:rPr>
              <a:t> par </a:t>
            </a:r>
            <a:r>
              <a:rPr lang="en-GB" dirty="0" err="1">
                <a:ea typeface="Ebrima" panose="02000000000000000000" pitchFamily="2" charset="0"/>
                <a:cs typeface="Ebrima" panose="02000000000000000000" pitchFamily="2" charset="0"/>
              </a:rPr>
              <a:t>comparaison</a:t>
            </a:r>
            <a:r>
              <a:rPr lang="en-GB" dirty="0">
                <a:ea typeface="Ebrima" panose="02000000000000000000" pitchFamily="2" charset="0"/>
                <a:cs typeface="Ebrima" panose="02000000000000000000" pitchFamily="2" charset="0"/>
              </a:rPr>
              <a:t> avec des spectres MS de </a:t>
            </a:r>
            <a:r>
              <a:rPr lang="en-GB" dirty="0" err="1">
                <a:ea typeface="Ebrima" panose="02000000000000000000" pitchFamily="2" charset="0"/>
                <a:cs typeface="Ebrima" panose="02000000000000000000" pitchFamily="2" charset="0"/>
              </a:rPr>
              <a:t>référence</a:t>
            </a:r>
            <a:r>
              <a:rPr lang="en-GB" dirty="0"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373302" y="3609028"/>
            <a:ext cx="2030152" cy="1845038"/>
            <a:chOff x="497901" y="2964275"/>
            <a:chExt cx="2456785" cy="2232770"/>
          </a:xfrm>
        </p:grpSpPr>
        <p:sp>
          <p:nvSpPr>
            <p:cNvPr id="18" name="Ellipse 17"/>
            <p:cNvSpPr/>
            <p:nvPr/>
          </p:nvSpPr>
          <p:spPr>
            <a:xfrm>
              <a:off x="1775757" y="4657045"/>
              <a:ext cx="540000" cy="54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2414686" y="4657045"/>
              <a:ext cx="540000" cy="540000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1136829" y="4657045"/>
              <a:ext cx="540000" cy="540000"/>
            </a:xfrm>
            <a:prstGeom prst="ellipse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497901" y="4657045"/>
              <a:ext cx="540000" cy="540000"/>
            </a:xfrm>
            <a:prstGeom prst="ellipse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</a:endParaRPr>
            </a:p>
          </p:txBody>
        </p:sp>
        <p:sp>
          <p:nvSpPr>
            <p:cNvPr id="22" name="Ellipse 21"/>
            <p:cNvSpPr/>
            <p:nvPr/>
          </p:nvSpPr>
          <p:spPr>
            <a:xfrm>
              <a:off x="1115502" y="2964275"/>
              <a:ext cx="540000" cy="540000"/>
            </a:xfrm>
            <a:prstGeom prst="ellipse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1786021" y="2964275"/>
              <a:ext cx="540000" cy="540000"/>
            </a:xfrm>
            <a:prstGeom prst="ellipse">
              <a:avLst/>
            </a:pr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</a:endParaRPr>
            </a:p>
          </p:txBody>
        </p:sp>
        <p:sp>
          <p:nvSpPr>
            <p:cNvPr id="24" name="Ellipse 23"/>
            <p:cNvSpPr/>
            <p:nvPr/>
          </p:nvSpPr>
          <p:spPr>
            <a:xfrm>
              <a:off x="748514" y="3785233"/>
              <a:ext cx="540000" cy="540000"/>
            </a:xfrm>
            <a:prstGeom prst="ellipse">
              <a:avLst/>
            </a:pr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</a:endParaRPr>
            </a:p>
          </p:txBody>
        </p:sp>
        <p:sp>
          <p:nvSpPr>
            <p:cNvPr id="25" name="Ellipse 24"/>
            <p:cNvSpPr/>
            <p:nvPr/>
          </p:nvSpPr>
          <p:spPr>
            <a:xfrm>
              <a:off x="1456674" y="3785233"/>
              <a:ext cx="540000" cy="540000"/>
            </a:xfrm>
            <a:prstGeom prst="ellipse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</a:endParaRPr>
            </a:p>
          </p:txBody>
        </p:sp>
        <p:sp>
          <p:nvSpPr>
            <p:cNvPr id="26" name="Ellipse 25"/>
            <p:cNvSpPr/>
            <p:nvPr/>
          </p:nvSpPr>
          <p:spPr>
            <a:xfrm>
              <a:off x="2164834" y="3785233"/>
              <a:ext cx="540000" cy="540000"/>
            </a:xfrm>
            <a:prstGeom prst="ellipse">
              <a:avLst/>
            </a:pr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5689988" y="5914359"/>
            <a:ext cx="3639029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ea typeface="Ebrima" panose="02000000000000000000" pitchFamily="2" charset="0"/>
                <a:cs typeface="Ebrima" panose="02000000000000000000" pitchFamily="2" charset="0"/>
              </a:rPr>
              <a:t>Bases de </a:t>
            </a:r>
            <a:r>
              <a:rPr lang="en-GB" sz="2400" dirty="0" err="1">
                <a:solidFill>
                  <a:srgbClr val="FF0000"/>
                </a:solidFill>
                <a:ea typeface="Ebrima" panose="02000000000000000000" pitchFamily="2" charset="0"/>
                <a:cs typeface="Ebrima" panose="02000000000000000000" pitchFamily="2" charset="0"/>
              </a:rPr>
              <a:t>données</a:t>
            </a:r>
            <a:endParaRPr lang="en-GB" sz="2400" dirty="0">
              <a:solidFill>
                <a:srgbClr val="FF0000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GB" sz="2400" dirty="0">
                <a:solidFill>
                  <a:srgbClr val="FF0000"/>
                </a:solidFill>
                <a:ea typeface="Ebrima" panose="02000000000000000000" pitchFamily="2" charset="0"/>
                <a:cs typeface="Ebrima" panose="02000000000000000000" pitchFamily="2" charset="0"/>
              </a:rPr>
              <a:t>(</a:t>
            </a:r>
            <a:r>
              <a:rPr lang="en-GB" sz="2400" dirty="0" err="1">
                <a:solidFill>
                  <a:srgbClr val="FF0000"/>
                </a:solidFill>
                <a:ea typeface="Ebrima" panose="02000000000000000000" pitchFamily="2" charset="0"/>
                <a:cs typeface="Ebrima" panose="02000000000000000000" pitchFamily="2" charset="0"/>
              </a:rPr>
              <a:t>librairies</a:t>
            </a:r>
            <a:r>
              <a:rPr lang="en-GB" sz="2400" dirty="0">
                <a:solidFill>
                  <a:srgbClr val="FF00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a typeface="Ebrima" panose="02000000000000000000" pitchFamily="2" charset="0"/>
                <a:cs typeface="Ebrima" panose="02000000000000000000" pitchFamily="2" charset="0"/>
              </a:rPr>
              <a:t>d’annotation</a:t>
            </a:r>
            <a:r>
              <a:rPr lang="en-GB" sz="2400" dirty="0">
                <a:solidFill>
                  <a:srgbClr val="FF00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MS)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29" name="Flèche vers le bas 28"/>
          <p:cNvSpPr/>
          <p:nvPr/>
        </p:nvSpPr>
        <p:spPr>
          <a:xfrm rot="16200000">
            <a:off x="2774299" y="1959437"/>
            <a:ext cx="361778" cy="963832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600" kern="0">
              <a:solidFill>
                <a:prstClr val="black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0" name="Flèche vers le bas 29"/>
          <p:cNvSpPr/>
          <p:nvPr/>
        </p:nvSpPr>
        <p:spPr>
          <a:xfrm rot="16200000">
            <a:off x="7403892" y="2000031"/>
            <a:ext cx="373438" cy="947468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600" kern="0">
              <a:solidFill>
                <a:prstClr val="black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4041" y="2722412"/>
            <a:ext cx="1450925" cy="3130019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E01FE1C2-B17B-5F46-A977-4C2D83708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2" y="175932"/>
            <a:ext cx="10515600" cy="358475"/>
          </a:xfrm>
        </p:spPr>
        <p:txBody>
          <a:bodyPr/>
          <a:lstStyle/>
          <a:p>
            <a:r>
              <a:rPr lang="fr-FR" dirty="0"/>
              <a:t>L’approche suspect screening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968F8C-3442-F74A-A696-6B2902728AC0}"/>
              </a:ext>
            </a:extLst>
          </p:cNvPr>
          <p:cNvSpPr txBox="1"/>
          <p:nvPr/>
        </p:nvSpPr>
        <p:spPr>
          <a:xfrm>
            <a:off x="2083182" y="907412"/>
            <a:ext cx="7967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La spectrométrie de masse pour l’étude de l’(éco)</a:t>
            </a:r>
            <a:r>
              <a:rPr lang="fr-FR" sz="2400" dirty="0" err="1">
                <a:solidFill>
                  <a:srgbClr val="FF0000"/>
                </a:solidFill>
              </a:rPr>
              <a:t>exposome</a:t>
            </a:r>
            <a:endParaRPr lang="fr-FR" sz="2400" dirty="0">
              <a:solidFill>
                <a:srgbClr val="FF0000"/>
              </a:solidFill>
            </a:endParaRPr>
          </a:p>
          <a:p>
            <a:pPr algn="ctr"/>
            <a:r>
              <a:rPr lang="fr-FR" sz="2400" dirty="0">
                <a:solidFill>
                  <a:srgbClr val="FF0000"/>
                </a:solidFill>
              </a:rPr>
              <a:t>Basé sur ce qu’on connait ou qu’on peut s’attendre à connaître</a:t>
            </a:r>
          </a:p>
        </p:txBody>
      </p:sp>
    </p:spTree>
    <p:extLst>
      <p:ext uri="{BB962C8B-B14F-4D97-AF65-F5344CB8AC3E}">
        <p14:creationId xmlns:p14="http://schemas.microsoft.com/office/powerpoint/2010/main" val="379542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32687D-E679-F94A-AF4B-A79639AFD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487" y="-160082"/>
            <a:ext cx="10216343" cy="888251"/>
          </a:xfrm>
        </p:spPr>
        <p:txBody>
          <a:bodyPr>
            <a:normAutofit/>
          </a:bodyPr>
          <a:lstStyle/>
          <a:p>
            <a:r>
              <a:rPr lang="fr-FR" sz="2400" dirty="0"/>
              <a:t>Traduction en terme de workflow analytique et bases de données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C168DCB1-A56E-3249-A80B-50C05E7EDD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8" t="80221" r="23869"/>
          <a:stretch/>
        </p:blipFill>
        <p:spPr>
          <a:xfrm rot="11602083">
            <a:off x="8049858" y="1449411"/>
            <a:ext cx="2119322" cy="760756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141A632F-EB55-9141-BAAB-03EB573E4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8" t="80221" r="23869"/>
          <a:stretch/>
        </p:blipFill>
        <p:spPr>
          <a:xfrm rot="10953116">
            <a:off x="5283860" y="1126624"/>
            <a:ext cx="2714017" cy="760756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17C93CD-287C-2241-9B88-52BA56550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9" r="22359" b="83585"/>
          <a:stretch/>
        </p:blipFill>
        <p:spPr>
          <a:xfrm rot="19969334">
            <a:off x="3367872" y="1607686"/>
            <a:ext cx="2130456" cy="631364"/>
          </a:xfrm>
          <a:prstGeom prst="rect">
            <a:avLst/>
          </a:prstGeom>
        </p:spPr>
      </p:pic>
      <p:pic>
        <p:nvPicPr>
          <p:cNvPr id="35" name="Picture 16">
            <a:extLst>
              <a:ext uri="{FF2B5EF4-FFF2-40B4-BE49-F238E27FC236}">
                <a16:creationId xmlns:a16="http://schemas.microsoft.com/office/drawing/2014/main" id="{C9FC4401-5C3A-0945-A946-9199CDC6D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7087" y="1190366"/>
            <a:ext cx="1753629" cy="988262"/>
          </a:xfrm>
          <a:prstGeom prst="ellipse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C578C155-CC6E-A246-AEE0-75DF18BC7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0406" y="890965"/>
            <a:ext cx="1707059" cy="1038786"/>
          </a:xfrm>
          <a:prstGeom prst="ellipse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>
            <a:extLst>
              <a:ext uri="{FF2B5EF4-FFF2-40B4-BE49-F238E27FC236}">
                <a16:creationId xmlns:a16="http://schemas.microsoft.com/office/drawing/2014/main" id="{C65BB692-5AA5-4A4E-AF3D-63696BB5C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916" y="1523752"/>
            <a:ext cx="1724002" cy="993719"/>
          </a:xfrm>
          <a:prstGeom prst="ellipse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15F2268D-836D-754D-8947-9158DD498397}"/>
              </a:ext>
            </a:extLst>
          </p:cNvPr>
          <p:cNvSpPr txBox="1"/>
          <p:nvPr/>
        </p:nvSpPr>
        <p:spPr>
          <a:xfrm>
            <a:off x="2651129" y="860776"/>
            <a:ext cx="3007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Extraction des </a:t>
            </a:r>
            <a:r>
              <a:rPr lang="en-US" sz="2000" i="1" dirty="0" err="1"/>
              <a:t>données</a:t>
            </a:r>
            <a:endParaRPr lang="en-US" sz="2000" i="1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1FE1FFC-ED2E-084B-AF43-D0DB182EFA54}"/>
              </a:ext>
            </a:extLst>
          </p:cNvPr>
          <p:cNvSpPr txBox="1"/>
          <p:nvPr/>
        </p:nvSpPr>
        <p:spPr>
          <a:xfrm>
            <a:off x="5976659" y="579317"/>
            <a:ext cx="1410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Annotation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020DAA8-106F-0146-8563-970EDAB61C34}"/>
              </a:ext>
            </a:extLst>
          </p:cNvPr>
          <p:cNvSpPr txBox="1"/>
          <p:nvPr/>
        </p:nvSpPr>
        <p:spPr>
          <a:xfrm>
            <a:off x="10526350" y="1145275"/>
            <a:ext cx="1386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err="1"/>
              <a:t>Statistiques</a:t>
            </a:r>
            <a:endParaRPr lang="en-US" sz="2000" i="1" dirty="0"/>
          </a:p>
        </p:txBody>
      </p:sp>
      <p:pic>
        <p:nvPicPr>
          <p:cNvPr id="43" name="Picture 15">
            <a:extLst>
              <a:ext uri="{FF2B5EF4-FFF2-40B4-BE49-F238E27FC236}">
                <a16:creationId xmlns:a16="http://schemas.microsoft.com/office/drawing/2014/main" id="{1B989A61-9AF8-164A-B251-8395C76D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586" y="964448"/>
            <a:ext cx="1742967" cy="1089355"/>
          </a:xfrm>
          <a:prstGeom prst="ellipse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5A474B3F-97D9-7F42-A289-4F88CFBD65A0}"/>
              </a:ext>
            </a:extLst>
          </p:cNvPr>
          <p:cNvSpPr txBox="1"/>
          <p:nvPr/>
        </p:nvSpPr>
        <p:spPr>
          <a:xfrm>
            <a:off x="8080329" y="601986"/>
            <a:ext cx="1555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/>
              <a:t>Identification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1509D8A7-2CD0-8741-B74B-C961940AA0E9}"/>
              </a:ext>
            </a:extLst>
          </p:cNvPr>
          <p:cNvGrpSpPr/>
          <p:nvPr/>
        </p:nvGrpSpPr>
        <p:grpSpPr>
          <a:xfrm>
            <a:off x="-193503" y="1659983"/>
            <a:ext cx="10716251" cy="4690071"/>
            <a:chOff x="-193503" y="1659983"/>
            <a:chExt cx="10716251" cy="4690071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A8F34228-D33C-2E49-BB09-2A70C14EC7FC}"/>
                </a:ext>
              </a:extLst>
            </p:cNvPr>
            <p:cNvGrpSpPr/>
            <p:nvPr/>
          </p:nvGrpSpPr>
          <p:grpSpPr>
            <a:xfrm rot="21366480">
              <a:off x="2172094" y="2839157"/>
              <a:ext cx="4863761" cy="3420141"/>
              <a:chOff x="2887220" y="2465079"/>
              <a:chExt cx="4863761" cy="3314574"/>
            </a:xfrm>
          </p:grpSpPr>
          <p:sp>
            <p:nvSpPr>
              <p:cNvPr id="70" name="Bouée 69">
                <a:extLst>
                  <a:ext uri="{FF2B5EF4-FFF2-40B4-BE49-F238E27FC236}">
                    <a16:creationId xmlns:a16="http://schemas.microsoft.com/office/drawing/2014/main" id="{2EFB9CD4-118E-FC42-B7D9-489773A1C1AD}"/>
                  </a:ext>
                </a:extLst>
              </p:cNvPr>
              <p:cNvSpPr/>
              <p:nvPr/>
            </p:nvSpPr>
            <p:spPr>
              <a:xfrm>
                <a:off x="2887220" y="2481775"/>
                <a:ext cx="4863761" cy="3233876"/>
              </a:xfrm>
              <a:prstGeom prst="donut">
                <a:avLst>
                  <a:gd name="adj" fmla="val 10251"/>
                </a:avLst>
              </a:prstGeom>
              <a:gradFill flip="none" rotWithShape="1">
                <a:gsLst>
                  <a:gs pos="0">
                    <a:srgbClr val="004992"/>
                  </a:gs>
                  <a:gs pos="75000">
                    <a:schemeClr val="accent1">
                      <a:lumMod val="40000"/>
                      <a:lumOff val="60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671D68D-F046-B443-872D-43F73D9B6381}"/>
                  </a:ext>
                </a:extLst>
              </p:cNvPr>
              <p:cNvSpPr/>
              <p:nvPr/>
            </p:nvSpPr>
            <p:spPr>
              <a:xfrm>
                <a:off x="5652120" y="2465079"/>
                <a:ext cx="2088232" cy="32781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17AAF05-9E13-BC42-B82A-D1C0B2E0217A}"/>
                  </a:ext>
                </a:extLst>
              </p:cNvPr>
              <p:cNvSpPr/>
              <p:nvPr/>
            </p:nvSpPr>
            <p:spPr>
              <a:xfrm>
                <a:off x="3923928" y="3541678"/>
                <a:ext cx="2968593" cy="22379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7A2BA8CC-5990-294C-A5C5-9D1AA99B3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08" t="80221" r="23869"/>
            <a:stretch/>
          </p:blipFill>
          <p:spPr>
            <a:xfrm>
              <a:off x="3279621" y="5377826"/>
              <a:ext cx="2373318" cy="760756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C76C0BF-8077-574F-8A9E-41C731C59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30" t="50000"/>
            <a:stretch/>
          </p:blipFill>
          <p:spPr>
            <a:xfrm>
              <a:off x="5375344" y="4317680"/>
              <a:ext cx="1590279" cy="1923129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0973260C-B665-3548-A6D0-3F52C91E3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81" b="49317"/>
            <a:stretch/>
          </p:blipFill>
          <p:spPr>
            <a:xfrm>
              <a:off x="5229340" y="2394552"/>
              <a:ext cx="1680189" cy="1949395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070E0243-A736-674C-B589-4B1749169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09" r="22359" b="83585"/>
            <a:stretch/>
          </p:blipFill>
          <p:spPr>
            <a:xfrm>
              <a:off x="3002026" y="2394549"/>
              <a:ext cx="2473909" cy="631364"/>
            </a:xfrm>
            <a:prstGeom prst="rect">
              <a:avLst/>
            </a:prstGeom>
          </p:spPr>
        </p:pic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258289D7-9909-B549-921C-FB72C295D0DC}"/>
                </a:ext>
              </a:extLst>
            </p:cNvPr>
            <p:cNvGrpSpPr/>
            <p:nvPr/>
          </p:nvGrpSpPr>
          <p:grpSpPr>
            <a:xfrm>
              <a:off x="303243" y="2096236"/>
              <a:ext cx="3578542" cy="1561042"/>
              <a:chOff x="1240811" y="1207558"/>
              <a:chExt cx="3578542" cy="1561042"/>
            </a:xfrm>
          </p:grpSpPr>
          <p:pic>
            <p:nvPicPr>
              <p:cNvPr id="68" name="Image 67">
                <a:extLst>
                  <a:ext uri="{FF2B5EF4-FFF2-40B4-BE49-F238E27FC236}">
                    <a16:creationId xmlns:a16="http://schemas.microsoft.com/office/drawing/2014/main" id="{EDC64808-169C-EC49-BA88-6CCF9B26CC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492" b="67170"/>
              <a:stretch/>
            </p:blipFill>
            <p:spPr>
              <a:xfrm>
                <a:off x="1240811" y="1505871"/>
                <a:ext cx="2698781" cy="1262729"/>
              </a:xfrm>
              <a:prstGeom prst="rect">
                <a:avLst/>
              </a:prstGeom>
            </p:spPr>
          </p:pic>
          <p:pic>
            <p:nvPicPr>
              <p:cNvPr id="69" name="Picture 13">
                <a:extLst>
                  <a:ext uri="{FF2B5EF4-FFF2-40B4-BE49-F238E27FC236}">
                    <a16:creationId xmlns:a16="http://schemas.microsoft.com/office/drawing/2014/main" id="{A66F57E8-372C-214B-8346-3C4E95BFD1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71" t="6872" b="9892"/>
              <a:stretch/>
            </p:blipFill>
            <p:spPr bwMode="auto">
              <a:xfrm>
                <a:off x="3059832" y="1207558"/>
                <a:ext cx="1759521" cy="1038225"/>
              </a:xfrm>
              <a:prstGeom prst="ellipse">
                <a:avLst/>
              </a:prstGeom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4" name="Picture 14">
              <a:extLst>
                <a:ext uri="{FF2B5EF4-FFF2-40B4-BE49-F238E27FC236}">
                  <a16:creationId xmlns:a16="http://schemas.microsoft.com/office/drawing/2014/main" id="{628FD05A-054D-CD4D-9AC1-A5528A69AD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63"/>
            <a:stretch/>
          </p:blipFill>
          <p:spPr bwMode="auto">
            <a:xfrm>
              <a:off x="114320" y="3021537"/>
              <a:ext cx="1726413" cy="103822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6CDE359A-92FE-0545-973B-BCAA7DE4C766}"/>
                </a:ext>
              </a:extLst>
            </p:cNvPr>
            <p:cNvSpPr txBox="1"/>
            <p:nvPr/>
          </p:nvSpPr>
          <p:spPr>
            <a:xfrm>
              <a:off x="-193503" y="3958310"/>
              <a:ext cx="22279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err="1"/>
                <a:t>Préparation</a:t>
              </a:r>
              <a:r>
                <a:rPr lang="en-US" sz="2000" i="1" dirty="0"/>
                <a:t> </a:t>
              </a:r>
              <a:r>
                <a:rPr lang="en-US" sz="2000" i="1" dirty="0" err="1"/>
                <a:t>d’échantillon</a:t>
              </a:r>
              <a:endParaRPr lang="en-US" sz="2000" i="1" dirty="0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66D97D87-FAE9-B646-AA7D-2AFA6A3E360C}"/>
                </a:ext>
              </a:extLst>
            </p:cNvPr>
            <p:cNvSpPr txBox="1"/>
            <p:nvPr/>
          </p:nvSpPr>
          <p:spPr>
            <a:xfrm>
              <a:off x="5714085" y="5926127"/>
              <a:ext cx="15559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/>
                <a:t>Identification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775CA3ED-45FB-2443-90CF-401BAEA62798}"/>
                </a:ext>
              </a:extLst>
            </p:cNvPr>
            <p:cNvSpPr txBox="1"/>
            <p:nvPr/>
          </p:nvSpPr>
          <p:spPr>
            <a:xfrm>
              <a:off x="814433" y="1659983"/>
              <a:ext cx="28328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err="1"/>
                <a:t>Analyse</a:t>
              </a:r>
              <a:r>
                <a:rPr lang="en-US" sz="2000" i="1" dirty="0"/>
                <a:t> non </a:t>
              </a:r>
              <a:r>
                <a:rPr lang="en-US" sz="2000" i="1" dirty="0" err="1"/>
                <a:t>ciblée</a:t>
              </a:r>
              <a:endParaRPr lang="en-US" sz="2000" i="1" dirty="0"/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3487F1F0-E414-B445-9C74-8B4477B2F69A}"/>
                </a:ext>
              </a:extLst>
            </p:cNvPr>
            <p:cNvSpPr txBox="1"/>
            <p:nvPr/>
          </p:nvSpPr>
          <p:spPr>
            <a:xfrm>
              <a:off x="6295578" y="2927132"/>
              <a:ext cx="37019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err="1"/>
                <a:t>Édition</a:t>
              </a:r>
              <a:r>
                <a:rPr lang="en-US" sz="2000" i="1" dirty="0"/>
                <a:t> </a:t>
              </a:r>
              <a:r>
                <a:rPr lang="en-US" sz="2000" i="1" dirty="0" err="1"/>
                <a:t>d’une</a:t>
              </a:r>
              <a:r>
                <a:rPr lang="en-US" sz="2000" i="1" dirty="0"/>
                <a:t> </a:t>
              </a:r>
              <a:r>
                <a:rPr lang="en-US" sz="2000" i="1" dirty="0" err="1"/>
                <a:t>liste</a:t>
              </a:r>
              <a:r>
                <a:rPr lang="en-US" sz="2000" i="1" dirty="0"/>
                <a:t> de suspects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108180AF-04A4-2544-BF08-A1A02B3B6ABA}"/>
                </a:ext>
              </a:extLst>
            </p:cNvPr>
            <p:cNvSpPr txBox="1"/>
            <p:nvPr/>
          </p:nvSpPr>
          <p:spPr>
            <a:xfrm>
              <a:off x="7514867" y="4036909"/>
              <a:ext cx="30078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/>
                <a:t>Extraction des </a:t>
              </a:r>
              <a:r>
                <a:rPr lang="en-US" sz="2000" i="1" dirty="0" err="1"/>
                <a:t>données</a:t>
              </a:r>
              <a:endParaRPr lang="en-US" sz="2000" i="1" dirty="0"/>
            </a:p>
          </p:txBody>
        </p:sp>
        <p:pic>
          <p:nvPicPr>
            <p:cNvPr id="60" name="Picture 2">
              <a:extLst>
                <a:ext uri="{FF2B5EF4-FFF2-40B4-BE49-F238E27FC236}">
                  <a16:creationId xmlns:a16="http://schemas.microsoft.com/office/drawing/2014/main" id="{B76A2F89-5F03-7249-ABFF-749837582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258" y="2472345"/>
              <a:ext cx="1803152" cy="1094164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6">
              <a:extLst>
                <a:ext uri="{FF2B5EF4-FFF2-40B4-BE49-F238E27FC236}">
                  <a16:creationId xmlns:a16="http://schemas.microsoft.com/office/drawing/2014/main" id="{E141C1F3-F8AD-374D-9ABE-3DB498927C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29" r="1"/>
            <a:stretch/>
          </p:blipFill>
          <p:spPr bwMode="auto">
            <a:xfrm>
              <a:off x="5883766" y="3543211"/>
              <a:ext cx="1753629" cy="957162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5">
              <a:extLst>
                <a:ext uri="{FF2B5EF4-FFF2-40B4-BE49-F238E27FC236}">
                  <a16:creationId xmlns:a16="http://schemas.microsoft.com/office/drawing/2014/main" id="{5F8D7A85-1667-FD46-B6BB-F7F6A529C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5927" y="5260699"/>
              <a:ext cx="1742967" cy="108935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1">
              <a:extLst>
                <a:ext uri="{FF2B5EF4-FFF2-40B4-BE49-F238E27FC236}">
                  <a16:creationId xmlns:a16="http://schemas.microsoft.com/office/drawing/2014/main" id="{6C6F5D64-8FBC-0E49-BC13-0765C64516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10" y="5185835"/>
              <a:ext cx="1724002" cy="993719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CD23D6E5-A64D-2F43-B0B0-B12BFA7AD588}"/>
                </a:ext>
              </a:extLst>
            </p:cNvPr>
            <p:cNvSpPr txBox="1"/>
            <p:nvPr/>
          </p:nvSpPr>
          <p:spPr>
            <a:xfrm>
              <a:off x="954591" y="5447691"/>
              <a:ext cx="13869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i="1" dirty="0" err="1"/>
                <a:t>Statistiques</a:t>
              </a:r>
              <a:endParaRPr lang="en-US" sz="2000" i="1" dirty="0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E156D7E4-2481-C841-8711-D4D4FB74F883}"/>
                </a:ext>
              </a:extLst>
            </p:cNvPr>
            <p:cNvSpPr txBox="1"/>
            <p:nvPr/>
          </p:nvSpPr>
          <p:spPr>
            <a:xfrm>
              <a:off x="2373022" y="3989265"/>
              <a:ext cx="38884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275662"/>
                  </a:solidFill>
                </a:rPr>
                <a:t>Approche</a:t>
              </a:r>
              <a:r>
                <a:rPr lang="en-US" sz="2800" b="1" dirty="0">
                  <a:solidFill>
                    <a:srgbClr val="275662"/>
                  </a:solidFill>
                </a:rPr>
                <a:t> suspect screening</a:t>
              </a:r>
            </a:p>
          </p:txBody>
        </p:sp>
        <p:pic>
          <p:nvPicPr>
            <p:cNvPr id="66" name="Picture 12">
              <a:extLst>
                <a:ext uri="{FF2B5EF4-FFF2-40B4-BE49-F238E27FC236}">
                  <a16:creationId xmlns:a16="http://schemas.microsoft.com/office/drawing/2014/main" id="{5AA1A901-51BC-0F45-A6EF-F0910637DA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885" y="4608960"/>
              <a:ext cx="1707059" cy="1038786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56D1A4FD-EA11-D643-9E8A-F3D87C7F9D07}"/>
                </a:ext>
              </a:extLst>
            </p:cNvPr>
            <p:cNvSpPr txBox="1"/>
            <p:nvPr/>
          </p:nvSpPr>
          <p:spPr>
            <a:xfrm>
              <a:off x="7096757" y="5189983"/>
              <a:ext cx="14102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/>
                <a:t>Annotation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961EAD7-37A2-6049-AA13-25B8FAD807FD}"/>
              </a:ext>
            </a:extLst>
          </p:cNvPr>
          <p:cNvSpPr txBox="1"/>
          <p:nvPr/>
        </p:nvSpPr>
        <p:spPr>
          <a:xfrm>
            <a:off x="112590" y="1005259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800" dirty="0"/>
              <a:t>RMN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C7E7191-661F-6A42-8E20-C7113A8F9581}"/>
              </a:ext>
            </a:extLst>
          </p:cNvPr>
          <p:cNvCxnSpPr>
            <a:stCxn id="3" idx="2"/>
          </p:cNvCxnSpPr>
          <p:nvPr/>
        </p:nvCxnSpPr>
        <p:spPr>
          <a:xfrm>
            <a:off x="572813" y="1528479"/>
            <a:ext cx="241620" cy="1398653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58B7BAC5-1B5E-B349-BDEA-BF34DCC09676}"/>
              </a:ext>
            </a:extLst>
          </p:cNvPr>
          <p:cNvSpPr txBox="1"/>
          <p:nvPr/>
        </p:nvSpPr>
        <p:spPr>
          <a:xfrm>
            <a:off x="7553031" y="2164181"/>
            <a:ext cx="2159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Marqueurs d’effets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C9A1892-26DC-0A46-A911-34E0252E3020}"/>
              </a:ext>
            </a:extLst>
          </p:cNvPr>
          <p:cNvSpPr txBox="1"/>
          <p:nvPr/>
        </p:nvSpPr>
        <p:spPr>
          <a:xfrm>
            <a:off x="8345441" y="5651186"/>
            <a:ext cx="2650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Marqueurs d’exposition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DE04896-E05C-F140-AB8C-92754975DE17}"/>
              </a:ext>
            </a:extLst>
          </p:cNvPr>
          <p:cNvSpPr/>
          <p:nvPr/>
        </p:nvSpPr>
        <p:spPr>
          <a:xfrm>
            <a:off x="79259" y="592225"/>
            <a:ext cx="11980350" cy="224784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96830466-A784-F941-B705-F663C8671526}"/>
              </a:ext>
            </a:extLst>
          </p:cNvPr>
          <p:cNvSpPr/>
          <p:nvPr/>
        </p:nvSpPr>
        <p:spPr>
          <a:xfrm>
            <a:off x="79259" y="2743007"/>
            <a:ext cx="12132001" cy="391219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AEDE059-C830-BE4B-8BEE-7BE35A69A2AA}"/>
              </a:ext>
            </a:extLst>
          </p:cNvPr>
          <p:cNvSpPr txBox="1"/>
          <p:nvPr/>
        </p:nvSpPr>
        <p:spPr>
          <a:xfrm>
            <a:off x="8724995" y="3549733"/>
            <a:ext cx="3441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u="sng" dirty="0">
                <a:solidFill>
                  <a:schemeClr val="accent1"/>
                </a:solidFill>
              </a:rPr>
              <a:t>Base de données suspects</a:t>
            </a:r>
          </a:p>
        </p:txBody>
      </p: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44B7AEDA-AC46-CB4D-AF00-6AEA75625C75}"/>
              </a:ext>
            </a:extLst>
          </p:cNvPr>
          <p:cNvCxnSpPr>
            <a:cxnSpLocks/>
          </p:cNvCxnSpPr>
          <p:nvPr/>
        </p:nvCxnSpPr>
        <p:spPr>
          <a:xfrm>
            <a:off x="9479415" y="3232655"/>
            <a:ext cx="1578816" cy="264100"/>
          </a:xfrm>
          <a:prstGeom prst="line">
            <a:avLst/>
          </a:prstGeom>
          <a:ln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9F41BD33-9185-7C4B-B2FA-868CB1597232}"/>
              </a:ext>
            </a:extLst>
          </p:cNvPr>
          <p:cNvCxnSpPr>
            <a:cxnSpLocks/>
            <a:endCxn id="76" idx="1"/>
          </p:cNvCxnSpPr>
          <p:nvPr/>
        </p:nvCxnSpPr>
        <p:spPr>
          <a:xfrm>
            <a:off x="7201109" y="6172910"/>
            <a:ext cx="1498155" cy="421267"/>
          </a:xfrm>
          <a:prstGeom prst="line">
            <a:avLst/>
          </a:prstGeom>
          <a:ln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ZoneTexte 75">
            <a:extLst>
              <a:ext uri="{FF2B5EF4-FFF2-40B4-BE49-F238E27FC236}">
                <a16:creationId xmlns:a16="http://schemas.microsoft.com/office/drawing/2014/main" id="{1D87098B-100D-924F-8AFD-E42B39DA227A}"/>
              </a:ext>
            </a:extLst>
          </p:cNvPr>
          <p:cNvSpPr txBox="1"/>
          <p:nvPr/>
        </p:nvSpPr>
        <p:spPr>
          <a:xfrm>
            <a:off x="8699264" y="6363344"/>
            <a:ext cx="2382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u="sng" dirty="0">
                <a:solidFill>
                  <a:schemeClr val="accent1"/>
                </a:solidFill>
              </a:rPr>
              <a:t>Librairies MS/MS </a:t>
            </a:r>
          </a:p>
        </p:txBody>
      </p: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E59947E9-A3B2-5348-B375-D5560204362F}"/>
              </a:ext>
            </a:extLst>
          </p:cNvPr>
          <p:cNvCxnSpPr>
            <a:cxnSpLocks/>
          </p:cNvCxnSpPr>
          <p:nvPr/>
        </p:nvCxnSpPr>
        <p:spPr>
          <a:xfrm flipV="1">
            <a:off x="8717647" y="4076331"/>
            <a:ext cx="2326367" cy="1220952"/>
          </a:xfrm>
          <a:prstGeom prst="line">
            <a:avLst/>
          </a:prstGeom>
          <a:ln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45440AF0-1A1D-B042-A250-FA40E1BA0BDB}"/>
              </a:ext>
            </a:extLst>
          </p:cNvPr>
          <p:cNvCxnSpPr>
            <a:cxnSpLocks/>
          </p:cNvCxnSpPr>
          <p:nvPr/>
        </p:nvCxnSpPr>
        <p:spPr>
          <a:xfrm>
            <a:off x="7967317" y="5592605"/>
            <a:ext cx="1024650" cy="888229"/>
          </a:xfrm>
          <a:prstGeom prst="line">
            <a:avLst/>
          </a:prstGeom>
          <a:ln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Flèche en arc 78">
            <a:extLst>
              <a:ext uri="{FF2B5EF4-FFF2-40B4-BE49-F238E27FC236}">
                <a16:creationId xmlns:a16="http://schemas.microsoft.com/office/drawing/2014/main" id="{E3185129-7BFE-AF47-9B09-E911B94F89FA}"/>
              </a:ext>
            </a:extLst>
          </p:cNvPr>
          <p:cNvSpPr/>
          <p:nvPr/>
        </p:nvSpPr>
        <p:spPr>
          <a:xfrm rot="6382112">
            <a:off x="9667389" y="4503309"/>
            <a:ext cx="2389723" cy="181043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03EDDB7A-8B5E-A24D-8D74-B22775316606}"/>
              </a:ext>
            </a:extLst>
          </p:cNvPr>
          <p:cNvCxnSpPr>
            <a:cxnSpLocks/>
          </p:cNvCxnSpPr>
          <p:nvPr/>
        </p:nvCxnSpPr>
        <p:spPr>
          <a:xfrm>
            <a:off x="678097" y="4775522"/>
            <a:ext cx="126731" cy="1620813"/>
          </a:xfrm>
          <a:prstGeom prst="line">
            <a:avLst/>
          </a:prstGeom>
          <a:ln>
            <a:solidFill>
              <a:schemeClr val="accent1"/>
            </a:solidFill>
            <a:prstDash val="dash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92024561-539C-AD41-8524-C5EE0A019BB1}"/>
              </a:ext>
            </a:extLst>
          </p:cNvPr>
          <p:cNvCxnSpPr>
            <a:cxnSpLocks/>
            <a:stCxn id="69" idx="3"/>
          </p:cNvCxnSpPr>
          <p:nvPr/>
        </p:nvCxnSpPr>
        <p:spPr>
          <a:xfrm flipH="1">
            <a:off x="975090" y="2982416"/>
            <a:ext cx="1404850" cy="3413919"/>
          </a:xfrm>
          <a:prstGeom prst="line">
            <a:avLst/>
          </a:prstGeom>
          <a:ln>
            <a:solidFill>
              <a:schemeClr val="accent1"/>
            </a:solidFill>
            <a:prstDash val="dash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ZoneTexte 81">
            <a:extLst>
              <a:ext uri="{FF2B5EF4-FFF2-40B4-BE49-F238E27FC236}">
                <a16:creationId xmlns:a16="http://schemas.microsoft.com/office/drawing/2014/main" id="{CBDAE144-1FB8-DA43-8B88-53A7750E0E59}"/>
              </a:ext>
            </a:extLst>
          </p:cNvPr>
          <p:cNvSpPr txBox="1"/>
          <p:nvPr/>
        </p:nvSpPr>
        <p:spPr>
          <a:xfrm>
            <a:off x="53293" y="6396335"/>
            <a:ext cx="3335208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 rtlCol="0">
            <a:spAutoFit/>
          </a:bodyPr>
          <a:lstStyle/>
          <a:p>
            <a:r>
              <a:rPr lang="fr-FR" sz="2400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Procédures harmonisées </a:t>
            </a:r>
          </a:p>
        </p:txBody>
      </p:sp>
    </p:spTree>
    <p:extLst>
      <p:ext uri="{BB962C8B-B14F-4D97-AF65-F5344CB8AC3E}">
        <p14:creationId xmlns:p14="http://schemas.microsoft.com/office/powerpoint/2010/main" val="3240252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7572BD-10EF-B249-AF65-DD78B78CD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" y="-134025"/>
            <a:ext cx="11869269" cy="888251"/>
          </a:xfrm>
        </p:spPr>
        <p:txBody>
          <a:bodyPr>
            <a:normAutofit/>
          </a:bodyPr>
          <a:lstStyle/>
          <a:p>
            <a:r>
              <a:rPr lang="fr-FR" sz="2400" dirty="0"/>
              <a:t>Principales bases de données MS pour l’annotation et l’identification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F35503-65F7-3A45-8286-4CC98212D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30" y="858842"/>
            <a:ext cx="7891538" cy="273788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854F82B-37CC-414A-9217-E35960A61BD2}"/>
              </a:ext>
            </a:extLst>
          </p:cNvPr>
          <p:cNvSpPr txBox="1"/>
          <p:nvPr/>
        </p:nvSpPr>
        <p:spPr>
          <a:xfrm>
            <a:off x="9032979" y="6539057"/>
            <a:ext cx="2783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Blazenovic</a:t>
            </a:r>
            <a:r>
              <a:rPr lang="fr-FR" sz="1200" dirty="0"/>
              <a:t> et al., </a:t>
            </a:r>
            <a:r>
              <a:rPr lang="fr-FR" sz="1200" dirty="0" err="1"/>
              <a:t>Metabolites</a:t>
            </a:r>
            <a:r>
              <a:rPr lang="fr-FR" sz="1200" dirty="0"/>
              <a:t>, 2018, 8, 31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0BF3FC2-5915-A544-AEEC-DA3293EC4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08" y="3863606"/>
            <a:ext cx="7669660" cy="27009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48AA18A-67FA-1A46-83CB-553D9822D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2351" y="1446598"/>
            <a:ext cx="1422400" cy="1422400"/>
          </a:xfrm>
          <a:prstGeom prst="rect">
            <a:avLst/>
          </a:prstGeom>
        </p:spPr>
      </p:pic>
      <p:pic>
        <p:nvPicPr>
          <p:cNvPr id="6146" name="Picture 2" descr="DBMS: Database Management Systems Explained – BMC Software | Blogs">
            <a:extLst>
              <a:ext uri="{FF2B5EF4-FFF2-40B4-BE49-F238E27FC236}">
                <a16:creationId xmlns:a16="http://schemas.microsoft.com/office/drawing/2014/main" id="{3DFB4C28-F9FB-FA49-9523-33308E48B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328" y="3596723"/>
            <a:ext cx="3442447" cy="19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0885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10219</TotalTime>
  <Words>1082</Words>
  <Application>Microsoft Macintosh PowerPoint</Application>
  <PresentationFormat>Grand écran</PresentationFormat>
  <Paragraphs>171</Paragraphs>
  <Slides>30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1" baseType="lpstr">
      <vt:lpstr>Arial</vt:lpstr>
      <vt:lpstr>Calibri</vt:lpstr>
      <vt:lpstr>Calibri Light</vt:lpstr>
      <vt:lpstr>Ebrima</vt:lpstr>
      <vt:lpstr>Raleway</vt:lpstr>
      <vt:lpstr>Symbol</vt:lpstr>
      <vt:lpstr>Times New Roman</vt:lpstr>
      <vt:lpstr>Verdana</vt:lpstr>
      <vt:lpstr>Wingdings</vt:lpstr>
      <vt:lpstr>Thème Office</vt:lpstr>
      <vt:lpstr>Image Photo Editor</vt:lpstr>
      <vt:lpstr>Bases de données pour la caractérisation de l’exposome chimique : jusqu’où peut-on aller pour l’annotation et l’identification des contaminants chimiques.</vt:lpstr>
      <vt:lpstr>Le concept d’exposome</vt:lpstr>
      <vt:lpstr>Présentation PowerPoint</vt:lpstr>
      <vt:lpstr>Présentation PowerPoint</vt:lpstr>
      <vt:lpstr>Présentation PowerPoint</vt:lpstr>
      <vt:lpstr>La quête de l’information sans à priori (approches non ciblées)</vt:lpstr>
      <vt:lpstr>L’approche suspect screening</vt:lpstr>
      <vt:lpstr>Traduction en terme de workflow analytique et bases de données</vt:lpstr>
      <vt:lpstr>Principales bases de données MS pour l’annotation et l’identification</vt:lpstr>
      <vt:lpstr>L’identification des marqueurs : quel niveau de confiance ?</vt:lpstr>
      <vt:lpstr>Comment constituer des bases de données pertinentes pour l’(eco)exposome ? L’exemple du programme HBM4EU</vt:lpstr>
      <vt:lpstr>Première étape : aggrégation des bases de données existantes</vt:lpstr>
      <vt:lpstr>L’espace chimique couvert par la base de données</vt:lpstr>
      <vt:lpstr>Complémentarité / redondance  des sources d’information</vt:lpstr>
      <vt:lpstr>Deuxième étape : prendre en compte la (bio) transformation des composés parents</vt:lpstr>
      <vt:lpstr>Utilisation d’un outil de métabolisme in-silico</vt:lpstr>
      <vt:lpstr>Curation, consolidation QA/QC et implémentation</vt:lpstr>
      <vt:lpstr>Bases de données MS pour l’annotation</vt:lpstr>
      <vt:lpstr>La collecte d’informations par spectrométrie de masse</vt:lpstr>
      <vt:lpstr>L’apport de la haute résolution en MS</vt:lpstr>
      <vt:lpstr>Présentation PowerPoint</vt:lpstr>
      <vt:lpstr>Présentation PowerPoint</vt:lpstr>
      <vt:lpstr>Une dimension supplémentaire pour la séparation (éventuellement l’identification)</vt:lpstr>
      <vt:lpstr>Compléter les bases de données spectrales pour un meilleur niveau de confiance</vt:lpstr>
      <vt:lpstr>La démarche pour constituer / enrichir les bases de données spectrales</vt:lpstr>
      <vt:lpstr>Les disponibilités pour passer au niveau 1 d’identification</vt:lpstr>
      <vt:lpstr>Machine learning et IA : une aide pour nous aider avec nos bases de données</vt:lpstr>
      <vt:lpstr>Présentation PowerPoint</vt:lpstr>
      <vt:lpstr>Présentation PowerPoint</vt:lpstr>
      <vt:lpstr>Merci pour votre attention 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Promesses et défis des approches non ciblées pour la mise en évidence de contaminants émergents et la caractérisation de l'Exposome chimique de l'Homme</dc:title>
  <dc:creator>Utilisateur Microsoft Office</dc:creator>
  <cp:lastModifiedBy>Utilisateur Microsoft Office</cp:lastModifiedBy>
  <cp:revision>290</cp:revision>
  <dcterms:created xsi:type="dcterms:W3CDTF">2020-01-24T13:26:54Z</dcterms:created>
  <dcterms:modified xsi:type="dcterms:W3CDTF">2022-11-14T06:51:55Z</dcterms:modified>
</cp:coreProperties>
</file>