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4"/>
  </p:sldMasterIdLst>
  <p:notesMasterIdLst>
    <p:notesMasterId r:id="rId26"/>
  </p:notesMasterIdLst>
  <p:handoutMasterIdLst>
    <p:handoutMasterId r:id="rId27"/>
  </p:handoutMasterIdLst>
  <p:sldIdLst>
    <p:sldId id="256" r:id="rId5"/>
    <p:sldId id="264" r:id="rId6"/>
    <p:sldId id="273" r:id="rId7"/>
    <p:sldId id="265" r:id="rId8"/>
    <p:sldId id="267" r:id="rId9"/>
    <p:sldId id="271" r:id="rId10"/>
    <p:sldId id="269" r:id="rId11"/>
    <p:sldId id="284" r:id="rId12"/>
    <p:sldId id="278" r:id="rId13"/>
    <p:sldId id="279" r:id="rId14"/>
    <p:sldId id="276" r:id="rId15"/>
    <p:sldId id="280" r:id="rId16"/>
    <p:sldId id="282" r:id="rId17"/>
    <p:sldId id="283" r:id="rId18"/>
    <p:sldId id="277" r:id="rId19"/>
    <p:sldId id="272" r:id="rId20"/>
    <p:sldId id="286" r:id="rId21"/>
    <p:sldId id="274" r:id="rId22"/>
    <p:sldId id="285" r:id="rId23"/>
    <p:sldId id="262" r:id="rId24"/>
    <p:sldId id="281" r:id="rId25"/>
  </p:sldIdLst>
  <p:sldSz cx="12192000" cy="6858000"/>
  <p:notesSz cx="6858000" cy="9144000"/>
  <p:defaultTex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C33A"/>
    <a:srgbClr val="276C77"/>
    <a:srgbClr val="318593"/>
    <a:srgbClr val="4185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77" autoAdjust="0"/>
    <p:restoredTop sz="83158" autoAdjust="0"/>
  </p:normalViewPr>
  <p:slideViewPr>
    <p:cSldViewPr snapToGrid="0">
      <p:cViewPr>
        <p:scale>
          <a:sx n="60" d="100"/>
          <a:sy n="60" d="100"/>
        </p:scale>
        <p:origin x="835" y="312"/>
      </p:cViewPr>
      <p:guideLst/>
    </p:cSldViewPr>
  </p:slideViewPr>
  <p:notesTextViewPr>
    <p:cViewPr>
      <p:scale>
        <a:sx n="1" d="1"/>
        <a:sy n="1" d="1"/>
      </p:scale>
      <p:origin x="0" y="0"/>
    </p:cViewPr>
  </p:notesTextViewPr>
  <p:notesViewPr>
    <p:cSldViewPr snapToGrid="0">
      <p:cViewPr varScale="1">
        <p:scale>
          <a:sx n="85" d="100"/>
          <a:sy n="85" d="100"/>
        </p:scale>
        <p:origin x="3858"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EDCF31-E399-4A2F-979D-B62B7CEB44B5}" type="doc">
      <dgm:prSet loTypeId="urn:microsoft.com/office/officeart/2008/layout/VerticalCurvedList" loCatId="list" qsTypeId="urn:microsoft.com/office/officeart/2005/8/quickstyle/simple1" qsCatId="simple" csTypeId="urn:microsoft.com/office/officeart/2005/8/colors/accent1_4" csCatId="accent1" phldr="1"/>
      <dgm:spPr/>
      <dgm:t>
        <a:bodyPr/>
        <a:lstStyle/>
        <a:p>
          <a:endParaRPr lang="fr-FR"/>
        </a:p>
      </dgm:t>
    </dgm:pt>
    <dgm:pt modelId="{95AA634B-559B-45FB-9125-1C658D0277F5}">
      <dgm:prSet phldrT="[Texte]"/>
      <dgm:spPr/>
      <dgm:t>
        <a:bodyPr/>
        <a:lstStyle/>
        <a:p>
          <a:r>
            <a:rPr lang="fr-FR" dirty="0" smtClean="0"/>
            <a:t>Etat des milieux aquatiques</a:t>
          </a:r>
          <a:endParaRPr lang="fr-FR" dirty="0"/>
        </a:p>
      </dgm:t>
    </dgm:pt>
    <dgm:pt modelId="{E7BCFD73-5FE2-4CCD-B5C8-B426A5F84139}" type="parTrans" cxnId="{568FBB90-6179-4789-B880-1582E92CCF12}">
      <dgm:prSet/>
      <dgm:spPr/>
      <dgm:t>
        <a:bodyPr/>
        <a:lstStyle/>
        <a:p>
          <a:endParaRPr lang="fr-FR"/>
        </a:p>
      </dgm:t>
    </dgm:pt>
    <dgm:pt modelId="{67D4975B-7B31-4712-AACC-E805D082A410}" type="sibTrans" cxnId="{568FBB90-6179-4789-B880-1582E92CCF12}">
      <dgm:prSet/>
      <dgm:spPr/>
      <dgm:t>
        <a:bodyPr/>
        <a:lstStyle/>
        <a:p>
          <a:endParaRPr lang="fr-FR"/>
        </a:p>
      </dgm:t>
    </dgm:pt>
    <dgm:pt modelId="{12DD549C-1853-499D-A1F7-C9D246797D59}">
      <dgm:prSet phldrT="[Texte]"/>
      <dgm:spPr/>
      <dgm:t>
        <a:bodyPr/>
        <a:lstStyle/>
        <a:p>
          <a:r>
            <a:rPr lang="fr-FR" dirty="0" err="1" smtClean="0"/>
            <a:t>Ecoexposome</a:t>
          </a:r>
          <a:endParaRPr lang="fr-FR" dirty="0"/>
        </a:p>
      </dgm:t>
    </dgm:pt>
    <dgm:pt modelId="{E2CFBAB0-8124-48FF-80C3-8E221F4B93FC}" type="parTrans" cxnId="{36E8B9DB-8D6C-4E77-B6E8-9EF662A9BBB4}">
      <dgm:prSet/>
      <dgm:spPr/>
      <dgm:t>
        <a:bodyPr/>
        <a:lstStyle/>
        <a:p>
          <a:endParaRPr lang="fr-FR"/>
        </a:p>
      </dgm:t>
    </dgm:pt>
    <dgm:pt modelId="{ECEBD185-9311-4D54-A62D-32A0C8C62BBD}" type="sibTrans" cxnId="{36E8B9DB-8D6C-4E77-B6E8-9EF662A9BBB4}">
      <dgm:prSet/>
      <dgm:spPr/>
      <dgm:t>
        <a:bodyPr/>
        <a:lstStyle/>
        <a:p>
          <a:endParaRPr lang="fr-FR"/>
        </a:p>
      </dgm:t>
    </dgm:pt>
    <dgm:pt modelId="{C9D057D7-845E-4795-80EF-9A38177A4B30}">
      <dgm:prSet phldrT="[Texte]"/>
      <dgm:spPr/>
      <dgm:t>
        <a:bodyPr/>
        <a:lstStyle/>
        <a:p>
          <a:r>
            <a:rPr lang="fr-FR" dirty="0" smtClean="0"/>
            <a:t>Exposition</a:t>
          </a:r>
          <a:endParaRPr lang="fr-FR" dirty="0"/>
        </a:p>
      </dgm:t>
    </dgm:pt>
    <dgm:pt modelId="{5382276D-46EE-456D-8C8D-D9DCFDBA7589}" type="parTrans" cxnId="{453ABD86-F44F-4CC2-8470-6F8A7FC5F8FC}">
      <dgm:prSet/>
      <dgm:spPr/>
      <dgm:t>
        <a:bodyPr/>
        <a:lstStyle/>
        <a:p>
          <a:endParaRPr lang="fr-FR"/>
        </a:p>
      </dgm:t>
    </dgm:pt>
    <dgm:pt modelId="{B832C046-8D59-4390-9006-587F69712448}" type="sibTrans" cxnId="{453ABD86-F44F-4CC2-8470-6F8A7FC5F8FC}">
      <dgm:prSet/>
      <dgm:spPr/>
      <dgm:t>
        <a:bodyPr/>
        <a:lstStyle/>
        <a:p>
          <a:endParaRPr lang="fr-FR"/>
        </a:p>
      </dgm:t>
    </dgm:pt>
    <dgm:pt modelId="{5E1D4862-8BA8-482D-8E42-5AE249387B7F}">
      <dgm:prSet phldrT="[Texte]"/>
      <dgm:spPr/>
      <dgm:t>
        <a:bodyPr/>
        <a:lstStyle/>
        <a:p>
          <a:r>
            <a:rPr lang="fr-FR" dirty="0" smtClean="0"/>
            <a:t>Conséquence (</a:t>
          </a:r>
          <a:r>
            <a:rPr lang="fr-FR" dirty="0" err="1" smtClean="0"/>
            <a:t>Outcome</a:t>
          </a:r>
          <a:r>
            <a:rPr lang="fr-FR" dirty="0" smtClean="0"/>
            <a:t>)</a:t>
          </a:r>
          <a:endParaRPr lang="fr-FR" dirty="0"/>
        </a:p>
      </dgm:t>
    </dgm:pt>
    <dgm:pt modelId="{E6813598-521A-4978-AED2-8C00BFF29ECB}" type="parTrans" cxnId="{B119442E-59D8-49C0-812B-5E821861C5CF}">
      <dgm:prSet/>
      <dgm:spPr/>
      <dgm:t>
        <a:bodyPr/>
        <a:lstStyle/>
        <a:p>
          <a:endParaRPr lang="fr-FR"/>
        </a:p>
      </dgm:t>
    </dgm:pt>
    <dgm:pt modelId="{BA445AA8-4DC3-4283-A3CA-C6C1E9C4F20C}" type="sibTrans" cxnId="{B119442E-59D8-49C0-812B-5E821861C5CF}">
      <dgm:prSet/>
      <dgm:spPr/>
      <dgm:t>
        <a:bodyPr/>
        <a:lstStyle/>
        <a:p>
          <a:endParaRPr lang="fr-FR"/>
        </a:p>
      </dgm:t>
    </dgm:pt>
    <dgm:pt modelId="{1AE6C807-4848-47B5-A842-B00267C9E952}">
      <dgm:prSet phldrT="[Texte]"/>
      <dgm:spPr/>
      <dgm:t>
        <a:bodyPr/>
        <a:lstStyle/>
        <a:p>
          <a:r>
            <a:rPr lang="fr-FR" dirty="0" smtClean="0"/>
            <a:t>Ecotoxicologie/Ecologie/Défis</a:t>
          </a:r>
        </a:p>
      </dgm:t>
    </dgm:pt>
    <dgm:pt modelId="{BCE09BF9-C7D9-46D4-9318-701817C5BE13}" type="parTrans" cxnId="{BEF13C0E-E713-4947-BB65-2E8BFA5A44FA}">
      <dgm:prSet/>
      <dgm:spPr/>
      <dgm:t>
        <a:bodyPr/>
        <a:lstStyle/>
        <a:p>
          <a:endParaRPr lang="fr-FR"/>
        </a:p>
      </dgm:t>
    </dgm:pt>
    <dgm:pt modelId="{CD462DB6-DF14-4321-84DD-DE42BEB7373E}" type="sibTrans" cxnId="{BEF13C0E-E713-4947-BB65-2E8BFA5A44FA}">
      <dgm:prSet/>
      <dgm:spPr/>
      <dgm:t>
        <a:bodyPr/>
        <a:lstStyle/>
        <a:p>
          <a:endParaRPr lang="fr-FR"/>
        </a:p>
      </dgm:t>
    </dgm:pt>
    <dgm:pt modelId="{6EDC2092-7760-4B92-9829-94BB231E6361}" type="pres">
      <dgm:prSet presAssocID="{EDEDCF31-E399-4A2F-979D-B62B7CEB44B5}" presName="Name0" presStyleCnt="0">
        <dgm:presLayoutVars>
          <dgm:chMax val="7"/>
          <dgm:chPref val="7"/>
          <dgm:dir/>
        </dgm:presLayoutVars>
      </dgm:prSet>
      <dgm:spPr/>
    </dgm:pt>
    <dgm:pt modelId="{BFF7FA7F-0687-4FAA-A34F-60C509BBD275}" type="pres">
      <dgm:prSet presAssocID="{EDEDCF31-E399-4A2F-979D-B62B7CEB44B5}" presName="Name1" presStyleCnt="0"/>
      <dgm:spPr/>
    </dgm:pt>
    <dgm:pt modelId="{12471AA7-43FF-469A-98E5-47EB91711B01}" type="pres">
      <dgm:prSet presAssocID="{EDEDCF31-E399-4A2F-979D-B62B7CEB44B5}" presName="cycle" presStyleCnt="0"/>
      <dgm:spPr/>
    </dgm:pt>
    <dgm:pt modelId="{88FF76FE-2FEE-4C32-9D9D-7C383C7759EB}" type="pres">
      <dgm:prSet presAssocID="{EDEDCF31-E399-4A2F-979D-B62B7CEB44B5}" presName="srcNode" presStyleLbl="node1" presStyleIdx="0" presStyleCnt="5"/>
      <dgm:spPr/>
    </dgm:pt>
    <dgm:pt modelId="{242287A2-F84B-4C2F-88A2-DAA0A3508130}" type="pres">
      <dgm:prSet presAssocID="{EDEDCF31-E399-4A2F-979D-B62B7CEB44B5}" presName="conn" presStyleLbl="parChTrans1D2" presStyleIdx="0" presStyleCnt="1"/>
      <dgm:spPr/>
    </dgm:pt>
    <dgm:pt modelId="{187CEABD-09F8-4C12-A87F-C2A4C92348A3}" type="pres">
      <dgm:prSet presAssocID="{EDEDCF31-E399-4A2F-979D-B62B7CEB44B5}" presName="extraNode" presStyleLbl="node1" presStyleIdx="0" presStyleCnt="5"/>
      <dgm:spPr/>
    </dgm:pt>
    <dgm:pt modelId="{0953B426-ECEE-4250-8B95-296BEE38ED9B}" type="pres">
      <dgm:prSet presAssocID="{EDEDCF31-E399-4A2F-979D-B62B7CEB44B5}" presName="dstNode" presStyleLbl="node1" presStyleIdx="0" presStyleCnt="5"/>
      <dgm:spPr/>
    </dgm:pt>
    <dgm:pt modelId="{7C0C4FB1-E3FE-476A-B7CA-89B9C6236F6E}" type="pres">
      <dgm:prSet presAssocID="{95AA634B-559B-45FB-9125-1C658D0277F5}" presName="text_1" presStyleLbl="node1" presStyleIdx="0" presStyleCnt="5">
        <dgm:presLayoutVars>
          <dgm:bulletEnabled val="1"/>
        </dgm:presLayoutVars>
      </dgm:prSet>
      <dgm:spPr/>
    </dgm:pt>
    <dgm:pt modelId="{69D05988-0BAA-4E67-BB72-506667426497}" type="pres">
      <dgm:prSet presAssocID="{95AA634B-559B-45FB-9125-1C658D0277F5}" presName="accent_1" presStyleCnt="0"/>
      <dgm:spPr/>
    </dgm:pt>
    <dgm:pt modelId="{07247324-2691-4438-8E43-23182E2D7BDA}" type="pres">
      <dgm:prSet presAssocID="{95AA634B-559B-45FB-9125-1C658D0277F5}" presName="accentRepeatNode" presStyleLbl="solidFgAcc1" presStyleIdx="0" presStyleCnt="5"/>
      <dgm:spPr/>
    </dgm:pt>
    <dgm:pt modelId="{6EF5DDCB-22DD-41B2-BDD4-881F77771068}" type="pres">
      <dgm:prSet presAssocID="{12DD549C-1853-499D-A1F7-C9D246797D59}" presName="text_2" presStyleLbl="node1" presStyleIdx="1" presStyleCnt="5">
        <dgm:presLayoutVars>
          <dgm:bulletEnabled val="1"/>
        </dgm:presLayoutVars>
      </dgm:prSet>
      <dgm:spPr/>
    </dgm:pt>
    <dgm:pt modelId="{4DBD4D9E-34E3-47EE-9BC8-B983F308F273}" type="pres">
      <dgm:prSet presAssocID="{12DD549C-1853-499D-A1F7-C9D246797D59}" presName="accent_2" presStyleCnt="0"/>
      <dgm:spPr/>
    </dgm:pt>
    <dgm:pt modelId="{686C12C9-793C-4EDB-9A95-3C8E6B8B2395}" type="pres">
      <dgm:prSet presAssocID="{12DD549C-1853-499D-A1F7-C9D246797D59}" presName="accentRepeatNode" presStyleLbl="solidFgAcc1" presStyleIdx="1" presStyleCnt="5"/>
      <dgm:spPr/>
    </dgm:pt>
    <dgm:pt modelId="{7658C68E-9F52-4DFE-BD4D-464CB52E9AE2}" type="pres">
      <dgm:prSet presAssocID="{C9D057D7-845E-4795-80EF-9A38177A4B30}" presName="text_3" presStyleLbl="node1" presStyleIdx="2" presStyleCnt="5">
        <dgm:presLayoutVars>
          <dgm:bulletEnabled val="1"/>
        </dgm:presLayoutVars>
      </dgm:prSet>
      <dgm:spPr/>
      <dgm:t>
        <a:bodyPr/>
        <a:lstStyle/>
        <a:p>
          <a:endParaRPr lang="fr-FR"/>
        </a:p>
      </dgm:t>
    </dgm:pt>
    <dgm:pt modelId="{ED932F2F-F0F4-48AC-BAA9-4C997ADD3952}" type="pres">
      <dgm:prSet presAssocID="{C9D057D7-845E-4795-80EF-9A38177A4B30}" presName="accent_3" presStyleCnt="0"/>
      <dgm:spPr/>
    </dgm:pt>
    <dgm:pt modelId="{12DF78DE-F554-47FB-B17F-F5BC3FADAD0C}" type="pres">
      <dgm:prSet presAssocID="{C9D057D7-845E-4795-80EF-9A38177A4B30}" presName="accentRepeatNode" presStyleLbl="solidFgAcc1" presStyleIdx="2" presStyleCnt="5"/>
      <dgm:spPr/>
    </dgm:pt>
    <dgm:pt modelId="{806C7E88-6C01-4175-88EC-46071A5743A7}" type="pres">
      <dgm:prSet presAssocID="{5E1D4862-8BA8-482D-8E42-5AE249387B7F}" presName="text_4" presStyleLbl="node1" presStyleIdx="3" presStyleCnt="5">
        <dgm:presLayoutVars>
          <dgm:bulletEnabled val="1"/>
        </dgm:presLayoutVars>
      </dgm:prSet>
      <dgm:spPr/>
    </dgm:pt>
    <dgm:pt modelId="{9C363142-5637-440E-A8C0-9D0440F663B7}" type="pres">
      <dgm:prSet presAssocID="{5E1D4862-8BA8-482D-8E42-5AE249387B7F}" presName="accent_4" presStyleCnt="0"/>
      <dgm:spPr/>
    </dgm:pt>
    <dgm:pt modelId="{8B84A4B2-9257-467D-BE13-6509951B9D59}" type="pres">
      <dgm:prSet presAssocID="{5E1D4862-8BA8-482D-8E42-5AE249387B7F}" presName="accentRepeatNode" presStyleLbl="solidFgAcc1" presStyleIdx="3" presStyleCnt="5"/>
      <dgm:spPr/>
    </dgm:pt>
    <dgm:pt modelId="{B87B321B-5E2F-4288-AF65-95910BF8EB84}" type="pres">
      <dgm:prSet presAssocID="{1AE6C807-4848-47B5-A842-B00267C9E952}" presName="text_5" presStyleLbl="node1" presStyleIdx="4" presStyleCnt="5">
        <dgm:presLayoutVars>
          <dgm:bulletEnabled val="1"/>
        </dgm:presLayoutVars>
      </dgm:prSet>
      <dgm:spPr/>
      <dgm:t>
        <a:bodyPr/>
        <a:lstStyle/>
        <a:p>
          <a:endParaRPr lang="fr-FR"/>
        </a:p>
      </dgm:t>
    </dgm:pt>
    <dgm:pt modelId="{8E848BD0-462B-472D-96B3-596D9AC7110B}" type="pres">
      <dgm:prSet presAssocID="{1AE6C807-4848-47B5-A842-B00267C9E952}" presName="accent_5" presStyleCnt="0"/>
      <dgm:spPr/>
    </dgm:pt>
    <dgm:pt modelId="{5879B972-9536-4BDE-BCC1-C3C620D463B3}" type="pres">
      <dgm:prSet presAssocID="{1AE6C807-4848-47B5-A842-B00267C9E952}" presName="accentRepeatNode" presStyleLbl="solidFgAcc1" presStyleIdx="4" presStyleCnt="5"/>
      <dgm:spPr/>
    </dgm:pt>
  </dgm:ptLst>
  <dgm:cxnLst>
    <dgm:cxn modelId="{7E18821A-3A58-4202-B56C-33D6687B422F}" type="presOf" srcId="{1AE6C807-4848-47B5-A842-B00267C9E952}" destId="{B87B321B-5E2F-4288-AF65-95910BF8EB84}" srcOrd="0" destOrd="0" presId="urn:microsoft.com/office/officeart/2008/layout/VerticalCurvedList"/>
    <dgm:cxn modelId="{453ABD86-F44F-4CC2-8470-6F8A7FC5F8FC}" srcId="{EDEDCF31-E399-4A2F-979D-B62B7CEB44B5}" destId="{C9D057D7-845E-4795-80EF-9A38177A4B30}" srcOrd="2" destOrd="0" parTransId="{5382276D-46EE-456D-8C8D-D9DCFDBA7589}" sibTransId="{B832C046-8D59-4390-9006-587F69712448}"/>
    <dgm:cxn modelId="{8609DB82-4607-4DFB-B4B0-FC7681F3AA4C}" type="presOf" srcId="{EDEDCF31-E399-4A2F-979D-B62B7CEB44B5}" destId="{6EDC2092-7760-4B92-9829-94BB231E6361}" srcOrd="0" destOrd="0" presId="urn:microsoft.com/office/officeart/2008/layout/VerticalCurvedList"/>
    <dgm:cxn modelId="{6583CD8C-3B4C-4131-BDD0-422D722DCE7F}" type="presOf" srcId="{12DD549C-1853-499D-A1F7-C9D246797D59}" destId="{6EF5DDCB-22DD-41B2-BDD4-881F77771068}" srcOrd="0" destOrd="0" presId="urn:microsoft.com/office/officeart/2008/layout/VerticalCurvedList"/>
    <dgm:cxn modelId="{FD01C68D-1D80-4A82-988B-F14C0893E1EC}" type="presOf" srcId="{67D4975B-7B31-4712-AACC-E805D082A410}" destId="{242287A2-F84B-4C2F-88A2-DAA0A3508130}" srcOrd="0" destOrd="0" presId="urn:microsoft.com/office/officeart/2008/layout/VerticalCurvedList"/>
    <dgm:cxn modelId="{8D4A0BC2-02DE-401E-AB36-5CE456C6D8AC}" type="presOf" srcId="{C9D057D7-845E-4795-80EF-9A38177A4B30}" destId="{7658C68E-9F52-4DFE-BD4D-464CB52E9AE2}" srcOrd="0" destOrd="0" presId="urn:microsoft.com/office/officeart/2008/layout/VerticalCurvedList"/>
    <dgm:cxn modelId="{BEF13C0E-E713-4947-BB65-2E8BFA5A44FA}" srcId="{EDEDCF31-E399-4A2F-979D-B62B7CEB44B5}" destId="{1AE6C807-4848-47B5-A842-B00267C9E952}" srcOrd="4" destOrd="0" parTransId="{BCE09BF9-C7D9-46D4-9318-701817C5BE13}" sibTransId="{CD462DB6-DF14-4321-84DD-DE42BEB7373E}"/>
    <dgm:cxn modelId="{B119442E-59D8-49C0-812B-5E821861C5CF}" srcId="{EDEDCF31-E399-4A2F-979D-B62B7CEB44B5}" destId="{5E1D4862-8BA8-482D-8E42-5AE249387B7F}" srcOrd="3" destOrd="0" parTransId="{E6813598-521A-4978-AED2-8C00BFF29ECB}" sibTransId="{BA445AA8-4DC3-4283-A3CA-C6C1E9C4F20C}"/>
    <dgm:cxn modelId="{568FBB90-6179-4789-B880-1582E92CCF12}" srcId="{EDEDCF31-E399-4A2F-979D-B62B7CEB44B5}" destId="{95AA634B-559B-45FB-9125-1C658D0277F5}" srcOrd="0" destOrd="0" parTransId="{E7BCFD73-5FE2-4CCD-B5C8-B426A5F84139}" sibTransId="{67D4975B-7B31-4712-AACC-E805D082A410}"/>
    <dgm:cxn modelId="{527088C7-F0B7-4CF9-B6AB-E34C22EF5F06}" type="presOf" srcId="{5E1D4862-8BA8-482D-8E42-5AE249387B7F}" destId="{806C7E88-6C01-4175-88EC-46071A5743A7}" srcOrd="0" destOrd="0" presId="urn:microsoft.com/office/officeart/2008/layout/VerticalCurvedList"/>
    <dgm:cxn modelId="{B18C4D9E-5C39-4C56-88AB-1BB97833B9DE}" type="presOf" srcId="{95AA634B-559B-45FB-9125-1C658D0277F5}" destId="{7C0C4FB1-E3FE-476A-B7CA-89B9C6236F6E}" srcOrd="0" destOrd="0" presId="urn:microsoft.com/office/officeart/2008/layout/VerticalCurvedList"/>
    <dgm:cxn modelId="{36E8B9DB-8D6C-4E77-B6E8-9EF662A9BBB4}" srcId="{EDEDCF31-E399-4A2F-979D-B62B7CEB44B5}" destId="{12DD549C-1853-499D-A1F7-C9D246797D59}" srcOrd="1" destOrd="0" parTransId="{E2CFBAB0-8124-48FF-80C3-8E221F4B93FC}" sibTransId="{ECEBD185-9311-4D54-A62D-32A0C8C62BBD}"/>
    <dgm:cxn modelId="{8465AE87-489A-4F6A-9C19-50BEBCAA8F09}" type="presParOf" srcId="{6EDC2092-7760-4B92-9829-94BB231E6361}" destId="{BFF7FA7F-0687-4FAA-A34F-60C509BBD275}" srcOrd="0" destOrd="0" presId="urn:microsoft.com/office/officeart/2008/layout/VerticalCurvedList"/>
    <dgm:cxn modelId="{56656E58-1EEA-4642-8A2F-3C8FE8D0F6DA}" type="presParOf" srcId="{BFF7FA7F-0687-4FAA-A34F-60C509BBD275}" destId="{12471AA7-43FF-469A-98E5-47EB91711B01}" srcOrd="0" destOrd="0" presId="urn:microsoft.com/office/officeart/2008/layout/VerticalCurvedList"/>
    <dgm:cxn modelId="{836B29F5-7C52-475F-9977-6E1CB14006DC}" type="presParOf" srcId="{12471AA7-43FF-469A-98E5-47EB91711B01}" destId="{88FF76FE-2FEE-4C32-9D9D-7C383C7759EB}" srcOrd="0" destOrd="0" presId="urn:microsoft.com/office/officeart/2008/layout/VerticalCurvedList"/>
    <dgm:cxn modelId="{442E22A5-9C61-4A97-82EA-E63998F19A30}" type="presParOf" srcId="{12471AA7-43FF-469A-98E5-47EB91711B01}" destId="{242287A2-F84B-4C2F-88A2-DAA0A3508130}" srcOrd="1" destOrd="0" presId="urn:microsoft.com/office/officeart/2008/layout/VerticalCurvedList"/>
    <dgm:cxn modelId="{7154EC15-1E5F-4B9D-8FCC-B845C0D75299}" type="presParOf" srcId="{12471AA7-43FF-469A-98E5-47EB91711B01}" destId="{187CEABD-09F8-4C12-A87F-C2A4C92348A3}" srcOrd="2" destOrd="0" presId="urn:microsoft.com/office/officeart/2008/layout/VerticalCurvedList"/>
    <dgm:cxn modelId="{821D12A1-174B-40D4-9535-A80A96A923CE}" type="presParOf" srcId="{12471AA7-43FF-469A-98E5-47EB91711B01}" destId="{0953B426-ECEE-4250-8B95-296BEE38ED9B}" srcOrd="3" destOrd="0" presId="urn:microsoft.com/office/officeart/2008/layout/VerticalCurvedList"/>
    <dgm:cxn modelId="{43AA7E4E-021B-4784-B57B-320CEE4B5602}" type="presParOf" srcId="{BFF7FA7F-0687-4FAA-A34F-60C509BBD275}" destId="{7C0C4FB1-E3FE-476A-B7CA-89B9C6236F6E}" srcOrd="1" destOrd="0" presId="urn:microsoft.com/office/officeart/2008/layout/VerticalCurvedList"/>
    <dgm:cxn modelId="{FE224844-AE0E-4AEE-9A9A-BC2BDBACB4DC}" type="presParOf" srcId="{BFF7FA7F-0687-4FAA-A34F-60C509BBD275}" destId="{69D05988-0BAA-4E67-BB72-506667426497}" srcOrd="2" destOrd="0" presId="urn:microsoft.com/office/officeart/2008/layout/VerticalCurvedList"/>
    <dgm:cxn modelId="{2E99F324-4547-412A-B69B-D6C3BC4368BB}" type="presParOf" srcId="{69D05988-0BAA-4E67-BB72-506667426497}" destId="{07247324-2691-4438-8E43-23182E2D7BDA}" srcOrd="0" destOrd="0" presId="urn:microsoft.com/office/officeart/2008/layout/VerticalCurvedList"/>
    <dgm:cxn modelId="{A2BD0C5E-09D0-4927-AB53-D5325BC00473}" type="presParOf" srcId="{BFF7FA7F-0687-4FAA-A34F-60C509BBD275}" destId="{6EF5DDCB-22DD-41B2-BDD4-881F77771068}" srcOrd="3" destOrd="0" presId="urn:microsoft.com/office/officeart/2008/layout/VerticalCurvedList"/>
    <dgm:cxn modelId="{AD9208F1-B6AA-4F94-9BA4-263EA817D6DE}" type="presParOf" srcId="{BFF7FA7F-0687-4FAA-A34F-60C509BBD275}" destId="{4DBD4D9E-34E3-47EE-9BC8-B983F308F273}" srcOrd="4" destOrd="0" presId="urn:microsoft.com/office/officeart/2008/layout/VerticalCurvedList"/>
    <dgm:cxn modelId="{1B814BCE-67FA-4733-8A59-2442FC3729CB}" type="presParOf" srcId="{4DBD4D9E-34E3-47EE-9BC8-B983F308F273}" destId="{686C12C9-793C-4EDB-9A95-3C8E6B8B2395}" srcOrd="0" destOrd="0" presId="urn:microsoft.com/office/officeart/2008/layout/VerticalCurvedList"/>
    <dgm:cxn modelId="{39BEBD35-C30C-476B-829E-7D22D97F3245}" type="presParOf" srcId="{BFF7FA7F-0687-4FAA-A34F-60C509BBD275}" destId="{7658C68E-9F52-4DFE-BD4D-464CB52E9AE2}" srcOrd="5" destOrd="0" presId="urn:microsoft.com/office/officeart/2008/layout/VerticalCurvedList"/>
    <dgm:cxn modelId="{8F6BD42D-0E05-46F2-A30C-66BD32DFF42A}" type="presParOf" srcId="{BFF7FA7F-0687-4FAA-A34F-60C509BBD275}" destId="{ED932F2F-F0F4-48AC-BAA9-4C997ADD3952}" srcOrd="6" destOrd="0" presId="urn:microsoft.com/office/officeart/2008/layout/VerticalCurvedList"/>
    <dgm:cxn modelId="{7389334F-0F96-4745-BA3C-FDB85609F676}" type="presParOf" srcId="{ED932F2F-F0F4-48AC-BAA9-4C997ADD3952}" destId="{12DF78DE-F554-47FB-B17F-F5BC3FADAD0C}" srcOrd="0" destOrd="0" presId="urn:microsoft.com/office/officeart/2008/layout/VerticalCurvedList"/>
    <dgm:cxn modelId="{AA76CA8A-FE88-4A78-9D76-4D0E64A0F3D0}" type="presParOf" srcId="{BFF7FA7F-0687-4FAA-A34F-60C509BBD275}" destId="{806C7E88-6C01-4175-88EC-46071A5743A7}" srcOrd="7" destOrd="0" presId="urn:microsoft.com/office/officeart/2008/layout/VerticalCurvedList"/>
    <dgm:cxn modelId="{EB8E5926-8352-4BD3-9059-FA47C56197D8}" type="presParOf" srcId="{BFF7FA7F-0687-4FAA-A34F-60C509BBD275}" destId="{9C363142-5637-440E-A8C0-9D0440F663B7}" srcOrd="8" destOrd="0" presId="urn:microsoft.com/office/officeart/2008/layout/VerticalCurvedList"/>
    <dgm:cxn modelId="{C9951C38-7532-42AC-B6E4-E480FD40829D}" type="presParOf" srcId="{9C363142-5637-440E-A8C0-9D0440F663B7}" destId="{8B84A4B2-9257-467D-BE13-6509951B9D59}" srcOrd="0" destOrd="0" presId="urn:microsoft.com/office/officeart/2008/layout/VerticalCurvedList"/>
    <dgm:cxn modelId="{7D91F231-2C34-45EA-8C55-E19E15F9E132}" type="presParOf" srcId="{BFF7FA7F-0687-4FAA-A34F-60C509BBD275}" destId="{B87B321B-5E2F-4288-AF65-95910BF8EB84}" srcOrd="9" destOrd="0" presId="urn:microsoft.com/office/officeart/2008/layout/VerticalCurvedList"/>
    <dgm:cxn modelId="{BB466B73-F447-40C3-8171-03265E0F6432}" type="presParOf" srcId="{BFF7FA7F-0687-4FAA-A34F-60C509BBD275}" destId="{8E848BD0-462B-472D-96B3-596D9AC7110B}" srcOrd="10" destOrd="0" presId="urn:microsoft.com/office/officeart/2008/layout/VerticalCurvedList"/>
    <dgm:cxn modelId="{A62D94DD-77BB-4050-BB5E-067780D7B78C}" type="presParOf" srcId="{8E848BD0-462B-472D-96B3-596D9AC7110B}" destId="{5879B972-9536-4BDE-BCC1-C3C620D463B3}"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3E15F4-7919-4B89-B74E-47A5C117C418}" type="doc">
      <dgm:prSet loTypeId="urn:microsoft.com/office/officeart/2005/8/layout/chevron1" loCatId="process" qsTypeId="urn:microsoft.com/office/officeart/2005/8/quickstyle/simple1" qsCatId="simple" csTypeId="urn:microsoft.com/office/officeart/2005/8/colors/colorful5" csCatId="colorful" phldr="1"/>
      <dgm:spPr/>
    </dgm:pt>
    <dgm:pt modelId="{28A1B416-FCC2-480F-A671-4BEBCE931C14}">
      <dgm:prSet phldrT="[Texte]" custT="1"/>
      <dgm:spPr/>
      <dgm:t>
        <a:bodyPr/>
        <a:lstStyle/>
        <a:p>
          <a:r>
            <a:rPr lang="fr-FR" sz="1800" b="1" dirty="0" smtClean="0"/>
            <a:t>présence,</a:t>
          </a:r>
        </a:p>
        <a:p>
          <a:r>
            <a:rPr lang="fr-FR" sz="1800" b="1" dirty="0" smtClean="0"/>
            <a:t>exposition</a:t>
          </a:r>
          <a:endParaRPr lang="fr-FR" sz="1800" b="1" dirty="0"/>
        </a:p>
      </dgm:t>
    </dgm:pt>
    <dgm:pt modelId="{65716255-FD26-4721-B69D-4A79B1A53272}" type="parTrans" cxnId="{320F4886-E958-4287-869F-D7D4441DFC4A}">
      <dgm:prSet/>
      <dgm:spPr/>
      <dgm:t>
        <a:bodyPr/>
        <a:lstStyle/>
        <a:p>
          <a:endParaRPr lang="fr-FR" sz="2400" b="1"/>
        </a:p>
      </dgm:t>
    </dgm:pt>
    <dgm:pt modelId="{7A9A33EE-6D42-42B7-82B0-5CF1F33C16BF}" type="sibTrans" cxnId="{320F4886-E958-4287-869F-D7D4441DFC4A}">
      <dgm:prSet/>
      <dgm:spPr/>
      <dgm:t>
        <a:bodyPr/>
        <a:lstStyle/>
        <a:p>
          <a:endParaRPr lang="fr-FR" sz="2400" b="1"/>
        </a:p>
      </dgm:t>
    </dgm:pt>
    <dgm:pt modelId="{660C5C81-2ADC-4875-8A3E-23E1333A70DC}">
      <dgm:prSet phldrT="[Texte]" custT="1"/>
      <dgm:spPr/>
      <dgm:t>
        <a:bodyPr/>
        <a:lstStyle/>
        <a:p>
          <a:r>
            <a:rPr lang="fr-FR" sz="1800" b="1" dirty="0" err="1" smtClean="0"/>
            <a:t>toxicite</a:t>
          </a:r>
          <a:r>
            <a:rPr lang="fr-FR" sz="1800" b="1" dirty="0" smtClean="0"/>
            <a:t>,     écotoxicité</a:t>
          </a:r>
          <a:endParaRPr lang="fr-FR" sz="1800" b="1" dirty="0"/>
        </a:p>
      </dgm:t>
    </dgm:pt>
    <dgm:pt modelId="{1059AD2E-B567-4AB7-B136-B7FB91009602}" type="parTrans" cxnId="{B99FE2FA-A401-4A87-8E87-6E7CBEADC3A1}">
      <dgm:prSet/>
      <dgm:spPr/>
      <dgm:t>
        <a:bodyPr/>
        <a:lstStyle/>
        <a:p>
          <a:endParaRPr lang="fr-FR" sz="2400" b="1"/>
        </a:p>
      </dgm:t>
    </dgm:pt>
    <dgm:pt modelId="{C08DEEF2-9FD4-4A9F-B13A-66081886F6C1}" type="sibTrans" cxnId="{B99FE2FA-A401-4A87-8E87-6E7CBEADC3A1}">
      <dgm:prSet/>
      <dgm:spPr/>
      <dgm:t>
        <a:bodyPr/>
        <a:lstStyle/>
        <a:p>
          <a:endParaRPr lang="fr-FR" sz="2400" b="1"/>
        </a:p>
      </dgm:t>
    </dgm:pt>
    <dgm:pt modelId="{B552B1DA-C5F7-4781-A913-54B63DE8CE32}">
      <dgm:prSet phldrT="[Texte]" custT="1"/>
      <dgm:spPr/>
      <dgm:t>
        <a:bodyPr/>
        <a:lstStyle/>
        <a:p>
          <a:r>
            <a:rPr lang="fr-FR" sz="1800" b="1" dirty="0" smtClean="0"/>
            <a:t>surveillance, anticipation des effets</a:t>
          </a:r>
          <a:endParaRPr lang="fr-FR" sz="1800" b="1" dirty="0"/>
        </a:p>
      </dgm:t>
    </dgm:pt>
    <dgm:pt modelId="{C08744A0-DEF0-4B87-8406-ADDCD24B5F3A}" type="parTrans" cxnId="{F7A9DE8B-2A7C-4F66-9537-0383DFC6F2A7}">
      <dgm:prSet/>
      <dgm:spPr/>
      <dgm:t>
        <a:bodyPr/>
        <a:lstStyle/>
        <a:p>
          <a:endParaRPr lang="fr-FR" sz="2400" b="1"/>
        </a:p>
      </dgm:t>
    </dgm:pt>
    <dgm:pt modelId="{B256A445-B60D-43BE-8EBB-F6A98016FC93}" type="sibTrans" cxnId="{F7A9DE8B-2A7C-4F66-9537-0383DFC6F2A7}">
      <dgm:prSet/>
      <dgm:spPr/>
      <dgm:t>
        <a:bodyPr/>
        <a:lstStyle/>
        <a:p>
          <a:endParaRPr lang="fr-FR" sz="2400" b="1"/>
        </a:p>
      </dgm:t>
    </dgm:pt>
    <dgm:pt modelId="{D71C0E58-CE45-4985-9C53-460E0CDDEC30}">
      <dgm:prSet phldrT="[Texte]" custT="1"/>
      <dgm:spPr/>
      <dgm:t>
        <a:bodyPr/>
        <a:lstStyle/>
        <a:p>
          <a:r>
            <a:rPr lang="fr-FR" sz="1800" b="1" dirty="0" smtClean="0"/>
            <a:t>Gestion, règlementation</a:t>
          </a:r>
          <a:endParaRPr lang="fr-FR" sz="1800" b="1" dirty="0"/>
        </a:p>
      </dgm:t>
    </dgm:pt>
    <dgm:pt modelId="{59DA3102-5874-4B03-89C1-EC00498014F4}" type="parTrans" cxnId="{808C5061-5C14-4CED-B5F3-271843ED6474}">
      <dgm:prSet/>
      <dgm:spPr/>
      <dgm:t>
        <a:bodyPr/>
        <a:lstStyle/>
        <a:p>
          <a:endParaRPr lang="fr-FR" sz="2400" b="1"/>
        </a:p>
      </dgm:t>
    </dgm:pt>
    <dgm:pt modelId="{BD14671C-FB0C-40F3-9DB6-8C4AF4751E15}" type="sibTrans" cxnId="{808C5061-5C14-4CED-B5F3-271843ED6474}">
      <dgm:prSet/>
      <dgm:spPr/>
      <dgm:t>
        <a:bodyPr/>
        <a:lstStyle/>
        <a:p>
          <a:endParaRPr lang="fr-FR" sz="2400" b="1"/>
        </a:p>
      </dgm:t>
    </dgm:pt>
    <dgm:pt modelId="{A58A9961-1794-4D3B-9D89-0809DFD08CC7}" type="pres">
      <dgm:prSet presAssocID="{C33E15F4-7919-4B89-B74E-47A5C117C418}" presName="Name0" presStyleCnt="0">
        <dgm:presLayoutVars>
          <dgm:dir/>
          <dgm:animLvl val="lvl"/>
          <dgm:resizeHandles val="exact"/>
        </dgm:presLayoutVars>
      </dgm:prSet>
      <dgm:spPr/>
    </dgm:pt>
    <dgm:pt modelId="{B1531398-01E0-4F60-BE6F-A764196A452F}" type="pres">
      <dgm:prSet presAssocID="{28A1B416-FCC2-480F-A671-4BEBCE931C14}" presName="parTxOnly" presStyleLbl="node1" presStyleIdx="0" presStyleCnt="4">
        <dgm:presLayoutVars>
          <dgm:chMax val="0"/>
          <dgm:chPref val="0"/>
          <dgm:bulletEnabled val="1"/>
        </dgm:presLayoutVars>
      </dgm:prSet>
      <dgm:spPr/>
      <dgm:t>
        <a:bodyPr/>
        <a:lstStyle/>
        <a:p>
          <a:endParaRPr lang="fr-FR"/>
        </a:p>
      </dgm:t>
    </dgm:pt>
    <dgm:pt modelId="{81C2D2F5-08D2-4EA0-9D6E-4BA01466969A}" type="pres">
      <dgm:prSet presAssocID="{7A9A33EE-6D42-42B7-82B0-5CF1F33C16BF}" presName="parTxOnlySpace" presStyleCnt="0"/>
      <dgm:spPr/>
    </dgm:pt>
    <dgm:pt modelId="{A49A3431-3D1A-4233-9775-B912D72FC12B}" type="pres">
      <dgm:prSet presAssocID="{660C5C81-2ADC-4875-8A3E-23E1333A70DC}" presName="parTxOnly" presStyleLbl="node1" presStyleIdx="1" presStyleCnt="4">
        <dgm:presLayoutVars>
          <dgm:chMax val="0"/>
          <dgm:chPref val="0"/>
          <dgm:bulletEnabled val="1"/>
        </dgm:presLayoutVars>
      </dgm:prSet>
      <dgm:spPr/>
      <dgm:t>
        <a:bodyPr/>
        <a:lstStyle/>
        <a:p>
          <a:endParaRPr lang="fr-FR"/>
        </a:p>
      </dgm:t>
    </dgm:pt>
    <dgm:pt modelId="{79F1736F-378F-40C3-A255-CE3F19BB2EB6}" type="pres">
      <dgm:prSet presAssocID="{C08DEEF2-9FD4-4A9F-B13A-66081886F6C1}" presName="parTxOnlySpace" presStyleCnt="0"/>
      <dgm:spPr/>
    </dgm:pt>
    <dgm:pt modelId="{D1827C3C-C81D-4A93-975A-6471D4E8B7DD}" type="pres">
      <dgm:prSet presAssocID="{B552B1DA-C5F7-4781-A913-54B63DE8CE32}" presName="parTxOnly" presStyleLbl="node1" presStyleIdx="2" presStyleCnt="4">
        <dgm:presLayoutVars>
          <dgm:chMax val="0"/>
          <dgm:chPref val="0"/>
          <dgm:bulletEnabled val="1"/>
        </dgm:presLayoutVars>
      </dgm:prSet>
      <dgm:spPr/>
      <dgm:t>
        <a:bodyPr/>
        <a:lstStyle/>
        <a:p>
          <a:endParaRPr lang="fr-FR"/>
        </a:p>
      </dgm:t>
    </dgm:pt>
    <dgm:pt modelId="{41913D2B-C1F9-4D0E-B7A5-2DEDCA913BCC}" type="pres">
      <dgm:prSet presAssocID="{B256A445-B60D-43BE-8EBB-F6A98016FC93}" presName="parTxOnlySpace" presStyleCnt="0"/>
      <dgm:spPr/>
    </dgm:pt>
    <dgm:pt modelId="{F6A71EDA-52A1-4CE1-AD28-A7ECE2560A0A}" type="pres">
      <dgm:prSet presAssocID="{D71C0E58-CE45-4985-9C53-460E0CDDEC30}" presName="parTxOnly" presStyleLbl="node1" presStyleIdx="3" presStyleCnt="4">
        <dgm:presLayoutVars>
          <dgm:chMax val="0"/>
          <dgm:chPref val="0"/>
          <dgm:bulletEnabled val="1"/>
        </dgm:presLayoutVars>
      </dgm:prSet>
      <dgm:spPr/>
    </dgm:pt>
  </dgm:ptLst>
  <dgm:cxnLst>
    <dgm:cxn modelId="{76C81125-6EB6-4817-AB7C-7B6CD7CEFE78}" type="presOf" srcId="{B552B1DA-C5F7-4781-A913-54B63DE8CE32}" destId="{D1827C3C-C81D-4A93-975A-6471D4E8B7DD}" srcOrd="0" destOrd="0" presId="urn:microsoft.com/office/officeart/2005/8/layout/chevron1"/>
    <dgm:cxn modelId="{37DFFFCA-B069-4A31-97AA-3AAF78268A2E}" type="presOf" srcId="{28A1B416-FCC2-480F-A671-4BEBCE931C14}" destId="{B1531398-01E0-4F60-BE6F-A764196A452F}" srcOrd="0" destOrd="0" presId="urn:microsoft.com/office/officeart/2005/8/layout/chevron1"/>
    <dgm:cxn modelId="{B99FE2FA-A401-4A87-8E87-6E7CBEADC3A1}" srcId="{C33E15F4-7919-4B89-B74E-47A5C117C418}" destId="{660C5C81-2ADC-4875-8A3E-23E1333A70DC}" srcOrd="1" destOrd="0" parTransId="{1059AD2E-B567-4AB7-B136-B7FB91009602}" sibTransId="{C08DEEF2-9FD4-4A9F-B13A-66081886F6C1}"/>
    <dgm:cxn modelId="{808C5061-5C14-4CED-B5F3-271843ED6474}" srcId="{C33E15F4-7919-4B89-B74E-47A5C117C418}" destId="{D71C0E58-CE45-4985-9C53-460E0CDDEC30}" srcOrd="3" destOrd="0" parTransId="{59DA3102-5874-4B03-89C1-EC00498014F4}" sibTransId="{BD14671C-FB0C-40F3-9DB6-8C4AF4751E15}"/>
    <dgm:cxn modelId="{F7A9DE8B-2A7C-4F66-9537-0383DFC6F2A7}" srcId="{C33E15F4-7919-4B89-B74E-47A5C117C418}" destId="{B552B1DA-C5F7-4781-A913-54B63DE8CE32}" srcOrd="2" destOrd="0" parTransId="{C08744A0-DEF0-4B87-8406-ADDCD24B5F3A}" sibTransId="{B256A445-B60D-43BE-8EBB-F6A98016FC93}"/>
    <dgm:cxn modelId="{0DEAA0D9-5CC6-49E8-8256-37F2239D928F}" type="presOf" srcId="{D71C0E58-CE45-4985-9C53-460E0CDDEC30}" destId="{F6A71EDA-52A1-4CE1-AD28-A7ECE2560A0A}" srcOrd="0" destOrd="0" presId="urn:microsoft.com/office/officeart/2005/8/layout/chevron1"/>
    <dgm:cxn modelId="{320F4886-E958-4287-869F-D7D4441DFC4A}" srcId="{C33E15F4-7919-4B89-B74E-47A5C117C418}" destId="{28A1B416-FCC2-480F-A671-4BEBCE931C14}" srcOrd="0" destOrd="0" parTransId="{65716255-FD26-4721-B69D-4A79B1A53272}" sibTransId="{7A9A33EE-6D42-42B7-82B0-5CF1F33C16BF}"/>
    <dgm:cxn modelId="{AABD4F7D-19FF-4FD8-8C19-F6767732D30B}" type="presOf" srcId="{660C5C81-2ADC-4875-8A3E-23E1333A70DC}" destId="{A49A3431-3D1A-4233-9775-B912D72FC12B}" srcOrd="0" destOrd="0" presId="urn:microsoft.com/office/officeart/2005/8/layout/chevron1"/>
    <dgm:cxn modelId="{59928ED0-F084-429A-8981-44DD15AB25C8}" type="presOf" srcId="{C33E15F4-7919-4B89-B74E-47A5C117C418}" destId="{A58A9961-1794-4D3B-9D89-0809DFD08CC7}" srcOrd="0" destOrd="0" presId="urn:microsoft.com/office/officeart/2005/8/layout/chevron1"/>
    <dgm:cxn modelId="{98C26807-EBD2-4B0D-9CAC-9E32C570F5F2}" type="presParOf" srcId="{A58A9961-1794-4D3B-9D89-0809DFD08CC7}" destId="{B1531398-01E0-4F60-BE6F-A764196A452F}" srcOrd="0" destOrd="0" presId="urn:microsoft.com/office/officeart/2005/8/layout/chevron1"/>
    <dgm:cxn modelId="{386CA87B-43D2-4A30-8A0D-592C61580298}" type="presParOf" srcId="{A58A9961-1794-4D3B-9D89-0809DFD08CC7}" destId="{81C2D2F5-08D2-4EA0-9D6E-4BA01466969A}" srcOrd="1" destOrd="0" presId="urn:microsoft.com/office/officeart/2005/8/layout/chevron1"/>
    <dgm:cxn modelId="{70139B5D-E94A-45BE-BB7F-C2A1E12F9977}" type="presParOf" srcId="{A58A9961-1794-4D3B-9D89-0809DFD08CC7}" destId="{A49A3431-3D1A-4233-9775-B912D72FC12B}" srcOrd="2" destOrd="0" presId="urn:microsoft.com/office/officeart/2005/8/layout/chevron1"/>
    <dgm:cxn modelId="{ADAF59C9-C6B0-4F35-A19D-68476E4A205B}" type="presParOf" srcId="{A58A9961-1794-4D3B-9D89-0809DFD08CC7}" destId="{79F1736F-378F-40C3-A255-CE3F19BB2EB6}" srcOrd="3" destOrd="0" presId="urn:microsoft.com/office/officeart/2005/8/layout/chevron1"/>
    <dgm:cxn modelId="{49534A42-5FE3-449D-BDA3-693A66347C96}" type="presParOf" srcId="{A58A9961-1794-4D3B-9D89-0809DFD08CC7}" destId="{D1827C3C-C81D-4A93-975A-6471D4E8B7DD}" srcOrd="4" destOrd="0" presId="urn:microsoft.com/office/officeart/2005/8/layout/chevron1"/>
    <dgm:cxn modelId="{FFA76D70-6773-4331-B897-0B65ACA7DB3F}" type="presParOf" srcId="{A58A9961-1794-4D3B-9D89-0809DFD08CC7}" destId="{41913D2B-C1F9-4D0E-B7A5-2DEDCA913BCC}" srcOrd="5" destOrd="0" presId="urn:microsoft.com/office/officeart/2005/8/layout/chevron1"/>
    <dgm:cxn modelId="{E6FCD5B5-51B8-44C8-9AE0-75DB482C02FB}" type="presParOf" srcId="{A58A9961-1794-4D3B-9D89-0809DFD08CC7}" destId="{F6A71EDA-52A1-4CE1-AD28-A7ECE2560A0A}" srcOrd="6" destOrd="0" presId="urn:microsoft.com/office/officeart/2005/8/layout/chevron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9F336B-76B7-431F-9F5E-75CE23B83157}" type="doc">
      <dgm:prSet loTypeId="urn:microsoft.com/office/officeart/2009/3/layout/StepUpProcess" loCatId="process" qsTypeId="urn:microsoft.com/office/officeart/2005/8/quickstyle/simple4" qsCatId="simple" csTypeId="urn:microsoft.com/office/officeart/2005/8/colors/accent1_2" csCatId="accent1" phldr="1"/>
      <dgm:spPr/>
      <dgm:t>
        <a:bodyPr rtlCol="0"/>
        <a:lstStyle/>
        <a:p>
          <a:pPr rtl="0"/>
          <a:endParaRPr lang="en-US"/>
        </a:p>
      </dgm:t>
    </dgm:pt>
    <dgm:pt modelId="{17CEDC3C-0518-4090-B100-0E26500712EC}">
      <dgm:prSet custT="1"/>
      <dgm:spPr/>
      <dgm:t>
        <a:bodyPr rtlCol="0"/>
        <a:lstStyle/>
        <a:p>
          <a:pPr rtl="0"/>
          <a:r>
            <a:rPr lang="fr-FR" sz="1800" b="0" noProof="0" dirty="0" smtClean="0"/>
            <a:t>Source</a:t>
          </a:r>
          <a:endParaRPr lang="fr-FR" sz="1600" b="0" noProof="0" dirty="0"/>
        </a:p>
      </dgm:t>
    </dgm:pt>
    <dgm:pt modelId="{B435DE3C-F726-408B-AC6F-DE0EFE9CCD63}" type="parTrans" cxnId="{9ACB3AC1-8255-46E0-BE75-4532AEAAAF80}">
      <dgm:prSet/>
      <dgm:spPr/>
      <dgm:t>
        <a:bodyPr rtlCol="0"/>
        <a:lstStyle/>
        <a:p>
          <a:pPr rtl="0"/>
          <a:endParaRPr lang="fr-FR" b="0" noProof="0" dirty="0"/>
        </a:p>
      </dgm:t>
    </dgm:pt>
    <dgm:pt modelId="{4A4B8366-1CAF-466D-9C6E-9F3316175D21}" type="sibTrans" cxnId="{9ACB3AC1-8255-46E0-BE75-4532AEAAAF80}">
      <dgm:prSet/>
      <dgm:spPr/>
      <dgm:t>
        <a:bodyPr rtlCol="0"/>
        <a:lstStyle/>
        <a:p>
          <a:pPr rtl="0"/>
          <a:endParaRPr lang="fr-FR" b="0" noProof="0" dirty="0"/>
        </a:p>
      </dgm:t>
    </dgm:pt>
    <dgm:pt modelId="{FCC58286-7C6D-464C-BB42-4E6FDE44662B}">
      <dgm:prSet custT="1"/>
      <dgm:spPr/>
      <dgm:t>
        <a:bodyPr rtlCol="0"/>
        <a:lstStyle/>
        <a:p>
          <a:pPr rtl="0"/>
          <a:r>
            <a:rPr lang="fr-FR" sz="1800" b="0" noProof="0" dirty="0" smtClean="0"/>
            <a:t>Conséquence (</a:t>
          </a:r>
          <a:r>
            <a:rPr lang="fr-FR" sz="1800" b="0" noProof="0" dirty="0" err="1" smtClean="0"/>
            <a:t>outcome</a:t>
          </a:r>
          <a:r>
            <a:rPr lang="fr-FR" sz="1800" b="0" noProof="0" dirty="0" smtClean="0"/>
            <a:t>)</a:t>
          </a:r>
          <a:endParaRPr lang="fr-FR" sz="1600" b="0" noProof="0" dirty="0"/>
        </a:p>
      </dgm:t>
    </dgm:pt>
    <dgm:pt modelId="{E45F76AF-B1A8-443B-8F6B-905A507AAB18}" type="parTrans" cxnId="{2765E390-3A42-466A-87AD-20316EA2380C}">
      <dgm:prSet/>
      <dgm:spPr/>
      <dgm:t>
        <a:bodyPr rtlCol="0"/>
        <a:lstStyle/>
        <a:p>
          <a:pPr rtl="0"/>
          <a:endParaRPr lang="fr-FR" b="0" noProof="0" dirty="0"/>
        </a:p>
      </dgm:t>
    </dgm:pt>
    <dgm:pt modelId="{18E5FFEB-DE46-4C1D-8F6E-E65026C954BE}" type="sibTrans" cxnId="{2765E390-3A42-466A-87AD-20316EA2380C}">
      <dgm:prSet/>
      <dgm:spPr/>
      <dgm:t>
        <a:bodyPr rtlCol="0"/>
        <a:lstStyle/>
        <a:p>
          <a:pPr rtl="0"/>
          <a:endParaRPr lang="fr-FR" b="0" noProof="0" dirty="0"/>
        </a:p>
      </dgm:t>
    </dgm:pt>
    <dgm:pt modelId="{BBF407E0-0B29-4A63-9113-C75B8577D45E}">
      <dgm:prSet custT="1"/>
      <dgm:spPr/>
      <dgm:t>
        <a:bodyPr rtlCol="0"/>
        <a:lstStyle/>
        <a:p>
          <a:pPr rtl="0"/>
          <a:r>
            <a:rPr lang="fr-FR" sz="1800" b="0" noProof="0" dirty="0" smtClean="0"/>
            <a:t>Concentration environnementale</a:t>
          </a:r>
          <a:endParaRPr lang="fr-FR" sz="1800" b="0" noProof="0" dirty="0"/>
        </a:p>
      </dgm:t>
    </dgm:pt>
    <dgm:pt modelId="{87D8E705-A8FE-48CA-A489-E270B4B96725}" type="parTrans" cxnId="{F1E6116F-68F5-4330-9DB6-733C506FE462}">
      <dgm:prSet/>
      <dgm:spPr/>
      <dgm:t>
        <a:bodyPr/>
        <a:lstStyle/>
        <a:p>
          <a:endParaRPr lang="fr-FR" b="0"/>
        </a:p>
      </dgm:t>
    </dgm:pt>
    <dgm:pt modelId="{EB918A0A-C367-4058-A41F-877514FD5E76}" type="sibTrans" cxnId="{F1E6116F-68F5-4330-9DB6-733C506FE462}">
      <dgm:prSet/>
      <dgm:spPr/>
      <dgm:t>
        <a:bodyPr/>
        <a:lstStyle/>
        <a:p>
          <a:endParaRPr lang="fr-FR" b="0"/>
        </a:p>
      </dgm:t>
    </dgm:pt>
    <dgm:pt modelId="{2B0989AE-BCF8-4F95-B06A-C01E8A675880}">
      <dgm:prSet custT="1"/>
      <dgm:spPr/>
      <dgm:t>
        <a:bodyPr rtlCol="0"/>
        <a:lstStyle/>
        <a:p>
          <a:pPr rtl="0"/>
          <a:r>
            <a:rPr lang="fr-FR" sz="1800" b="0" noProof="0" dirty="0" smtClean="0"/>
            <a:t>Exposition externe</a:t>
          </a:r>
          <a:endParaRPr lang="fr-FR" sz="1800" b="0" noProof="0" dirty="0"/>
        </a:p>
      </dgm:t>
    </dgm:pt>
    <dgm:pt modelId="{8A63A1AD-9412-40C2-96E2-567F13B1E909}" type="parTrans" cxnId="{7B276525-ACDB-4448-86BD-5C9D4EE52D76}">
      <dgm:prSet/>
      <dgm:spPr/>
      <dgm:t>
        <a:bodyPr/>
        <a:lstStyle/>
        <a:p>
          <a:endParaRPr lang="fr-FR" b="0"/>
        </a:p>
      </dgm:t>
    </dgm:pt>
    <dgm:pt modelId="{1C9A0B28-7A31-4E0C-BA3C-DF43610BBD59}" type="sibTrans" cxnId="{7B276525-ACDB-4448-86BD-5C9D4EE52D76}">
      <dgm:prSet/>
      <dgm:spPr/>
      <dgm:t>
        <a:bodyPr/>
        <a:lstStyle/>
        <a:p>
          <a:endParaRPr lang="fr-FR" b="0"/>
        </a:p>
      </dgm:t>
    </dgm:pt>
    <dgm:pt modelId="{AB5555FF-366A-4FBA-ADFF-68EAC2B369F3}">
      <dgm:prSet custT="1"/>
      <dgm:spPr/>
      <dgm:t>
        <a:bodyPr rtlCol="0"/>
        <a:lstStyle/>
        <a:p>
          <a:pPr rtl="0"/>
          <a:r>
            <a:rPr lang="fr-FR" sz="1800" b="0" noProof="0" dirty="0" smtClean="0"/>
            <a:t>Exposition interne</a:t>
          </a:r>
          <a:endParaRPr lang="fr-FR" sz="1800" b="0" noProof="0" dirty="0"/>
        </a:p>
      </dgm:t>
    </dgm:pt>
    <dgm:pt modelId="{5601754A-46BC-4448-B8AC-FE988273F2A2}" type="parTrans" cxnId="{FC8E1737-A6C1-43CE-86CC-75B2232E692E}">
      <dgm:prSet/>
      <dgm:spPr/>
      <dgm:t>
        <a:bodyPr/>
        <a:lstStyle/>
        <a:p>
          <a:endParaRPr lang="fr-FR" b="0"/>
        </a:p>
      </dgm:t>
    </dgm:pt>
    <dgm:pt modelId="{9D576B30-819D-474E-B0EA-322A3C585D83}" type="sibTrans" cxnId="{FC8E1737-A6C1-43CE-86CC-75B2232E692E}">
      <dgm:prSet/>
      <dgm:spPr/>
      <dgm:t>
        <a:bodyPr/>
        <a:lstStyle/>
        <a:p>
          <a:endParaRPr lang="fr-FR" b="0"/>
        </a:p>
      </dgm:t>
    </dgm:pt>
    <dgm:pt modelId="{7BF99C28-9E3E-4F7B-87F0-DD9AE1456BDC}">
      <dgm:prSet custT="1"/>
      <dgm:spPr/>
      <dgm:t>
        <a:bodyPr rtlCol="0"/>
        <a:lstStyle/>
        <a:p>
          <a:pPr rtl="0"/>
          <a:r>
            <a:rPr lang="fr-FR" sz="1800" b="0" noProof="0" dirty="0" smtClean="0"/>
            <a:t>Exposition sur le site ciblé (</a:t>
          </a:r>
          <a:r>
            <a:rPr lang="fr-FR" sz="1800" b="0" noProof="0" dirty="0" err="1" smtClean="0"/>
            <a:t>target</a:t>
          </a:r>
          <a:r>
            <a:rPr lang="fr-FR" sz="1800" b="0" noProof="0" dirty="0" smtClean="0"/>
            <a:t> site)</a:t>
          </a:r>
          <a:endParaRPr lang="fr-FR" sz="1800" b="0" noProof="0" dirty="0"/>
        </a:p>
      </dgm:t>
    </dgm:pt>
    <dgm:pt modelId="{E8B9E9C4-83C4-45F5-87D1-B336C1400022}" type="parTrans" cxnId="{787A5633-6584-49F6-86B8-26C9CA936F59}">
      <dgm:prSet/>
      <dgm:spPr/>
      <dgm:t>
        <a:bodyPr/>
        <a:lstStyle/>
        <a:p>
          <a:endParaRPr lang="fr-FR" b="0"/>
        </a:p>
      </dgm:t>
    </dgm:pt>
    <dgm:pt modelId="{108B4928-E18D-4690-8774-059AFC1F9F55}" type="sibTrans" cxnId="{787A5633-6584-49F6-86B8-26C9CA936F59}">
      <dgm:prSet/>
      <dgm:spPr/>
      <dgm:t>
        <a:bodyPr/>
        <a:lstStyle/>
        <a:p>
          <a:endParaRPr lang="fr-FR" b="0"/>
        </a:p>
      </dgm:t>
    </dgm:pt>
    <dgm:pt modelId="{07869E3B-7ECE-43B5-9331-08D5ED3A1DBD}" type="pres">
      <dgm:prSet presAssocID="{319F336B-76B7-431F-9F5E-75CE23B83157}" presName="rootnode" presStyleCnt="0">
        <dgm:presLayoutVars>
          <dgm:chMax/>
          <dgm:chPref/>
          <dgm:dir/>
          <dgm:animLvl val="lvl"/>
        </dgm:presLayoutVars>
      </dgm:prSet>
      <dgm:spPr/>
      <dgm:t>
        <a:bodyPr/>
        <a:lstStyle/>
        <a:p>
          <a:endParaRPr lang="fr-FR"/>
        </a:p>
      </dgm:t>
    </dgm:pt>
    <dgm:pt modelId="{4D7D0B83-E578-42B6-9BA1-63F59A662B54}" type="pres">
      <dgm:prSet presAssocID="{17CEDC3C-0518-4090-B100-0E26500712EC}" presName="composite" presStyleCnt="0"/>
      <dgm:spPr/>
    </dgm:pt>
    <dgm:pt modelId="{B1B67BD8-8793-4593-B441-8E669E83A1D9}" type="pres">
      <dgm:prSet presAssocID="{17CEDC3C-0518-4090-B100-0E26500712EC}" presName="LShape" presStyleLbl="alignNode1" presStyleIdx="0" presStyleCnt="11" custScaleX="74903" custLinFactNeighborX="1188"/>
      <dgm:spPr/>
    </dgm:pt>
    <dgm:pt modelId="{B9F938A7-604C-4063-BEE0-F192C0AEC724}" type="pres">
      <dgm:prSet presAssocID="{17CEDC3C-0518-4090-B100-0E26500712EC}" presName="ParentText" presStyleLbl="revTx" presStyleIdx="0" presStyleCnt="6" custLinFactNeighborX="13165">
        <dgm:presLayoutVars>
          <dgm:chMax val="0"/>
          <dgm:chPref val="0"/>
          <dgm:bulletEnabled val="1"/>
        </dgm:presLayoutVars>
      </dgm:prSet>
      <dgm:spPr/>
      <dgm:t>
        <a:bodyPr/>
        <a:lstStyle/>
        <a:p>
          <a:endParaRPr lang="fr-FR"/>
        </a:p>
      </dgm:t>
    </dgm:pt>
    <dgm:pt modelId="{0E1F0DEF-AE0E-477F-8C2F-A63C29584516}" type="pres">
      <dgm:prSet presAssocID="{17CEDC3C-0518-4090-B100-0E26500712EC}" presName="Triangle" presStyleLbl="alignNode1" presStyleIdx="1" presStyleCnt="11" custLinFactNeighborX="-76780"/>
      <dgm:spPr/>
    </dgm:pt>
    <dgm:pt modelId="{135BB431-3044-443D-A440-19637C9135DB}" type="pres">
      <dgm:prSet presAssocID="{4A4B8366-1CAF-466D-9C6E-9F3316175D21}" presName="sibTrans" presStyleCnt="0"/>
      <dgm:spPr/>
    </dgm:pt>
    <dgm:pt modelId="{3A190E0B-F3CC-4763-AEE4-E433FE071621}" type="pres">
      <dgm:prSet presAssocID="{4A4B8366-1CAF-466D-9C6E-9F3316175D21}" presName="space" presStyleCnt="0"/>
      <dgm:spPr/>
    </dgm:pt>
    <dgm:pt modelId="{F3CF22F4-88C0-4009-AA04-F1134EEA50D2}" type="pres">
      <dgm:prSet presAssocID="{BBF407E0-0B29-4A63-9113-C75B8577D45E}" presName="composite" presStyleCnt="0"/>
      <dgm:spPr/>
    </dgm:pt>
    <dgm:pt modelId="{EDF82313-8B03-46EA-915D-75FABFA68F85}" type="pres">
      <dgm:prSet presAssocID="{BBF407E0-0B29-4A63-9113-C75B8577D45E}" presName="LShape" presStyleLbl="alignNode1" presStyleIdx="2" presStyleCnt="11" custScaleX="128599" custLinFactNeighborX="-20798"/>
      <dgm:spPr/>
    </dgm:pt>
    <dgm:pt modelId="{A9C5CFF2-C0CC-45AA-A71E-A7D508FE1EA5}" type="pres">
      <dgm:prSet presAssocID="{BBF407E0-0B29-4A63-9113-C75B8577D45E}" presName="ParentText" presStyleLbl="revTx" presStyleIdx="1" presStyleCnt="6" custScaleX="133399" custLinFactNeighborX="-23063">
        <dgm:presLayoutVars>
          <dgm:chMax val="0"/>
          <dgm:chPref val="0"/>
          <dgm:bulletEnabled val="1"/>
        </dgm:presLayoutVars>
      </dgm:prSet>
      <dgm:spPr/>
      <dgm:t>
        <a:bodyPr/>
        <a:lstStyle/>
        <a:p>
          <a:endParaRPr lang="fr-FR"/>
        </a:p>
      </dgm:t>
    </dgm:pt>
    <dgm:pt modelId="{41F3651F-2C1F-4B7A-A503-F8C3C7A0AAC1}" type="pres">
      <dgm:prSet presAssocID="{BBF407E0-0B29-4A63-9113-C75B8577D45E}" presName="Triangle" presStyleLbl="alignNode1" presStyleIdx="3" presStyleCnt="11" custLinFactNeighborX="-94230"/>
      <dgm:spPr/>
    </dgm:pt>
    <dgm:pt modelId="{F0F6977E-9F2F-460E-94CE-DC867AE49219}" type="pres">
      <dgm:prSet presAssocID="{EB918A0A-C367-4058-A41F-877514FD5E76}" presName="sibTrans" presStyleCnt="0"/>
      <dgm:spPr/>
    </dgm:pt>
    <dgm:pt modelId="{E05E56A8-0575-4A9D-95EB-C513E4D2D54E}" type="pres">
      <dgm:prSet presAssocID="{EB918A0A-C367-4058-A41F-877514FD5E76}" presName="space" presStyleCnt="0"/>
      <dgm:spPr/>
    </dgm:pt>
    <dgm:pt modelId="{19608D8A-29DD-473B-833F-F684DB358CA4}" type="pres">
      <dgm:prSet presAssocID="{2B0989AE-BCF8-4F95-B06A-C01E8A675880}" presName="composite" presStyleCnt="0"/>
      <dgm:spPr/>
    </dgm:pt>
    <dgm:pt modelId="{645165C1-8F38-43D5-B71E-BB13A8768B29}" type="pres">
      <dgm:prSet presAssocID="{2B0989AE-BCF8-4F95-B06A-C01E8A675880}" presName="LShape" presStyleLbl="alignNode1" presStyleIdx="4" presStyleCnt="11"/>
      <dgm:spPr/>
    </dgm:pt>
    <dgm:pt modelId="{88C15E99-6CFD-4F36-9F5A-E6303EC14511}" type="pres">
      <dgm:prSet presAssocID="{2B0989AE-BCF8-4F95-B06A-C01E8A675880}" presName="ParentText" presStyleLbl="revTx" presStyleIdx="2" presStyleCnt="6">
        <dgm:presLayoutVars>
          <dgm:chMax val="0"/>
          <dgm:chPref val="0"/>
          <dgm:bulletEnabled val="1"/>
        </dgm:presLayoutVars>
      </dgm:prSet>
      <dgm:spPr/>
      <dgm:t>
        <a:bodyPr/>
        <a:lstStyle/>
        <a:p>
          <a:endParaRPr lang="fr-FR"/>
        </a:p>
      </dgm:t>
    </dgm:pt>
    <dgm:pt modelId="{D11A0C76-AE6B-4294-89F2-91A98EFF5C0D}" type="pres">
      <dgm:prSet presAssocID="{2B0989AE-BCF8-4F95-B06A-C01E8A675880}" presName="Triangle" presStyleLbl="alignNode1" presStyleIdx="5" presStyleCnt="11" custLinFactNeighborX="-10470"/>
      <dgm:spPr/>
    </dgm:pt>
    <dgm:pt modelId="{F4AF54BD-974D-41DD-843A-24488D1E8125}" type="pres">
      <dgm:prSet presAssocID="{1C9A0B28-7A31-4E0C-BA3C-DF43610BBD59}" presName="sibTrans" presStyleCnt="0"/>
      <dgm:spPr/>
    </dgm:pt>
    <dgm:pt modelId="{D98538E3-84AA-4B6F-853B-A65FFD9E07B3}" type="pres">
      <dgm:prSet presAssocID="{1C9A0B28-7A31-4E0C-BA3C-DF43610BBD59}" presName="space" presStyleCnt="0"/>
      <dgm:spPr/>
    </dgm:pt>
    <dgm:pt modelId="{69AB35E6-90B3-4AB6-B4CE-6E8A0306A046}" type="pres">
      <dgm:prSet presAssocID="{AB5555FF-366A-4FBA-ADFF-68EAC2B369F3}" presName="composite" presStyleCnt="0"/>
      <dgm:spPr/>
    </dgm:pt>
    <dgm:pt modelId="{014CC116-61CC-4909-8D0D-A0F3031C6EB3}" type="pres">
      <dgm:prSet presAssocID="{AB5555FF-366A-4FBA-ADFF-68EAC2B369F3}" presName="LShape" presStyleLbl="alignNode1" presStyleIdx="6" presStyleCnt="11"/>
      <dgm:spPr/>
    </dgm:pt>
    <dgm:pt modelId="{D26DC12B-410A-4377-94FE-D43466FC2E31}" type="pres">
      <dgm:prSet presAssocID="{AB5555FF-366A-4FBA-ADFF-68EAC2B369F3}" presName="ParentText" presStyleLbl="revTx" presStyleIdx="3" presStyleCnt="6">
        <dgm:presLayoutVars>
          <dgm:chMax val="0"/>
          <dgm:chPref val="0"/>
          <dgm:bulletEnabled val="1"/>
        </dgm:presLayoutVars>
      </dgm:prSet>
      <dgm:spPr/>
      <dgm:t>
        <a:bodyPr/>
        <a:lstStyle/>
        <a:p>
          <a:endParaRPr lang="fr-FR"/>
        </a:p>
      </dgm:t>
    </dgm:pt>
    <dgm:pt modelId="{51F33505-CAAD-4A7A-9163-450FDEB04E38}" type="pres">
      <dgm:prSet presAssocID="{AB5555FF-366A-4FBA-ADFF-68EAC2B369F3}" presName="Triangle" presStyleLbl="alignNode1" presStyleIdx="7" presStyleCnt="11" custLinFactNeighborX="-10470"/>
      <dgm:spPr/>
    </dgm:pt>
    <dgm:pt modelId="{5B336768-DDE9-42DD-8FB3-FA5F9AB60DA3}" type="pres">
      <dgm:prSet presAssocID="{9D576B30-819D-474E-B0EA-322A3C585D83}" presName="sibTrans" presStyleCnt="0"/>
      <dgm:spPr/>
    </dgm:pt>
    <dgm:pt modelId="{A48AF1AF-6963-4069-98AF-4220BEAF1FD5}" type="pres">
      <dgm:prSet presAssocID="{9D576B30-819D-474E-B0EA-322A3C585D83}" presName="space" presStyleCnt="0"/>
      <dgm:spPr/>
    </dgm:pt>
    <dgm:pt modelId="{F824F91B-0A20-4663-8E18-766F6CB86287}" type="pres">
      <dgm:prSet presAssocID="{7BF99C28-9E3E-4F7B-87F0-DD9AE1456BDC}" presName="composite" presStyleCnt="0"/>
      <dgm:spPr/>
    </dgm:pt>
    <dgm:pt modelId="{A040EFAD-CF63-4D8D-841F-463991C81BA2}" type="pres">
      <dgm:prSet presAssocID="{7BF99C28-9E3E-4F7B-87F0-DD9AE1456BDC}" presName="LShape" presStyleLbl="alignNode1" presStyleIdx="8" presStyleCnt="11"/>
      <dgm:spPr/>
    </dgm:pt>
    <dgm:pt modelId="{8305826C-DE73-4328-8C59-20767B05C9A9}" type="pres">
      <dgm:prSet presAssocID="{7BF99C28-9E3E-4F7B-87F0-DD9AE1456BDC}" presName="ParentText" presStyleLbl="revTx" presStyleIdx="4" presStyleCnt="6">
        <dgm:presLayoutVars>
          <dgm:chMax val="0"/>
          <dgm:chPref val="0"/>
          <dgm:bulletEnabled val="1"/>
        </dgm:presLayoutVars>
      </dgm:prSet>
      <dgm:spPr/>
      <dgm:t>
        <a:bodyPr/>
        <a:lstStyle/>
        <a:p>
          <a:endParaRPr lang="fr-FR"/>
        </a:p>
      </dgm:t>
    </dgm:pt>
    <dgm:pt modelId="{FEC72391-946E-474A-A7DB-A5081AE5EBC3}" type="pres">
      <dgm:prSet presAssocID="{7BF99C28-9E3E-4F7B-87F0-DD9AE1456BDC}" presName="Triangle" presStyleLbl="alignNode1" presStyleIdx="9" presStyleCnt="11" custLinFactNeighborX="-10470"/>
      <dgm:spPr/>
    </dgm:pt>
    <dgm:pt modelId="{6624CB91-097D-4987-ACBD-578FDCD7B5CF}" type="pres">
      <dgm:prSet presAssocID="{108B4928-E18D-4690-8774-059AFC1F9F55}" presName="sibTrans" presStyleCnt="0"/>
      <dgm:spPr/>
    </dgm:pt>
    <dgm:pt modelId="{5E5B57AA-BCD8-4005-A153-5BC67F9ACC64}" type="pres">
      <dgm:prSet presAssocID="{108B4928-E18D-4690-8774-059AFC1F9F55}" presName="space" presStyleCnt="0"/>
      <dgm:spPr/>
    </dgm:pt>
    <dgm:pt modelId="{D7EFC0FD-17C4-4D35-8B6B-BE414D907F16}" type="pres">
      <dgm:prSet presAssocID="{FCC58286-7C6D-464C-BB42-4E6FDE44662B}" presName="composite" presStyleCnt="0"/>
      <dgm:spPr/>
    </dgm:pt>
    <dgm:pt modelId="{FF02A819-ADEC-4D8C-B73E-5E5074884587}" type="pres">
      <dgm:prSet presAssocID="{FCC58286-7C6D-464C-BB42-4E6FDE44662B}" presName="LShape" presStyleLbl="alignNode1" presStyleIdx="10" presStyleCnt="11"/>
      <dgm:spPr/>
    </dgm:pt>
    <dgm:pt modelId="{6DED7121-41D5-4C4C-9058-81FA931837F2}" type="pres">
      <dgm:prSet presAssocID="{FCC58286-7C6D-464C-BB42-4E6FDE44662B}" presName="ParentText" presStyleLbl="revTx" presStyleIdx="5" presStyleCnt="6">
        <dgm:presLayoutVars>
          <dgm:chMax val="0"/>
          <dgm:chPref val="0"/>
          <dgm:bulletEnabled val="1"/>
        </dgm:presLayoutVars>
      </dgm:prSet>
      <dgm:spPr/>
      <dgm:t>
        <a:bodyPr/>
        <a:lstStyle/>
        <a:p>
          <a:endParaRPr lang="fr-FR"/>
        </a:p>
      </dgm:t>
    </dgm:pt>
  </dgm:ptLst>
  <dgm:cxnLst>
    <dgm:cxn modelId="{7EFC85D0-D660-4008-8E42-2A2A6FF63845}" type="presOf" srcId="{2B0989AE-BCF8-4F95-B06A-C01E8A675880}" destId="{88C15E99-6CFD-4F36-9F5A-E6303EC14511}" srcOrd="0" destOrd="0" presId="urn:microsoft.com/office/officeart/2009/3/layout/StepUpProcess"/>
    <dgm:cxn modelId="{E62152E8-0685-4F31-98D7-36A5D18F127F}" type="presOf" srcId="{17CEDC3C-0518-4090-B100-0E26500712EC}" destId="{B9F938A7-604C-4063-BEE0-F192C0AEC724}" srcOrd="0" destOrd="0" presId="urn:microsoft.com/office/officeart/2009/3/layout/StepUpProcess"/>
    <dgm:cxn modelId="{9ACB3AC1-8255-46E0-BE75-4532AEAAAF80}" srcId="{319F336B-76B7-431F-9F5E-75CE23B83157}" destId="{17CEDC3C-0518-4090-B100-0E26500712EC}" srcOrd="0" destOrd="0" parTransId="{B435DE3C-F726-408B-AC6F-DE0EFE9CCD63}" sibTransId="{4A4B8366-1CAF-466D-9C6E-9F3316175D21}"/>
    <dgm:cxn modelId="{E879816B-8A7F-4BC8-884A-C9C4C7458BC1}" type="presOf" srcId="{FCC58286-7C6D-464C-BB42-4E6FDE44662B}" destId="{6DED7121-41D5-4C4C-9058-81FA931837F2}" srcOrd="0" destOrd="0" presId="urn:microsoft.com/office/officeart/2009/3/layout/StepUpProcess"/>
    <dgm:cxn modelId="{BE23F0E7-D673-4EB5-B4B7-2B7705BBD015}" type="presOf" srcId="{7BF99C28-9E3E-4F7B-87F0-DD9AE1456BDC}" destId="{8305826C-DE73-4328-8C59-20767B05C9A9}" srcOrd="0" destOrd="0" presId="urn:microsoft.com/office/officeart/2009/3/layout/StepUpProcess"/>
    <dgm:cxn modelId="{A3763F92-6528-421A-A66E-E66F54740F17}" type="presOf" srcId="{319F336B-76B7-431F-9F5E-75CE23B83157}" destId="{07869E3B-7ECE-43B5-9331-08D5ED3A1DBD}" srcOrd="0" destOrd="0" presId="urn:microsoft.com/office/officeart/2009/3/layout/StepUpProcess"/>
    <dgm:cxn modelId="{F1E6116F-68F5-4330-9DB6-733C506FE462}" srcId="{319F336B-76B7-431F-9F5E-75CE23B83157}" destId="{BBF407E0-0B29-4A63-9113-C75B8577D45E}" srcOrd="1" destOrd="0" parTransId="{87D8E705-A8FE-48CA-A489-E270B4B96725}" sibTransId="{EB918A0A-C367-4058-A41F-877514FD5E76}"/>
    <dgm:cxn modelId="{FDB8A97C-73D6-4430-839A-D21CE853D04B}" type="presOf" srcId="{AB5555FF-366A-4FBA-ADFF-68EAC2B369F3}" destId="{D26DC12B-410A-4377-94FE-D43466FC2E31}" srcOrd="0" destOrd="0" presId="urn:microsoft.com/office/officeart/2009/3/layout/StepUpProcess"/>
    <dgm:cxn modelId="{FC8E1737-A6C1-43CE-86CC-75B2232E692E}" srcId="{319F336B-76B7-431F-9F5E-75CE23B83157}" destId="{AB5555FF-366A-4FBA-ADFF-68EAC2B369F3}" srcOrd="3" destOrd="0" parTransId="{5601754A-46BC-4448-B8AC-FE988273F2A2}" sibTransId="{9D576B30-819D-474E-B0EA-322A3C585D83}"/>
    <dgm:cxn modelId="{2765E390-3A42-466A-87AD-20316EA2380C}" srcId="{319F336B-76B7-431F-9F5E-75CE23B83157}" destId="{FCC58286-7C6D-464C-BB42-4E6FDE44662B}" srcOrd="5" destOrd="0" parTransId="{E45F76AF-B1A8-443B-8F6B-905A507AAB18}" sibTransId="{18E5FFEB-DE46-4C1D-8F6E-E65026C954BE}"/>
    <dgm:cxn modelId="{7B276525-ACDB-4448-86BD-5C9D4EE52D76}" srcId="{319F336B-76B7-431F-9F5E-75CE23B83157}" destId="{2B0989AE-BCF8-4F95-B06A-C01E8A675880}" srcOrd="2" destOrd="0" parTransId="{8A63A1AD-9412-40C2-96E2-567F13B1E909}" sibTransId="{1C9A0B28-7A31-4E0C-BA3C-DF43610BBD59}"/>
    <dgm:cxn modelId="{406CE754-8DAC-47B8-A383-AC3B2B14D414}" type="presOf" srcId="{BBF407E0-0B29-4A63-9113-C75B8577D45E}" destId="{A9C5CFF2-C0CC-45AA-A71E-A7D508FE1EA5}" srcOrd="0" destOrd="0" presId="urn:microsoft.com/office/officeart/2009/3/layout/StepUpProcess"/>
    <dgm:cxn modelId="{787A5633-6584-49F6-86B8-26C9CA936F59}" srcId="{319F336B-76B7-431F-9F5E-75CE23B83157}" destId="{7BF99C28-9E3E-4F7B-87F0-DD9AE1456BDC}" srcOrd="4" destOrd="0" parTransId="{E8B9E9C4-83C4-45F5-87D1-B336C1400022}" sibTransId="{108B4928-E18D-4690-8774-059AFC1F9F55}"/>
    <dgm:cxn modelId="{09C682C2-AA2B-4454-AB47-B3BB24FD0624}" type="presParOf" srcId="{07869E3B-7ECE-43B5-9331-08D5ED3A1DBD}" destId="{4D7D0B83-E578-42B6-9BA1-63F59A662B54}" srcOrd="0" destOrd="0" presId="urn:microsoft.com/office/officeart/2009/3/layout/StepUpProcess"/>
    <dgm:cxn modelId="{02337B34-D583-4B18-A811-C67B4EC3508E}" type="presParOf" srcId="{4D7D0B83-E578-42B6-9BA1-63F59A662B54}" destId="{B1B67BD8-8793-4593-B441-8E669E83A1D9}" srcOrd="0" destOrd="0" presId="urn:microsoft.com/office/officeart/2009/3/layout/StepUpProcess"/>
    <dgm:cxn modelId="{5D191D74-850D-4464-9436-94E798523D41}" type="presParOf" srcId="{4D7D0B83-E578-42B6-9BA1-63F59A662B54}" destId="{B9F938A7-604C-4063-BEE0-F192C0AEC724}" srcOrd="1" destOrd="0" presId="urn:microsoft.com/office/officeart/2009/3/layout/StepUpProcess"/>
    <dgm:cxn modelId="{870256B1-5745-4FF2-8437-60B08082AB4D}" type="presParOf" srcId="{4D7D0B83-E578-42B6-9BA1-63F59A662B54}" destId="{0E1F0DEF-AE0E-477F-8C2F-A63C29584516}" srcOrd="2" destOrd="0" presId="urn:microsoft.com/office/officeart/2009/3/layout/StepUpProcess"/>
    <dgm:cxn modelId="{DA4BF160-B21E-41B7-9E6E-CB1922D16E12}" type="presParOf" srcId="{07869E3B-7ECE-43B5-9331-08D5ED3A1DBD}" destId="{135BB431-3044-443D-A440-19637C9135DB}" srcOrd="1" destOrd="0" presId="urn:microsoft.com/office/officeart/2009/3/layout/StepUpProcess"/>
    <dgm:cxn modelId="{BCB90986-1446-42A7-945F-DE6565BB2E51}" type="presParOf" srcId="{135BB431-3044-443D-A440-19637C9135DB}" destId="{3A190E0B-F3CC-4763-AEE4-E433FE071621}" srcOrd="0" destOrd="0" presId="urn:microsoft.com/office/officeart/2009/3/layout/StepUpProcess"/>
    <dgm:cxn modelId="{D1562CC5-099B-411C-9626-ECCBF704E463}" type="presParOf" srcId="{07869E3B-7ECE-43B5-9331-08D5ED3A1DBD}" destId="{F3CF22F4-88C0-4009-AA04-F1134EEA50D2}" srcOrd="2" destOrd="0" presId="urn:microsoft.com/office/officeart/2009/3/layout/StepUpProcess"/>
    <dgm:cxn modelId="{88D71493-E3ED-4182-BB04-E20DACE3722D}" type="presParOf" srcId="{F3CF22F4-88C0-4009-AA04-F1134EEA50D2}" destId="{EDF82313-8B03-46EA-915D-75FABFA68F85}" srcOrd="0" destOrd="0" presId="urn:microsoft.com/office/officeart/2009/3/layout/StepUpProcess"/>
    <dgm:cxn modelId="{CCCAFEF6-A66A-401C-A0E2-8D45EEAFA4BE}" type="presParOf" srcId="{F3CF22F4-88C0-4009-AA04-F1134EEA50D2}" destId="{A9C5CFF2-C0CC-45AA-A71E-A7D508FE1EA5}" srcOrd="1" destOrd="0" presId="urn:microsoft.com/office/officeart/2009/3/layout/StepUpProcess"/>
    <dgm:cxn modelId="{1200EFBC-D42D-477B-8F9F-6934BB326EB7}" type="presParOf" srcId="{F3CF22F4-88C0-4009-AA04-F1134EEA50D2}" destId="{41F3651F-2C1F-4B7A-A503-F8C3C7A0AAC1}" srcOrd="2" destOrd="0" presId="urn:microsoft.com/office/officeart/2009/3/layout/StepUpProcess"/>
    <dgm:cxn modelId="{46C111AC-1E6C-46D3-BB54-F3492966A6FE}" type="presParOf" srcId="{07869E3B-7ECE-43B5-9331-08D5ED3A1DBD}" destId="{F0F6977E-9F2F-460E-94CE-DC867AE49219}" srcOrd="3" destOrd="0" presId="urn:microsoft.com/office/officeart/2009/3/layout/StepUpProcess"/>
    <dgm:cxn modelId="{E5727075-37C9-4770-9EDA-80369A6D4CAF}" type="presParOf" srcId="{F0F6977E-9F2F-460E-94CE-DC867AE49219}" destId="{E05E56A8-0575-4A9D-95EB-C513E4D2D54E}" srcOrd="0" destOrd="0" presId="urn:microsoft.com/office/officeart/2009/3/layout/StepUpProcess"/>
    <dgm:cxn modelId="{A491E601-3492-43C0-AD51-E24587C76679}" type="presParOf" srcId="{07869E3B-7ECE-43B5-9331-08D5ED3A1DBD}" destId="{19608D8A-29DD-473B-833F-F684DB358CA4}" srcOrd="4" destOrd="0" presId="urn:microsoft.com/office/officeart/2009/3/layout/StepUpProcess"/>
    <dgm:cxn modelId="{EB99AFF4-B713-4906-9990-2F73659803A1}" type="presParOf" srcId="{19608D8A-29DD-473B-833F-F684DB358CA4}" destId="{645165C1-8F38-43D5-B71E-BB13A8768B29}" srcOrd="0" destOrd="0" presId="urn:microsoft.com/office/officeart/2009/3/layout/StepUpProcess"/>
    <dgm:cxn modelId="{6A916A9D-52F5-42C8-95B5-92FD58C6015F}" type="presParOf" srcId="{19608D8A-29DD-473B-833F-F684DB358CA4}" destId="{88C15E99-6CFD-4F36-9F5A-E6303EC14511}" srcOrd="1" destOrd="0" presId="urn:microsoft.com/office/officeart/2009/3/layout/StepUpProcess"/>
    <dgm:cxn modelId="{3102C3C0-5CE6-4FC0-B641-0B7ADD8AA074}" type="presParOf" srcId="{19608D8A-29DD-473B-833F-F684DB358CA4}" destId="{D11A0C76-AE6B-4294-89F2-91A98EFF5C0D}" srcOrd="2" destOrd="0" presId="urn:microsoft.com/office/officeart/2009/3/layout/StepUpProcess"/>
    <dgm:cxn modelId="{FB4B76D6-2C0B-4AF8-9B56-A2CA6F3C10A2}" type="presParOf" srcId="{07869E3B-7ECE-43B5-9331-08D5ED3A1DBD}" destId="{F4AF54BD-974D-41DD-843A-24488D1E8125}" srcOrd="5" destOrd="0" presId="urn:microsoft.com/office/officeart/2009/3/layout/StepUpProcess"/>
    <dgm:cxn modelId="{73BB988F-5C0C-4F5C-97A1-436C28CA167D}" type="presParOf" srcId="{F4AF54BD-974D-41DD-843A-24488D1E8125}" destId="{D98538E3-84AA-4B6F-853B-A65FFD9E07B3}" srcOrd="0" destOrd="0" presId="urn:microsoft.com/office/officeart/2009/3/layout/StepUpProcess"/>
    <dgm:cxn modelId="{7DAA5415-D8D6-429C-92FC-1E9EC7FCB33A}" type="presParOf" srcId="{07869E3B-7ECE-43B5-9331-08D5ED3A1DBD}" destId="{69AB35E6-90B3-4AB6-B4CE-6E8A0306A046}" srcOrd="6" destOrd="0" presId="urn:microsoft.com/office/officeart/2009/3/layout/StepUpProcess"/>
    <dgm:cxn modelId="{279D865F-AB00-40EB-A4FD-D98429E5EC1F}" type="presParOf" srcId="{69AB35E6-90B3-4AB6-B4CE-6E8A0306A046}" destId="{014CC116-61CC-4909-8D0D-A0F3031C6EB3}" srcOrd="0" destOrd="0" presId="urn:microsoft.com/office/officeart/2009/3/layout/StepUpProcess"/>
    <dgm:cxn modelId="{A15F3448-B46F-443C-B2D7-29833B901954}" type="presParOf" srcId="{69AB35E6-90B3-4AB6-B4CE-6E8A0306A046}" destId="{D26DC12B-410A-4377-94FE-D43466FC2E31}" srcOrd="1" destOrd="0" presId="urn:microsoft.com/office/officeart/2009/3/layout/StepUpProcess"/>
    <dgm:cxn modelId="{9BF98770-9113-4BAD-B0ED-A0CE5437278B}" type="presParOf" srcId="{69AB35E6-90B3-4AB6-B4CE-6E8A0306A046}" destId="{51F33505-CAAD-4A7A-9163-450FDEB04E38}" srcOrd="2" destOrd="0" presId="urn:microsoft.com/office/officeart/2009/3/layout/StepUpProcess"/>
    <dgm:cxn modelId="{EC1381E6-4C37-47E4-944B-1A6E1955A77A}" type="presParOf" srcId="{07869E3B-7ECE-43B5-9331-08D5ED3A1DBD}" destId="{5B336768-DDE9-42DD-8FB3-FA5F9AB60DA3}" srcOrd="7" destOrd="0" presId="urn:microsoft.com/office/officeart/2009/3/layout/StepUpProcess"/>
    <dgm:cxn modelId="{43665578-E85F-4541-903F-6DA82DBB59CE}" type="presParOf" srcId="{5B336768-DDE9-42DD-8FB3-FA5F9AB60DA3}" destId="{A48AF1AF-6963-4069-98AF-4220BEAF1FD5}" srcOrd="0" destOrd="0" presId="urn:microsoft.com/office/officeart/2009/3/layout/StepUpProcess"/>
    <dgm:cxn modelId="{3000657C-1D5D-4751-958B-8C9102945D4C}" type="presParOf" srcId="{07869E3B-7ECE-43B5-9331-08D5ED3A1DBD}" destId="{F824F91B-0A20-4663-8E18-766F6CB86287}" srcOrd="8" destOrd="0" presId="urn:microsoft.com/office/officeart/2009/3/layout/StepUpProcess"/>
    <dgm:cxn modelId="{45731C2C-028D-4D07-8D83-E29D6A6C316B}" type="presParOf" srcId="{F824F91B-0A20-4663-8E18-766F6CB86287}" destId="{A040EFAD-CF63-4D8D-841F-463991C81BA2}" srcOrd="0" destOrd="0" presId="urn:microsoft.com/office/officeart/2009/3/layout/StepUpProcess"/>
    <dgm:cxn modelId="{D7701178-493C-4776-A714-250F4EC48842}" type="presParOf" srcId="{F824F91B-0A20-4663-8E18-766F6CB86287}" destId="{8305826C-DE73-4328-8C59-20767B05C9A9}" srcOrd="1" destOrd="0" presId="urn:microsoft.com/office/officeart/2009/3/layout/StepUpProcess"/>
    <dgm:cxn modelId="{22591FBA-FC91-4060-8763-75E77BD85370}" type="presParOf" srcId="{F824F91B-0A20-4663-8E18-766F6CB86287}" destId="{FEC72391-946E-474A-A7DB-A5081AE5EBC3}" srcOrd="2" destOrd="0" presId="urn:microsoft.com/office/officeart/2009/3/layout/StepUpProcess"/>
    <dgm:cxn modelId="{803D122A-DD10-4E46-8550-D83FBB319A8F}" type="presParOf" srcId="{07869E3B-7ECE-43B5-9331-08D5ED3A1DBD}" destId="{6624CB91-097D-4987-ACBD-578FDCD7B5CF}" srcOrd="9" destOrd="0" presId="urn:microsoft.com/office/officeart/2009/3/layout/StepUpProcess"/>
    <dgm:cxn modelId="{9F64A78C-4A25-4407-B6FA-E67224BE6F91}" type="presParOf" srcId="{6624CB91-097D-4987-ACBD-578FDCD7B5CF}" destId="{5E5B57AA-BCD8-4005-A153-5BC67F9ACC64}" srcOrd="0" destOrd="0" presId="urn:microsoft.com/office/officeart/2009/3/layout/StepUpProcess"/>
    <dgm:cxn modelId="{5A94478A-EF37-4587-B18C-E5445A8B34ED}" type="presParOf" srcId="{07869E3B-7ECE-43B5-9331-08D5ED3A1DBD}" destId="{D7EFC0FD-17C4-4D35-8B6B-BE414D907F16}" srcOrd="10" destOrd="0" presId="urn:microsoft.com/office/officeart/2009/3/layout/StepUpProcess"/>
    <dgm:cxn modelId="{327F99D1-2B69-4895-AB1A-5A2B5E04FFF1}" type="presParOf" srcId="{D7EFC0FD-17C4-4D35-8B6B-BE414D907F16}" destId="{FF02A819-ADEC-4D8C-B73E-5E5074884587}" srcOrd="0" destOrd="0" presId="urn:microsoft.com/office/officeart/2009/3/layout/StepUpProcess"/>
    <dgm:cxn modelId="{54FD36D3-5AB8-4535-A421-00D65FA4DB8F}" type="presParOf" srcId="{D7EFC0FD-17C4-4D35-8B6B-BE414D907F16}" destId="{6DED7121-41D5-4C4C-9058-81FA931837F2}" srcOrd="1" destOrd="0" presId="urn:microsoft.com/office/officeart/2009/3/layout/StepUp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2287A2-F84B-4C2F-88A2-DAA0A3508130}">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0C4FB1-E3FE-476A-B7CA-89B9C6236F6E}">
      <dsp:nvSpPr>
        <dsp:cNvPr id="0" name=""/>
        <dsp:cNvSpPr/>
      </dsp:nvSpPr>
      <dsp:spPr>
        <a:xfrm>
          <a:off x="509717" y="338558"/>
          <a:ext cx="7620209" cy="677550"/>
        </a:xfrm>
        <a:prstGeom prst="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8900" rIns="88900" bIns="88900" numCol="1" spcCol="1270" anchor="ctr" anchorCtr="0">
          <a:noAutofit/>
        </a:bodyPr>
        <a:lstStyle/>
        <a:p>
          <a:pPr lvl="0" algn="l" defTabSz="1555750">
            <a:lnSpc>
              <a:spcPct val="90000"/>
            </a:lnSpc>
            <a:spcBef>
              <a:spcPct val="0"/>
            </a:spcBef>
            <a:spcAft>
              <a:spcPct val="35000"/>
            </a:spcAft>
          </a:pPr>
          <a:r>
            <a:rPr lang="fr-FR" sz="3500" kern="1200" dirty="0" smtClean="0"/>
            <a:t>Etat des milieux aquatiques</a:t>
          </a:r>
          <a:endParaRPr lang="fr-FR" sz="3500" kern="1200" dirty="0"/>
        </a:p>
      </dsp:txBody>
      <dsp:txXfrm>
        <a:off x="509717" y="338558"/>
        <a:ext cx="7620209" cy="677550"/>
      </dsp:txXfrm>
    </dsp:sp>
    <dsp:sp modelId="{07247324-2691-4438-8E43-23182E2D7BDA}">
      <dsp:nvSpPr>
        <dsp:cNvPr id="0" name=""/>
        <dsp:cNvSpPr/>
      </dsp:nvSpPr>
      <dsp:spPr>
        <a:xfrm>
          <a:off x="86248" y="253864"/>
          <a:ext cx="846937" cy="846937"/>
        </a:xfrm>
        <a:prstGeom prst="ellipse">
          <a:avLst/>
        </a:prstGeom>
        <a:solidFill>
          <a:schemeClr val="lt1">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F5DDCB-22DD-41B2-BDD4-881F77771068}">
      <dsp:nvSpPr>
        <dsp:cNvPr id="0" name=""/>
        <dsp:cNvSpPr/>
      </dsp:nvSpPr>
      <dsp:spPr>
        <a:xfrm>
          <a:off x="995230" y="1354558"/>
          <a:ext cx="7134696" cy="677550"/>
        </a:xfrm>
        <a:prstGeom prst="rect">
          <a:avLst/>
        </a:prstGeom>
        <a:solidFill>
          <a:schemeClr val="accent1">
            <a:shade val="50000"/>
            <a:hueOff val="71009"/>
            <a:satOff val="-5693"/>
            <a:lumOff val="174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8900" rIns="88900" bIns="88900" numCol="1" spcCol="1270" anchor="ctr" anchorCtr="0">
          <a:noAutofit/>
        </a:bodyPr>
        <a:lstStyle/>
        <a:p>
          <a:pPr lvl="0" algn="l" defTabSz="1555750">
            <a:lnSpc>
              <a:spcPct val="90000"/>
            </a:lnSpc>
            <a:spcBef>
              <a:spcPct val="0"/>
            </a:spcBef>
            <a:spcAft>
              <a:spcPct val="35000"/>
            </a:spcAft>
          </a:pPr>
          <a:r>
            <a:rPr lang="fr-FR" sz="3500" kern="1200" dirty="0" err="1" smtClean="0"/>
            <a:t>Ecoexposome</a:t>
          </a:r>
          <a:endParaRPr lang="fr-FR" sz="3500" kern="1200" dirty="0"/>
        </a:p>
      </dsp:txBody>
      <dsp:txXfrm>
        <a:off x="995230" y="1354558"/>
        <a:ext cx="7134696" cy="677550"/>
      </dsp:txXfrm>
    </dsp:sp>
    <dsp:sp modelId="{686C12C9-793C-4EDB-9A95-3C8E6B8B2395}">
      <dsp:nvSpPr>
        <dsp:cNvPr id="0" name=""/>
        <dsp:cNvSpPr/>
      </dsp:nvSpPr>
      <dsp:spPr>
        <a:xfrm>
          <a:off x="571761" y="1269864"/>
          <a:ext cx="846937" cy="846937"/>
        </a:xfrm>
        <a:prstGeom prst="ellipse">
          <a:avLst/>
        </a:prstGeom>
        <a:solidFill>
          <a:schemeClr val="lt1">
            <a:hueOff val="0"/>
            <a:satOff val="0"/>
            <a:lumOff val="0"/>
            <a:alphaOff val="0"/>
          </a:schemeClr>
        </a:solidFill>
        <a:ln w="12700" cap="flat" cmpd="sng" algn="ctr">
          <a:solidFill>
            <a:schemeClr val="accent1">
              <a:shade val="50000"/>
              <a:hueOff val="71009"/>
              <a:satOff val="-5693"/>
              <a:lumOff val="174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58C68E-9F52-4DFE-BD4D-464CB52E9AE2}">
      <dsp:nvSpPr>
        <dsp:cNvPr id="0" name=""/>
        <dsp:cNvSpPr/>
      </dsp:nvSpPr>
      <dsp:spPr>
        <a:xfrm>
          <a:off x="1144243" y="2370558"/>
          <a:ext cx="6985683" cy="677550"/>
        </a:xfrm>
        <a:prstGeom prst="rect">
          <a:avLst/>
        </a:prstGeom>
        <a:solidFill>
          <a:schemeClr val="accent1">
            <a:shade val="50000"/>
            <a:hueOff val="142018"/>
            <a:satOff val="-11386"/>
            <a:lumOff val="34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8900" rIns="88900" bIns="88900" numCol="1" spcCol="1270" anchor="ctr" anchorCtr="0">
          <a:noAutofit/>
        </a:bodyPr>
        <a:lstStyle/>
        <a:p>
          <a:pPr lvl="0" algn="l" defTabSz="1555750">
            <a:lnSpc>
              <a:spcPct val="90000"/>
            </a:lnSpc>
            <a:spcBef>
              <a:spcPct val="0"/>
            </a:spcBef>
            <a:spcAft>
              <a:spcPct val="35000"/>
            </a:spcAft>
          </a:pPr>
          <a:r>
            <a:rPr lang="fr-FR" sz="3500" kern="1200" dirty="0" smtClean="0"/>
            <a:t>Exposition</a:t>
          </a:r>
          <a:endParaRPr lang="fr-FR" sz="3500" kern="1200" dirty="0"/>
        </a:p>
      </dsp:txBody>
      <dsp:txXfrm>
        <a:off x="1144243" y="2370558"/>
        <a:ext cx="6985683" cy="677550"/>
      </dsp:txXfrm>
    </dsp:sp>
    <dsp:sp modelId="{12DF78DE-F554-47FB-B17F-F5BC3FADAD0C}">
      <dsp:nvSpPr>
        <dsp:cNvPr id="0" name=""/>
        <dsp:cNvSpPr/>
      </dsp:nvSpPr>
      <dsp:spPr>
        <a:xfrm>
          <a:off x="720774" y="2285864"/>
          <a:ext cx="846937" cy="846937"/>
        </a:xfrm>
        <a:prstGeom prst="ellipse">
          <a:avLst/>
        </a:prstGeom>
        <a:solidFill>
          <a:schemeClr val="lt1">
            <a:hueOff val="0"/>
            <a:satOff val="0"/>
            <a:lumOff val="0"/>
            <a:alphaOff val="0"/>
          </a:schemeClr>
        </a:solidFill>
        <a:ln w="12700" cap="flat" cmpd="sng" algn="ctr">
          <a:solidFill>
            <a:schemeClr val="accent1">
              <a:shade val="50000"/>
              <a:hueOff val="142018"/>
              <a:satOff val="-11386"/>
              <a:lumOff val="34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6C7E88-6C01-4175-88EC-46071A5743A7}">
      <dsp:nvSpPr>
        <dsp:cNvPr id="0" name=""/>
        <dsp:cNvSpPr/>
      </dsp:nvSpPr>
      <dsp:spPr>
        <a:xfrm>
          <a:off x="995230" y="3386558"/>
          <a:ext cx="7134696" cy="677550"/>
        </a:xfrm>
        <a:prstGeom prst="rect">
          <a:avLst/>
        </a:prstGeom>
        <a:solidFill>
          <a:schemeClr val="accent1">
            <a:shade val="50000"/>
            <a:hueOff val="142018"/>
            <a:satOff val="-11386"/>
            <a:lumOff val="34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8900" rIns="88900" bIns="88900" numCol="1" spcCol="1270" anchor="ctr" anchorCtr="0">
          <a:noAutofit/>
        </a:bodyPr>
        <a:lstStyle/>
        <a:p>
          <a:pPr lvl="0" algn="l" defTabSz="1555750">
            <a:lnSpc>
              <a:spcPct val="90000"/>
            </a:lnSpc>
            <a:spcBef>
              <a:spcPct val="0"/>
            </a:spcBef>
            <a:spcAft>
              <a:spcPct val="35000"/>
            </a:spcAft>
          </a:pPr>
          <a:r>
            <a:rPr lang="fr-FR" sz="3500" kern="1200" dirty="0" smtClean="0"/>
            <a:t>Conséquence (</a:t>
          </a:r>
          <a:r>
            <a:rPr lang="fr-FR" sz="3500" kern="1200" dirty="0" err="1" smtClean="0"/>
            <a:t>Outcome</a:t>
          </a:r>
          <a:r>
            <a:rPr lang="fr-FR" sz="3500" kern="1200" dirty="0" smtClean="0"/>
            <a:t>)</a:t>
          </a:r>
          <a:endParaRPr lang="fr-FR" sz="3500" kern="1200" dirty="0"/>
        </a:p>
      </dsp:txBody>
      <dsp:txXfrm>
        <a:off x="995230" y="3386558"/>
        <a:ext cx="7134696" cy="677550"/>
      </dsp:txXfrm>
    </dsp:sp>
    <dsp:sp modelId="{8B84A4B2-9257-467D-BE13-6509951B9D59}">
      <dsp:nvSpPr>
        <dsp:cNvPr id="0" name=""/>
        <dsp:cNvSpPr/>
      </dsp:nvSpPr>
      <dsp:spPr>
        <a:xfrm>
          <a:off x="571761" y="3301864"/>
          <a:ext cx="846937" cy="846937"/>
        </a:xfrm>
        <a:prstGeom prst="ellipse">
          <a:avLst/>
        </a:prstGeom>
        <a:solidFill>
          <a:schemeClr val="lt1">
            <a:hueOff val="0"/>
            <a:satOff val="0"/>
            <a:lumOff val="0"/>
            <a:alphaOff val="0"/>
          </a:schemeClr>
        </a:solidFill>
        <a:ln w="12700" cap="flat" cmpd="sng" algn="ctr">
          <a:solidFill>
            <a:schemeClr val="accent1">
              <a:shade val="50000"/>
              <a:hueOff val="142018"/>
              <a:satOff val="-11386"/>
              <a:lumOff val="34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7B321B-5E2F-4288-AF65-95910BF8EB84}">
      <dsp:nvSpPr>
        <dsp:cNvPr id="0" name=""/>
        <dsp:cNvSpPr/>
      </dsp:nvSpPr>
      <dsp:spPr>
        <a:xfrm>
          <a:off x="509717" y="4402558"/>
          <a:ext cx="7620209" cy="677550"/>
        </a:xfrm>
        <a:prstGeom prst="rect">
          <a:avLst/>
        </a:prstGeom>
        <a:solidFill>
          <a:schemeClr val="accent1">
            <a:shade val="50000"/>
            <a:hueOff val="71009"/>
            <a:satOff val="-5693"/>
            <a:lumOff val="174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8900" rIns="88900" bIns="88900" numCol="1" spcCol="1270" anchor="ctr" anchorCtr="0">
          <a:noAutofit/>
        </a:bodyPr>
        <a:lstStyle/>
        <a:p>
          <a:pPr lvl="0" algn="l" defTabSz="1555750">
            <a:lnSpc>
              <a:spcPct val="90000"/>
            </a:lnSpc>
            <a:spcBef>
              <a:spcPct val="0"/>
            </a:spcBef>
            <a:spcAft>
              <a:spcPct val="35000"/>
            </a:spcAft>
          </a:pPr>
          <a:r>
            <a:rPr lang="fr-FR" sz="3500" kern="1200" dirty="0" smtClean="0"/>
            <a:t>Ecotoxicologie/Ecologie/Défis</a:t>
          </a:r>
        </a:p>
      </dsp:txBody>
      <dsp:txXfrm>
        <a:off x="509717" y="4402558"/>
        <a:ext cx="7620209" cy="677550"/>
      </dsp:txXfrm>
    </dsp:sp>
    <dsp:sp modelId="{5879B972-9536-4BDE-BCC1-C3C620D463B3}">
      <dsp:nvSpPr>
        <dsp:cNvPr id="0" name=""/>
        <dsp:cNvSpPr/>
      </dsp:nvSpPr>
      <dsp:spPr>
        <a:xfrm>
          <a:off x="86248" y="4317864"/>
          <a:ext cx="846937" cy="846937"/>
        </a:xfrm>
        <a:prstGeom prst="ellipse">
          <a:avLst/>
        </a:prstGeom>
        <a:solidFill>
          <a:schemeClr val="lt1">
            <a:hueOff val="0"/>
            <a:satOff val="0"/>
            <a:lumOff val="0"/>
            <a:alphaOff val="0"/>
          </a:schemeClr>
        </a:solidFill>
        <a:ln w="12700" cap="flat" cmpd="sng" algn="ctr">
          <a:solidFill>
            <a:schemeClr val="accent1">
              <a:shade val="50000"/>
              <a:hueOff val="71009"/>
              <a:satOff val="-5693"/>
              <a:lumOff val="17461"/>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531398-01E0-4F60-BE6F-A764196A452F}">
      <dsp:nvSpPr>
        <dsp:cNvPr id="0" name=""/>
        <dsp:cNvSpPr/>
      </dsp:nvSpPr>
      <dsp:spPr>
        <a:xfrm>
          <a:off x="4479" y="0"/>
          <a:ext cx="2607804" cy="801991"/>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fr-FR" sz="1800" b="1" kern="1200" dirty="0" smtClean="0"/>
            <a:t>présence,</a:t>
          </a:r>
        </a:p>
        <a:p>
          <a:pPr lvl="0" algn="ctr" defTabSz="800100">
            <a:lnSpc>
              <a:spcPct val="90000"/>
            </a:lnSpc>
            <a:spcBef>
              <a:spcPct val="0"/>
            </a:spcBef>
            <a:spcAft>
              <a:spcPct val="35000"/>
            </a:spcAft>
          </a:pPr>
          <a:r>
            <a:rPr lang="fr-FR" sz="1800" b="1" kern="1200" dirty="0" smtClean="0"/>
            <a:t>exposition</a:t>
          </a:r>
          <a:endParaRPr lang="fr-FR" sz="1800" b="1" kern="1200" dirty="0"/>
        </a:p>
      </dsp:txBody>
      <dsp:txXfrm>
        <a:off x="405475" y="0"/>
        <a:ext cx="1805813" cy="801991"/>
      </dsp:txXfrm>
    </dsp:sp>
    <dsp:sp modelId="{A49A3431-3D1A-4233-9775-B912D72FC12B}">
      <dsp:nvSpPr>
        <dsp:cNvPr id="0" name=""/>
        <dsp:cNvSpPr/>
      </dsp:nvSpPr>
      <dsp:spPr>
        <a:xfrm>
          <a:off x="2351504" y="0"/>
          <a:ext cx="2607804" cy="801991"/>
        </a:xfrm>
        <a:prstGeom prst="chevron">
          <a:avLst/>
        </a:prstGeom>
        <a:solidFill>
          <a:schemeClr val="accent5">
            <a:hueOff val="-259844"/>
            <a:satOff val="2656"/>
            <a:lumOff val="-14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fr-FR" sz="1800" b="1" kern="1200" dirty="0" err="1" smtClean="0"/>
            <a:t>toxicite</a:t>
          </a:r>
          <a:r>
            <a:rPr lang="fr-FR" sz="1800" b="1" kern="1200" dirty="0" smtClean="0"/>
            <a:t>,     écotoxicité</a:t>
          </a:r>
          <a:endParaRPr lang="fr-FR" sz="1800" b="1" kern="1200" dirty="0"/>
        </a:p>
      </dsp:txBody>
      <dsp:txXfrm>
        <a:off x="2752500" y="0"/>
        <a:ext cx="1805813" cy="801991"/>
      </dsp:txXfrm>
    </dsp:sp>
    <dsp:sp modelId="{D1827C3C-C81D-4A93-975A-6471D4E8B7DD}">
      <dsp:nvSpPr>
        <dsp:cNvPr id="0" name=""/>
        <dsp:cNvSpPr/>
      </dsp:nvSpPr>
      <dsp:spPr>
        <a:xfrm>
          <a:off x="4698528" y="0"/>
          <a:ext cx="2607804" cy="801991"/>
        </a:xfrm>
        <a:prstGeom prst="chevron">
          <a:avLst/>
        </a:prstGeom>
        <a:solidFill>
          <a:schemeClr val="accent5">
            <a:hueOff val="-519688"/>
            <a:satOff val="5313"/>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fr-FR" sz="1800" b="1" kern="1200" dirty="0" smtClean="0"/>
            <a:t>surveillance, anticipation des effets</a:t>
          </a:r>
          <a:endParaRPr lang="fr-FR" sz="1800" b="1" kern="1200" dirty="0"/>
        </a:p>
      </dsp:txBody>
      <dsp:txXfrm>
        <a:off x="5099524" y="0"/>
        <a:ext cx="1805813" cy="801991"/>
      </dsp:txXfrm>
    </dsp:sp>
    <dsp:sp modelId="{F6A71EDA-52A1-4CE1-AD28-A7ECE2560A0A}">
      <dsp:nvSpPr>
        <dsp:cNvPr id="0" name=""/>
        <dsp:cNvSpPr/>
      </dsp:nvSpPr>
      <dsp:spPr>
        <a:xfrm>
          <a:off x="7045553" y="0"/>
          <a:ext cx="2607804" cy="801991"/>
        </a:xfrm>
        <a:prstGeom prst="chevron">
          <a:avLst/>
        </a:prstGeom>
        <a:solidFill>
          <a:schemeClr val="accent5">
            <a:hueOff val="-779532"/>
            <a:satOff val="7969"/>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fr-FR" sz="1800" b="1" kern="1200" dirty="0" smtClean="0"/>
            <a:t>Gestion, règlementation</a:t>
          </a:r>
          <a:endParaRPr lang="fr-FR" sz="1800" b="1" kern="1200" dirty="0"/>
        </a:p>
      </dsp:txBody>
      <dsp:txXfrm>
        <a:off x="7446549" y="0"/>
        <a:ext cx="1805813" cy="8019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B67BD8-8793-4593-B441-8E669E83A1D9}">
      <dsp:nvSpPr>
        <dsp:cNvPr id="0" name=""/>
        <dsp:cNvSpPr/>
      </dsp:nvSpPr>
      <dsp:spPr>
        <a:xfrm rot="5400000">
          <a:off x="207097" y="2476653"/>
          <a:ext cx="1100474" cy="1371597"/>
        </a:xfrm>
        <a:prstGeom prst="corner">
          <a:avLst>
            <a:gd name="adj1" fmla="val 16120"/>
            <a:gd name="adj2" fmla="val 161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9F938A7-604C-4063-BEE0-F192C0AEC724}">
      <dsp:nvSpPr>
        <dsp:cNvPr id="0" name=""/>
        <dsp:cNvSpPr/>
      </dsp:nvSpPr>
      <dsp:spPr>
        <a:xfrm>
          <a:off x="219288" y="2793994"/>
          <a:ext cx="1653186" cy="1449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rtlCol="0" anchor="t" anchorCtr="0">
          <a:noAutofit/>
        </a:bodyPr>
        <a:lstStyle/>
        <a:p>
          <a:pPr lvl="0" algn="l" defTabSz="800100" rtl="0">
            <a:lnSpc>
              <a:spcPct val="90000"/>
            </a:lnSpc>
            <a:spcBef>
              <a:spcPct val="0"/>
            </a:spcBef>
            <a:spcAft>
              <a:spcPct val="35000"/>
            </a:spcAft>
          </a:pPr>
          <a:r>
            <a:rPr lang="fr-FR" sz="1800" b="0" kern="1200" noProof="0" dirty="0" smtClean="0"/>
            <a:t>Source</a:t>
          </a:r>
          <a:endParaRPr lang="fr-FR" sz="1600" b="0" kern="1200" noProof="0" dirty="0"/>
        </a:p>
      </dsp:txBody>
      <dsp:txXfrm>
        <a:off x="219288" y="2793994"/>
        <a:ext cx="1653186" cy="1449114"/>
      </dsp:txXfrm>
    </dsp:sp>
    <dsp:sp modelId="{0E1F0DEF-AE0E-477F-8C2F-A63C29584516}">
      <dsp:nvSpPr>
        <dsp:cNvPr id="0" name=""/>
        <dsp:cNvSpPr/>
      </dsp:nvSpPr>
      <dsp:spPr>
        <a:xfrm>
          <a:off x="1103416" y="2112057"/>
          <a:ext cx="311921" cy="311921"/>
        </a:xfrm>
        <a:prstGeom prst="triangle">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DF82313-8B03-46EA-915D-75FABFA68F85}">
      <dsp:nvSpPr>
        <dsp:cNvPr id="0" name=""/>
        <dsp:cNvSpPr/>
      </dsp:nvSpPr>
      <dsp:spPr>
        <a:xfrm rot="5400000">
          <a:off x="2090167" y="1484225"/>
          <a:ext cx="1100474" cy="2354860"/>
        </a:xfrm>
        <a:prstGeom prst="corner">
          <a:avLst>
            <a:gd name="adj1" fmla="val 16120"/>
            <a:gd name="adj2" fmla="val 161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9C5CFF2-C0CC-45AA-A71E-A7D508FE1EA5}">
      <dsp:nvSpPr>
        <dsp:cNvPr id="0" name=""/>
        <dsp:cNvSpPr/>
      </dsp:nvSpPr>
      <dsp:spPr>
        <a:xfrm>
          <a:off x="1629968" y="2293196"/>
          <a:ext cx="2205334" cy="1449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rtlCol="0" anchor="t" anchorCtr="0">
          <a:noAutofit/>
        </a:bodyPr>
        <a:lstStyle/>
        <a:p>
          <a:pPr lvl="0" algn="l" defTabSz="800100" rtl="0">
            <a:lnSpc>
              <a:spcPct val="90000"/>
            </a:lnSpc>
            <a:spcBef>
              <a:spcPct val="0"/>
            </a:spcBef>
            <a:spcAft>
              <a:spcPct val="35000"/>
            </a:spcAft>
          </a:pPr>
          <a:r>
            <a:rPr lang="fr-FR" sz="1800" b="0" kern="1200" noProof="0" dirty="0" smtClean="0"/>
            <a:t>Concentration environnementale</a:t>
          </a:r>
          <a:endParaRPr lang="fr-FR" sz="1800" b="0" kern="1200" noProof="0" dirty="0"/>
        </a:p>
      </dsp:txBody>
      <dsp:txXfrm>
        <a:off x="1629968" y="2293196"/>
        <a:ext cx="2205334" cy="1449114"/>
      </dsp:txXfrm>
    </dsp:sp>
    <dsp:sp modelId="{41F3651F-2C1F-4B7A-A503-F8C3C7A0AAC1}">
      <dsp:nvSpPr>
        <dsp:cNvPr id="0" name=""/>
        <dsp:cNvSpPr/>
      </dsp:nvSpPr>
      <dsp:spPr>
        <a:xfrm>
          <a:off x="3334657" y="1611260"/>
          <a:ext cx="311921" cy="311921"/>
        </a:xfrm>
        <a:prstGeom prst="triangle">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45165C1-8F38-43D5-B71E-BB13A8768B29}">
      <dsp:nvSpPr>
        <dsp:cNvPr id="0" name=""/>
        <dsp:cNvSpPr/>
      </dsp:nvSpPr>
      <dsp:spPr>
        <a:xfrm rot="5400000">
          <a:off x="4051340" y="1245275"/>
          <a:ext cx="1100474" cy="1831165"/>
        </a:xfrm>
        <a:prstGeom prst="corner">
          <a:avLst>
            <a:gd name="adj1" fmla="val 16120"/>
            <a:gd name="adj2" fmla="val 161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8C15E99-6CFD-4F36-9F5A-E6303EC14511}">
      <dsp:nvSpPr>
        <dsp:cNvPr id="0" name=""/>
        <dsp:cNvSpPr/>
      </dsp:nvSpPr>
      <dsp:spPr>
        <a:xfrm>
          <a:off x="3867643" y="1792399"/>
          <a:ext cx="1653186" cy="1449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rtlCol="0" anchor="t" anchorCtr="0">
          <a:noAutofit/>
        </a:bodyPr>
        <a:lstStyle/>
        <a:p>
          <a:pPr lvl="0" algn="l" defTabSz="800100" rtl="0">
            <a:lnSpc>
              <a:spcPct val="90000"/>
            </a:lnSpc>
            <a:spcBef>
              <a:spcPct val="0"/>
            </a:spcBef>
            <a:spcAft>
              <a:spcPct val="35000"/>
            </a:spcAft>
          </a:pPr>
          <a:r>
            <a:rPr lang="fr-FR" sz="1800" b="0" kern="1200" noProof="0" dirty="0" smtClean="0"/>
            <a:t>Exposition externe</a:t>
          </a:r>
          <a:endParaRPr lang="fr-FR" sz="1800" b="0" kern="1200" noProof="0" dirty="0"/>
        </a:p>
      </dsp:txBody>
      <dsp:txXfrm>
        <a:off x="3867643" y="1792399"/>
        <a:ext cx="1653186" cy="1449114"/>
      </dsp:txXfrm>
    </dsp:sp>
    <dsp:sp modelId="{D11A0C76-AE6B-4294-89F2-91A98EFF5C0D}">
      <dsp:nvSpPr>
        <dsp:cNvPr id="0" name=""/>
        <dsp:cNvSpPr/>
      </dsp:nvSpPr>
      <dsp:spPr>
        <a:xfrm>
          <a:off x="5176250" y="1110463"/>
          <a:ext cx="311921" cy="311921"/>
        </a:xfrm>
        <a:prstGeom prst="triangle">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14CC116-61CC-4909-8D0D-A0F3031C6EB3}">
      <dsp:nvSpPr>
        <dsp:cNvPr id="0" name=""/>
        <dsp:cNvSpPr/>
      </dsp:nvSpPr>
      <dsp:spPr>
        <a:xfrm rot="5400000">
          <a:off x="5893514" y="744478"/>
          <a:ext cx="1100474" cy="1831165"/>
        </a:xfrm>
        <a:prstGeom prst="corner">
          <a:avLst>
            <a:gd name="adj1" fmla="val 16120"/>
            <a:gd name="adj2" fmla="val 161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26DC12B-410A-4377-94FE-D43466FC2E31}">
      <dsp:nvSpPr>
        <dsp:cNvPr id="0" name=""/>
        <dsp:cNvSpPr/>
      </dsp:nvSpPr>
      <dsp:spPr>
        <a:xfrm>
          <a:off x="5709818" y="1291602"/>
          <a:ext cx="1653186" cy="1449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rtlCol="0" anchor="t" anchorCtr="0">
          <a:noAutofit/>
        </a:bodyPr>
        <a:lstStyle/>
        <a:p>
          <a:pPr lvl="0" algn="l" defTabSz="800100" rtl="0">
            <a:lnSpc>
              <a:spcPct val="90000"/>
            </a:lnSpc>
            <a:spcBef>
              <a:spcPct val="0"/>
            </a:spcBef>
            <a:spcAft>
              <a:spcPct val="35000"/>
            </a:spcAft>
          </a:pPr>
          <a:r>
            <a:rPr lang="fr-FR" sz="1800" b="0" kern="1200" noProof="0" dirty="0" smtClean="0"/>
            <a:t>Exposition interne</a:t>
          </a:r>
          <a:endParaRPr lang="fr-FR" sz="1800" b="0" kern="1200" noProof="0" dirty="0"/>
        </a:p>
      </dsp:txBody>
      <dsp:txXfrm>
        <a:off x="5709818" y="1291602"/>
        <a:ext cx="1653186" cy="1449114"/>
      </dsp:txXfrm>
    </dsp:sp>
    <dsp:sp modelId="{51F33505-CAAD-4A7A-9163-450FDEB04E38}">
      <dsp:nvSpPr>
        <dsp:cNvPr id="0" name=""/>
        <dsp:cNvSpPr/>
      </dsp:nvSpPr>
      <dsp:spPr>
        <a:xfrm>
          <a:off x="7018424" y="609666"/>
          <a:ext cx="311921" cy="311921"/>
        </a:xfrm>
        <a:prstGeom prst="triangle">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040EFAD-CF63-4D8D-841F-463991C81BA2}">
      <dsp:nvSpPr>
        <dsp:cNvPr id="0" name=""/>
        <dsp:cNvSpPr/>
      </dsp:nvSpPr>
      <dsp:spPr>
        <a:xfrm rot="5400000">
          <a:off x="7735689" y="243681"/>
          <a:ext cx="1100474" cy="1831165"/>
        </a:xfrm>
        <a:prstGeom prst="corner">
          <a:avLst>
            <a:gd name="adj1" fmla="val 16120"/>
            <a:gd name="adj2" fmla="val 161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305826C-DE73-4328-8C59-20767B05C9A9}">
      <dsp:nvSpPr>
        <dsp:cNvPr id="0" name=""/>
        <dsp:cNvSpPr/>
      </dsp:nvSpPr>
      <dsp:spPr>
        <a:xfrm>
          <a:off x="7551992" y="790805"/>
          <a:ext cx="1653186" cy="1449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rtlCol="0" anchor="t" anchorCtr="0">
          <a:noAutofit/>
        </a:bodyPr>
        <a:lstStyle/>
        <a:p>
          <a:pPr lvl="0" algn="l" defTabSz="800100" rtl="0">
            <a:lnSpc>
              <a:spcPct val="90000"/>
            </a:lnSpc>
            <a:spcBef>
              <a:spcPct val="0"/>
            </a:spcBef>
            <a:spcAft>
              <a:spcPct val="35000"/>
            </a:spcAft>
          </a:pPr>
          <a:r>
            <a:rPr lang="fr-FR" sz="1800" b="0" kern="1200" noProof="0" dirty="0" smtClean="0"/>
            <a:t>Exposition sur le site ciblé (</a:t>
          </a:r>
          <a:r>
            <a:rPr lang="fr-FR" sz="1800" b="0" kern="1200" noProof="0" dirty="0" err="1" smtClean="0"/>
            <a:t>target</a:t>
          </a:r>
          <a:r>
            <a:rPr lang="fr-FR" sz="1800" b="0" kern="1200" noProof="0" dirty="0" smtClean="0"/>
            <a:t> site)</a:t>
          </a:r>
          <a:endParaRPr lang="fr-FR" sz="1800" b="0" kern="1200" noProof="0" dirty="0"/>
        </a:p>
      </dsp:txBody>
      <dsp:txXfrm>
        <a:off x="7551992" y="790805"/>
        <a:ext cx="1653186" cy="1449114"/>
      </dsp:txXfrm>
    </dsp:sp>
    <dsp:sp modelId="{FEC72391-946E-474A-A7DB-A5081AE5EBC3}">
      <dsp:nvSpPr>
        <dsp:cNvPr id="0" name=""/>
        <dsp:cNvSpPr/>
      </dsp:nvSpPr>
      <dsp:spPr>
        <a:xfrm>
          <a:off x="8860599" y="108869"/>
          <a:ext cx="311921" cy="311921"/>
        </a:xfrm>
        <a:prstGeom prst="triangle">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F02A819-ADEC-4D8C-B73E-5E5074884587}">
      <dsp:nvSpPr>
        <dsp:cNvPr id="0" name=""/>
        <dsp:cNvSpPr/>
      </dsp:nvSpPr>
      <dsp:spPr>
        <a:xfrm rot="5400000">
          <a:off x="9577863" y="-257115"/>
          <a:ext cx="1100474" cy="1831165"/>
        </a:xfrm>
        <a:prstGeom prst="corner">
          <a:avLst>
            <a:gd name="adj1" fmla="val 16120"/>
            <a:gd name="adj2" fmla="val 161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DED7121-41D5-4C4C-9058-81FA931837F2}">
      <dsp:nvSpPr>
        <dsp:cNvPr id="0" name=""/>
        <dsp:cNvSpPr/>
      </dsp:nvSpPr>
      <dsp:spPr>
        <a:xfrm>
          <a:off x="9394167" y="290008"/>
          <a:ext cx="1653186" cy="1449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rtlCol="0" anchor="t" anchorCtr="0">
          <a:noAutofit/>
        </a:bodyPr>
        <a:lstStyle/>
        <a:p>
          <a:pPr lvl="0" algn="l" defTabSz="800100" rtl="0">
            <a:lnSpc>
              <a:spcPct val="90000"/>
            </a:lnSpc>
            <a:spcBef>
              <a:spcPct val="0"/>
            </a:spcBef>
            <a:spcAft>
              <a:spcPct val="35000"/>
            </a:spcAft>
          </a:pPr>
          <a:r>
            <a:rPr lang="fr-FR" sz="1800" b="0" kern="1200" noProof="0" dirty="0" smtClean="0"/>
            <a:t>Conséquence (</a:t>
          </a:r>
          <a:r>
            <a:rPr lang="fr-FR" sz="1800" b="0" kern="1200" noProof="0" dirty="0" err="1" smtClean="0"/>
            <a:t>outcome</a:t>
          </a:r>
          <a:r>
            <a:rPr lang="fr-FR" sz="1800" b="0" kern="1200" noProof="0" dirty="0" smtClean="0"/>
            <a:t>)</a:t>
          </a:r>
          <a:endParaRPr lang="fr-FR" sz="1600" b="0" kern="1200" noProof="0" dirty="0"/>
        </a:p>
      </dsp:txBody>
      <dsp:txXfrm>
        <a:off x="9394167" y="290008"/>
        <a:ext cx="1653186" cy="144911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4F050FD1-5EF8-40B4-933E-C7F1F19D516B}" type="datetime1">
              <a:rPr lang="fr-FR" smtClean="0"/>
              <a:t>09/11/2022</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8D331BE-4A26-441F-AE74-A51A4C94AC14}" type="slidenum">
              <a:rPr lang="fr-FR" smtClean="0"/>
              <a:t>‹N°›</a:t>
            </a:fld>
            <a:endParaRPr lang="fr-FR"/>
          </a:p>
        </p:txBody>
      </p:sp>
    </p:spTree>
    <p:extLst>
      <p:ext uri="{BB962C8B-B14F-4D97-AF65-F5344CB8AC3E}">
        <p14:creationId xmlns:p14="http://schemas.microsoft.com/office/powerpoint/2010/main" val="4612178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noProof="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38D098F3-B520-43FE-B0B1-4362B4B9EE63}" type="datetime1">
              <a:rPr lang="fr-FR" noProof="0" smtClean="0"/>
              <a:t>09/11/2022</a:t>
            </a:fld>
            <a:endParaRPr lang="fr-FR" noProof="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noProof="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noProof="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F6B3765-1535-41FB-A927-AAD2D1E85382}" type="slidenum">
              <a:rPr lang="fr-FR" noProof="0" smtClean="0"/>
              <a:t>‹N°›</a:t>
            </a:fld>
            <a:endParaRPr lang="fr-FR" noProof="0"/>
          </a:p>
        </p:txBody>
      </p:sp>
    </p:spTree>
    <p:extLst>
      <p:ext uri="{BB962C8B-B14F-4D97-AF65-F5344CB8AC3E}">
        <p14:creationId xmlns:p14="http://schemas.microsoft.com/office/powerpoint/2010/main" val="317015224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pubmed.ncbi.nlm.nih.gov/?term=Wommack%20KE%5bAuthor%5d" TargetMode="External"/><Relationship Id="rId3" Type="http://schemas.openxmlformats.org/officeDocument/2006/relationships/hyperlink" Target="https://doi.org/10.1021/acs.est.1c04158" TargetMode="External"/><Relationship Id="rId7" Type="http://schemas.openxmlformats.org/officeDocument/2006/relationships/hyperlink" Target="https://www-nature-com.ezpum.biu-montpellier.fr/" TargetMode="External"/><Relationship Id="rId12" Type="http://schemas.openxmlformats.org/officeDocument/2006/relationships/hyperlink" Target="https://doi.org/10.1128%2Fmmbr.64.1.69-114.2000"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webofscience-com.ezpum.biu-montpellier.fr/wos/woscc/full-record/WOS:A1995BE76V00004" TargetMode="External"/><Relationship Id="rId11" Type="http://schemas.openxmlformats.org/officeDocument/2006/relationships/hyperlink" Target="https://www.ncbi.nlm.nih.gov/pmc/articles/PMC98987/?simple=True" TargetMode="External"/><Relationship Id="rId5" Type="http://schemas.openxmlformats.org/officeDocument/2006/relationships/hyperlink" Target="https://www-webofscience-com.ezpum.biu-montpellier.fr/wos/author/record/13744556" TargetMode="External"/><Relationship Id="rId10" Type="http://schemas.openxmlformats.org/officeDocument/2006/relationships/hyperlink" Target="https://www.ncbi.nlm.nih.gov/pmc/articles/PMC98987/?simple=True#FN151" TargetMode="External"/><Relationship Id="rId4" Type="http://schemas.openxmlformats.org/officeDocument/2006/relationships/hyperlink" Target="https://www-webofscience-com.ezpum.biu-montpellier.fr/wos/author/record/21703918" TargetMode="External"/><Relationship Id="rId9" Type="http://schemas.openxmlformats.org/officeDocument/2006/relationships/hyperlink" Target="https://pubmed.ncbi.nlm.nih.gov/?term=Colwell%20RR%5bAuthor%5d"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link-springer-com.ezpum.scdi-montpellier.fr/journal/10452" TargetMode="External"/><Relationship Id="rId3" Type="http://schemas.openxmlformats.org/officeDocument/2006/relationships/hyperlink" Target="https://link-springer-com.ezpum.scdi-montpellier.fr/article/10.1007/s10452-019-09698-0#auth-V__M_-Muro_Torres" TargetMode="External"/><Relationship Id="rId7" Type="http://schemas.openxmlformats.org/officeDocument/2006/relationships/hyperlink" Target="https://link-springer-com.ezpum.scdi-montpellier.fr/article/10.1007/s10452-019-09698-0#auth-F_-Amezcua"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link-springer-com.ezpum.scdi-montpellier.fr/article/10.1007/s10452-019-09698-0#auth-J_-Quintero" TargetMode="External"/><Relationship Id="rId5" Type="http://schemas.openxmlformats.org/officeDocument/2006/relationships/hyperlink" Target="https://link-springer-com.ezpum.scdi-montpellier.fr/article/10.1007/s10452-019-09698-0#auth-L_-Green" TargetMode="External"/><Relationship Id="rId4" Type="http://schemas.openxmlformats.org/officeDocument/2006/relationships/hyperlink" Target="https://link-springer-com.ezpum.scdi-montpellier.fr/article/10.1007/s10452-019-09698-0#auth-M__F_-Soto_Jim_nez"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10"/>
          </p:nvPr>
        </p:nvSpPr>
        <p:spPr/>
        <p:txBody>
          <a:bodyPr rtlCol="0"/>
          <a:lstStyle/>
          <a:p>
            <a:pPr rtl="0"/>
            <a:fld id="{BF6B3765-1535-41FB-A927-AAD2D1E85382}" type="slidenum">
              <a:rPr lang="fr-FR" smtClean="0"/>
              <a:t>1</a:t>
            </a:fld>
            <a:endParaRPr lang="fr-FR"/>
          </a:p>
        </p:txBody>
      </p:sp>
    </p:spTree>
    <p:extLst>
      <p:ext uri="{BB962C8B-B14F-4D97-AF65-F5344CB8AC3E}">
        <p14:creationId xmlns:p14="http://schemas.microsoft.com/office/powerpoint/2010/main" val="2994271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rtlCol="0"/>
          <a:lstStyle/>
          <a:p>
            <a:pPr rtl="0"/>
            <a:r>
              <a:rPr lang="fr-FR" dirty="0" smtClean="0"/>
              <a:t>Lorsque l’on va rechercher dans les organismes, ici organismes</a:t>
            </a:r>
            <a:r>
              <a:rPr lang="fr-FR" baseline="0" dirty="0" smtClean="0"/>
              <a:t> entiers </a:t>
            </a:r>
            <a:r>
              <a:rPr lang="fr-FR" baseline="0" dirty="0" err="1" smtClean="0"/>
              <a:t>poolés</a:t>
            </a:r>
            <a:r>
              <a:rPr lang="fr-FR" baseline="0" dirty="0" smtClean="0"/>
              <a:t> à cause de leur faible taille, il est possible de quantifier par approche ciblée certains contaminants qui constituent une information à cheval entre l’exposition externe et l’exposition interne.</a:t>
            </a:r>
          </a:p>
          <a:p>
            <a:pPr rtl="0"/>
            <a:r>
              <a:rPr lang="fr-FR" baseline="0" dirty="0" smtClean="0"/>
              <a:t>Pourquoi à cheval entre exposition externe et interne ? Parce qu’en plus du poisson, nous avons ses </a:t>
            </a:r>
            <a:r>
              <a:rPr lang="fr-FR" baseline="0" dirty="0" err="1" smtClean="0"/>
              <a:t>microbiomes</a:t>
            </a:r>
            <a:r>
              <a:rPr lang="fr-FR" baseline="0" dirty="0" smtClean="0"/>
              <a:t> (entérique, cutané, </a:t>
            </a:r>
            <a:r>
              <a:rPr lang="fr-FR" baseline="0" dirty="0" err="1" smtClean="0"/>
              <a:t>etc</a:t>
            </a:r>
            <a:r>
              <a:rPr lang="fr-FR" baseline="0" dirty="0" smtClean="0"/>
              <a:t>), </a:t>
            </a:r>
            <a:r>
              <a:rPr lang="fr-FR" baseline="0" dirty="0" err="1" smtClean="0"/>
              <a:t>indisociables</a:t>
            </a:r>
            <a:r>
              <a:rPr lang="fr-FR" baseline="0" dirty="0" smtClean="0"/>
              <a:t> avec les pratiques actuelles de préparation.</a:t>
            </a:r>
          </a:p>
          <a:p>
            <a:pPr rtl="0"/>
            <a:r>
              <a:rPr lang="fr-FR" dirty="0" smtClean="0"/>
              <a:t>Et que la totalité de l'exposition interne va bien au-delà, incluant les substances chimiques anthropiques et naturelles, leurs produits de biotransformation ou leurs adduits, et les molécules de signalisation endogènes qui peuvent être sensibles à une exposition chimique anthropique. </a:t>
            </a:r>
            <a:endParaRPr lang="fr-FR" dirty="0"/>
          </a:p>
        </p:txBody>
      </p:sp>
      <p:sp>
        <p:nvSpPr>
          <p:cNvPr id="4" name="Espace réservé du numéro de diapositive 3"/>
          <p:cNvSpPr>
            <a:spLocks noGrp="1"/>
          </p:cNvSpPr>
          <p:nvPr>
            <p:ph type="sldNum" sz="quarter" idx="10"/>
          </p:nvPr>
        </p:nvSpPr>
        <p:spPr/>
        <p:txBody>
          <a:bodyPr rtlCol="0"/>
          <a:lstStyle/>
          <a:p>
            <a:pPr rtl="0"/>
            <a:fld id="{BF6B3765-1535-41FB-A927-AAD2D1E85382}" type="slidenum">
              <a:rPr lang="fr-FR" smtClean="0"/>
              <a:t>10</a:t>
            </a:fld>
            <a:endParaRPr lang="fr-FR"/>
          </a:p>
        </p:txBody>
      </p:sp>
    </p:spTree>
    <p:extLst>
      <p:ext uri="{BB962C8B-B14F-4D97-AF65-F5344CB8AC3E}">
        <p14:creationId xmlns:p14="http://schemas.microsoft.com/office/powerpoint/2010/main" val="3881885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rtlCol="0"/>
          <a:lstStyle/>
          <a:p>
            <a:pPr rtl="0"/>
            <a:r>
              <a:rPr lang="fr-FR" dirty="0" smtClean="0"/>
              <a:t>Au-delà</a:t>
            </a:r>
            <a:r>
              <a:rPr lang="fr-FR" baseline="0" dirty="0" smtClean="0"/>
              <a:t> du prélèvement des organismes in situ, une approche couramment utilisée est la </a:t>
            </a:r>
            <a:r>
              <a:rPr lang="fr-FR" baseline="0" dirty="0" err="1" smtClean="0"/>
              <a:t>biosurveillance</a:t>
            </a:r>
            <a:r>
              <a:rPr lang="fr-FR" baseline="0" dirty="0" smtClean="0"/>
              <a:t>, qui présente l’avantage d’exposer des organismes plus homogènes, parfois après stabulation, pour diminuer la variabilité biologique, connaître précisément le temps d’exposition et s’assurer que la bioaccumulation est due aux conditions d’exposition et non à des facteurs confondants.</a:t>
            </a:r>
          </a:p>
          <a:p>
            <a:pPr rtl="0"/>
            <a:r>
              <a:rPr lang="fr-FR" baseline="0" dirty="0" smtClean="0"/>
              <a:t>Ici, un autre organisme, la moule méditerranéenne, a été exposé à la sortie d’un émissaire en mer de station d’épuration. Nous suivions la </a:t>
            </a:r>
            <a:r>
              <a:rPr lang="fr-FR" baseline="0" dirty="0" err="1" smtClean="0"/>
              <a:t>venlafaxine</a:t>
            </a:r>
            <a:r>
              <a:rPr lang="fr-FR" baseline="0" dirty="0" smtClean="0"/>
              <a:t>, un antidépresseur, et ses trois métabolites humains majoritaires, qui ont été trouvés dans les moules exposées.</a:t>
            </a:r>
          </a:p>
          <a:p>
            <a:pPr rtl="0"/>
            <a:r>
              <a:rPr lang="fr-FR" baseline="0" dirty="0" smtClean="0"/>
              <a:t>La question au vu des résultats était de savoir à qui étaient ces métabolites. Pour ce faire une expérimentation en laboratoire d’exposition et dépuration à la </a:t>
            </a:r>
            <a:r>
              <a:rPr lang="fr-FR" baseline="0" dirty="0" err="1" smtClean="0"/>
              <a:t>venlafaxine</a:t>
            </a:r>
            <a:r>
              <a:rPr lang="fr-FR" baseline="0" dirty="0" smtClean="0"/>
              <a:t> a permis de montrer les capacités métaboliques de la moule, qui métabolise suivant des voies proches de celles chez l’homme, avec toutefois la N-VLF majoritaire par rapport à la O-VLF chez l’homme.</a:t>
            </a:r>
          </a:p>
          <a:p>
            <a:pPr rtl="0"/>
            <a:r>
              <a:rPr lang="fr-FR" baseline="0" dirty="0" smtClean="0"/>
              <a:t>Au vu des différences de concentration, il est aussi évident que les métabolites trouvés chez les moules exposées dans l’eau proviennent davantage d’une accumulation à partir des rejets que du métabolisme de la </a:t>
            </a:r>
            <a:r>
              <a:rPr lang="fr-FR" baseline="0" dirty="0" err="1" smtClean="0"/>
              <a:t>venlafaxine</a:t>
            </a:r>
            <a:r>
              <a:rPr lang="fr-FR" baseline="0" dirty="0" smtClean="0"/>
              <a:t> accumulée.</a:t>
            </a:r>
          </a:p>
          <a:p>
            <a:pPr rtl="0"/>
            <a:r>
              <a:rPr lang="fr-FR" baseline="0" dirty="0" smtClean="0"/>
              <a:t>Nous trouvons alors une autre caractéristique de l’</a:t>
            </a:r>
            <a:r>
              <a:rPr lang="fr-FR" baseline="0" dirty="0" err="1" smtClean="0"/>
              <a:t>exposome</a:t>
            </a:r>
            <a:r>
              <a:rPr lang="fr-FR" baseline="0" dirty="0" smtClean="0"/>
              <a:t> dans les milieux aquatiques : les métabolites trouvées chez les organismes peuvent bien ne pas informer sur leur métabolisme, mais sur l’exposition.</a:t>
            </a:r>
            <a:endParaRPr lang="fr-FR" dirty="0"/>
          </a:p>
        </p:txBody>
      </p:sp>
      <p:sp>
        <p:nvSpPr>
          <p:cNvPr id="4" name="Espace réservé du numéro de diapositive 3"/>
          <p:cNvSpPr>
            <a:spLocks noGrp="1"/>
          </p:cNvSpPr>
          <p:nvPr>
            <p:ph type="sldNum" sz="quarter" idx="10"/>
          </p:nvPr>
        </p:nvSpPr>
        <p:spPr/>
        <p:txBody>
          <a:bodyPr rtlCol="0"/>
          <a:lstStyle/>
          <a:p>
            <a:pPr rtl="0"/>
            <a:fld id="{BF6B3765-1535-41FB-A927-AAD2D1E85382}" type="slidenum">
              <a:rPr lang="fr-FR" smtClean="0"/>
              <a:t>11</a:t>
            </a:fld>
            <a:endParaRPr lang="fr-FR"/>
          </a:p>
        </p:txBody>
      </p:sp>
    </p:spTree>
    <p:extLst>
      <p:ext uri="{BB962C8B-B14F-4D97-AF65-F5344CB8AC3E}">
        <p14:creationId xmlns:p14="http://schemas.microsoft.com/office/powerpoint/2010/main" val="3184525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rtlCol="0"/>
          <a:lstStyle/>
          <a:p>
            <a:pPr rtl="0"/>
            <a:r>
              <a:rPr lang="fr-FR" dirty="0" smtClean="0"/>
              <a:t>Les</a:t>
            </a:r>
            <a:r>
              <a:rPr lang="fr-FR" baseline="0" dirty="0" smtClean="0"/>
              <a:t> organismes sont extraits de leur environnement et exposés en laboratoire</a:t>
            </a:r>
          </a:p>
          <a:p>
            <a:pPr rtl="0"/>
            <a:r>
              <a:rPr lang="fr-FR" baseline="0" dirty="0" smtClean="0"/>
              <a:t>Les concentrations d’exposition sont élevées comparées aux concentrations des milieux (au moins pour les milieux marins)</a:t>
            </a:r>
          </a:p>
          <a:p>
            <a:pPr rtl="0"/>
            <a:r>
              <a:rPr lang="fr-FR" baseline="0" dirty="0" smtClean="0"/>
              <a:t>Un organe analysé</a:t>
            </a:r>
            <a:endParaRPr lang="fr-FR" dirty="0"/>
          </a:p>
        </p:txBody>
      </p:sp>
      <p:sp>
        <p:nvSpPr>
          <p:cNvPr id="4" name="Espace réservé du numéro de diapositive 3"/>
          <p:cNvSpPr>
            <a:spLocks noGrp="1"/>
          </p:cNvSpPr>
          <p:nvPr>
            <p:ph type="sldNum" sz="quarter" idx="10"/>
          </p:nvPr>
        </p:nvSpPr>
        <p:spPr/>
        <p:txBody>
          <a:bodyPr rtlCol="0"/>
          <a:lstStyle/>
          <a:p>
            <a:pPr rtl="0"/>
            <a:fld id="{BF6B3765-1535-41FB-A927-AAD2D1E85382}" type="slidenum">
              <a:rPr lang="fr-FR" smtClean="0"/>
              <a:t>12</a:t>
            </a:fld>
            <a:endParaRPr lang="fr-FR"/>
          </a:p>
        </p:txBody>
      </p:sp>
    </p:spTree>
    <p:extLst>
      <p:ext uri="{BB962C8B-B14F-4D97-AF65-F5344CB8AC3E}">
        <p14:creationId xmlns:p14="http://schemas.microsoft.com/office/powerpoint/2010/main" val="2449302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rtlCol="0"/>
          <a:lstStyle/>
          <a:p>
            <a:pPr rtl="0"/>
            <a:r>
              <a:rPr lang="fr-FR" dirty="0" smtClean="0"/>
              <a:t>L’intégration</a:t>
            </a:r>
            <a:r>
              <a:rPr lang="fr-FR" baseline="0" dirty="0" smtClean="0"/>
              <a:t> d’</a:t>
            </a:r>
            <a:r>
              <a:rPr lang="fr-FR" baseline="0" dirty="0" err="1" smtClean="0"/>
              <a:t>omiques</a:t>
            </a:r>
            <a:r>
              <a:rPr lang="fr-FR" baseline="0" dirty="0" smtClean="0"/>
              <a:t> apporte une confidence accrue dans les voies perturbées, mais nous rentons loin d’une application dans les milieux</a:t>
            </a:r>
          </a:p>
          <a:p>
            <a:pPr rtl="0"/>
            <a:r>
              <a:rPr lang="fr-FR" baseline="0" dirty="0" smtClean="0"/>
              <a:t>Travail sur les mâles, ou les femelles, ou les larves, l’exposition dans le laboratoire n’est plus une exposition réaliste des conditions environnementales sur beaucoup de points</a:t>
            </a:r>
          </a:p>
          <a:p>
            <a:pPr rtl="0"/>
            <a:r>
              <a:rPr lang="fr-FR" baseline="0" dirty="0" smtClean="0"/>
              <a:t>L’exposition environnementales le son à des mélanges multiples</a:t>
            </a:r>
          </a:p>
          <a:p>
            <a:pPr rtl="0"/>
            <a:r>
              <a:rPr lang="fr-FR" baseline="0" dirty="0" smtClean="0"/>
              <a:t>Les résultats obtenus ont une validité limitée</a:t>
            </a:r>
            <a:endParaRPr lang="fr-FR" dirty="0"/>
          </a:p>
        </p:txBody>
      </p:sp>
      <p:sp>
        <p:nvSpPr>
          <p:cNvPr id="4" name="Espace réservé du numéro de diapositive 3"/>
          <p:cNvSpPr>
            <a:spLocks noGrp="1"/>
          </p:cNvSpPr>
          <p:nvPr>
            <p:ph type="sldNum" sz="quarter" idx="10"/>
          </p:nvPr>
        </p:nvSpPr>
        <p:spPr/>
        <p:txBody>
          <a:bodyPr rtlCol="0"/>
          <a:lstStyle/>
          <a:p>
            <a:pPr rtl="0"/>
            <a:fld id="{BF6B3765-1535-41FB-A927-AAD2D1E85382}" type="slidenum">
              <a:rPr lang="fr-FR" smtClean="0"/>
              <a:t>13</a:t>
            </a:fld>
            <a:endParaRPr lang="fr-FR"/>
          </a:p>
        </p:txBody>
      </p:sp>
    </p:spTree>
    <p:extLst>
      <p:ext uri="{BB962C8B-B14F-4D97-AF65-F5344CB8AC3E}">
        <p14:creationId xmlns:p14="http://schemas.microsoft.com/office/powerpoint/2010/main" val="3703195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rtlCol="0"/>
          <a:lstStyle/>
          <a:p>
            <a:pPr rtl="0"/>
            <a:r>
              <a:rPr lang="fr-FR" dirty="0" smtClean="0"/>
              <a:t>Malgré</a:t>
            </a:r>
            <a:r>
              <a:rPr lang="fr-FR" baseline="0" dirty="0" smtClean="0"/>
              <a:t> la mise en évidence des </a:t>
            </a:r>
            <a:r>
              <a:rPr lang="fr-FR" baseline="0" dirty="0" err="1" smtClean="0"/>
              <a:t>évenements</a:t>
            </a:r>
            <a:r>
              <a:rPr lang="fr-FR" baseline="0" dirty="0" smtClean="0"/>
              <a:t> initiateurs, de key </a:t>
            </a:r>
            <a:r>
              <a:rPr lang="fr-FR" baseline="0" dirty="0" err="1" smtClean="0"/>
              <a:t>event</a:t>
            </a:r>
            <a:r>
              <a:rPr lang="fr-FR" baseline="0" dirty="0" smtClean="0"/>
              <a:t> et la cohérence avec l’information de la littérature sur les réponses au niveau des organes et des organismes, le passage vers l’impact sur les populations reste souvent compliqué</a:t>
            </a:r>
            <a:endParaRPr lang="fr-FR" dirty="0"/>
          </a:p>
        </p:txBody>
      </p:sp>
      <p:sp>
        <p:nvSpPr>
          <p:cNvPr id="4" name="Espace réservé du numéro de diapositive 3"/>
          <p:cNvSpPr>
            <a:spLocks noGrp="1"/>
          </p:cNvSpPr>
          <p:nvPr>
            <p:ph type="sldNum" sz="quarter" idx="10"/>
          </p:nvPr>
        </p:nvSpPr>
        <p:spPr/>
        <p:txBody>
          <a:bodyPr rtlCol="0"/>
          <a:lstStyle/>
          <a:p>
            <a:pPr rtl="0"/>
            <a:fld id="{BF6B3765-1535-41FB-A927-AAD2D1E85382}" type="slidenum">
              <a:rPr lang="fr-FR" smtClean="0"/>
              <a:t>14</a:t>
            </a:fld>
            <a:endParaRPr lang="fr-FR"/>
          </a:p>
        </p:txBody>
      </p:sp>
    </p:spTree>
    <p:extLst>
      <p:ext uri="{BB962C8B-B14F-4D97-AF65-F5344CB8AC3E}">
        <p14:creationId xmlns:p14="http://schemas.microsoft.com/office/powerpoint/2010/main" val="2200087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rtlCol="0"/>
          <a:lstStyle/>
          <a:p>
            <a:pPr rtl="0"/>
            <a:r>
              <a:rPr lang="fr-FR" dirty="0" smtClean="0"/>
              <a:t>Si l’on vient maintenant jusqu’aux écosystèmes, combinant les acquis de l’écologie et l’écotoxicologie,</a:t>
            </a:r>
            <a:r>
              <a:rPr lang="fr-FR" baseline="0" dirty="0" smtClean="0"/>
              <a:t> il apparait que chaque niveau comporte une composition, structure et fonctions</a:t>
            </a:r>
          </a:p>
          <a:p>
            <a:pPr rtl="0"/>
            <a:r>
              <a:rPr lang="fr-FR" baseline="0" dirty="0" smtClean="0"/>
              <a:t>La suite que l’on à vu de la source aux conséquences </a:t>
            </a:r>
            <a:r>
              <a:rPr lang="fr-FR" baseline="0" dirty="0" err="1" smtClean="0"/>
              <a:t>outcome</a:t>
            </a:r>
            <a:r>
              <a:rPr lang="fr-FR" baseline="0" dirty="0" smtClean="0"/>
              <a:t> se situerait quelque par entre le niveau individuel et celui des populations</a:t>
            </a:r>
          </a:p>
          <a:p>
            <a:pPr rtl="0"/>
            <a:r>
              <a:rPr lang="fr-FR" baseline="0" dirty="0" smtClean="0"/>
              <a:t>Or, un changement par exemple dans le métabolisme induirait des effets en cascade qu’il faudrait être en mesure de prévoir.</a:t>
            </a:r>
          </a:p>
          <a:p>
            <a:pPr rtl="0"/>
            <a:r>
              <a:rPr lang="fr-FR" baseline="0" dirty="0" smtClean="0"/>
              <a:t>Autrement dit, comme c’est le cas pour l’</a:t>
            </a:r>
            <a:r>
              <a:rPr lang="fr-FR" baseline="0" dirty="0" err="1" smtClean="0"/>
              <a:t>exposome</a:t>
            </a:r>
            <a:r>
              <a:rPr lang="fr-FR" baseline="0" dirty="0" smtClean="0"/>
              <a:t> humain, il faudrait ici tenir compte des niveaux de complexité qui nous permettent </a:t>
            </a:r>
          </a:p>
          <a:p>
            <a:pPr rtl="0"/>
            <a:r>
              <a:rPr lang="fr-FR" baseline="0" dirty="0" smtClean="0"/>
              <a:t>1/ des prises de décision</a:t>
            </a:r>
          </a:p>
          <a:p>
            <a:pPr rtl="0"/>
            <a:r>
              <a:rPr lang="fr-FR" baseline="0" dirty="0" smtClean="0"/>
              <a:t>2/ le contrôle des sources</a:t>
            </a:r>
            <a:endParaRPr lang="fr-FR" dirty="0"/>
          </a:p>
        </p:txBody>
      </p:sp>
      <p:sp>
        <p:nvSpPr>
          <p:cNvPr id="4" name="Espace réservé du numéro de diapositive 3"/>
          <p:cNvSpPr>
            <a:spLocks noGrp="1"/>
          </p:cNvSpPr>
          <p:nvPr>
            <p:ph type="sldNum" sz="quarter" idx="10"/>
          </p:nvPr>
        </p:nvSpPr>
        <p:spPr/>
        <p:txBody>
          <a:bodyPr rtlCol="0"/>
          <a:lstStyle/>
          <a:p>
            <a:pPr rtl="0"/>
            <a:fld id="{BF6B3765-1535-41FB-A927-AAD2D1E85382}" type="slidenum">
              <a:rPr lang="fr-FR" smtClean="0"/>
              <a:t>15</a:t>
            </a:fld>
            <a:endParaRPr lang="fr-FR"/>
          </a:p>
        </p:txBody>
      </p:sp>
    </p:spTree>
    <p:extLst>
      <p:ext uri="{BB962C8B-B14F-4D97-AF65-F5344CB8AC3E}">
        <p14:creationId xmlns:p14="http://schemas.microsoft.com/office/powerpoint/2010/main" val="2169044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rtlCol="0"/>
          <a:lstStyle/>
          <a:p>
            <a:pPr rtl="0"/>
            <a:r>
              <a:rPr lang="fr-FR" dirty="0" smtClean="0"/>
              <a:t>Il reste beaucoup</a:t>
            </a:r>
            <a:r>
              <a:rPr lang="fr-FR" baseline="0" dirty="0" smtClean="0"/>
              <a:t> à faire, sans être exhaustif</a:t>
            </a:r>
            <a:endParaRPr lang="fr-FR" dirty="0"/>
          </a:p>
        </p:txBody>
      </p:sp>
      <p:sp>
        <p:nvSpPr>
          <p:cNvPr id="4" name="Espace réservé du numéro de diapositive 3"/>
          <p:cNvSpPr>
            <a:spLocks noGrp="1"/>
          </p:cNvSpPr>
          <p:nvPr>
            <p:ph type="sldNum" sz="quarter" idx="10"/>
          </p:nvPr>
        </p:nvSpPr>
        <p:spPr/>
        <p:txBody>
          <a:bodyPr rtlCol="0"/>
          <a:lstStyle/>
          <a:p>
            <a:pPr rtl="0"/>
            <a:fld id="{BF6B3765-1535-41FB-A927-AAD2D1E85382}" type="slidenum">
              <a:rPr lang="fr-FR" smtClean="0"/>
              <a:t>16</a:t>
            </a:fld>
            <a:endParaRPr lang="fr-FR"/>
          </a:p>
        </p:txBody>
      </p:sp>
    </p:spTree>
    <p:extLst>
      <p:ext uri="{BB962C8B-B14F-4D97-AF65-F5344CB8AC3E}">
        <p14:creationId xmlns:p14="http://schemas.microsoft.com/office/powerpoint/2010/main" val="38140076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10"/>
          </p:nvPr>
        </p:nvSpPr>
        <p:spPr/>
        <p:txBody>
          <a:bodyPr rtlCol="0"/>
          <a:lstStyle/>
          <a:p>
            <a:pPr rtl="0"/>
            <a:fld id="{BF6B3765-1535-41FB-A927-AAD2D1E85382}" type="slidenum">
              <a:rPr lang="fr-FR" smtClean="0"/>
              <a:t>17</a:t>
            </a:fld>
            <a:endParaRPr lang="fr-FR"/>
          </a:p>
        </p:txBody>
      </p:sp>
    </p:spTree>
    <p:extLst>
      <p:ext uri="{BB962C8B-B14F-4D97-AF65-F5344CB8AC3E}">
        <p14:creationId xmlns:p14="http://schemas.microsoft.com/office/powerpoint/2010/main" val="3519273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rtl="0"/>
            <a:fld id="{BF6B3765-1535-41FB-A927-AAD2D1E85382}" type="slidenum">
              <a:rPr lang="fr-FR" noProof="0" smtClean="0"/>
              <a:t>18</a:t>
            </a:fld>
            <a:endParaRPr lang="fr-FR" noProof="0"/>
          </a:p>
        </p:txBody>
      </p:sp>
    </p:spTree>
    <p:extLst>
      <p:ext uri="{BB962C8B-B14F-4D97-AF65-F5344CB8AC3E}">
        <p14:creationId xmlns:p14="http://schemas.microsoft.com/office/powerpoint/2010/main" val="709147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10"/>
          </p:nvPr>
        </p:nvSpPr>
        <p:spPr/>
        <p:txBody>
          <a:bodyPr rtlCol="0"/>
          <a:lstStyle/>
          <a:p>
            <a:pPr rtl="0"/>
            <a:fld id="{BF6B3765-1535-41FB-A927-AAD2D1E85382}" type="slidenum">
              <a:rPr lang="fr-FR" smtClean="0"/>
              <a:t>20</a:t>
            </a:fld>
            <a:endParaRPr lang="fr-FR"/>
          </a:p>
        </p:txBody>
      </p:sp>
    </p:spTree>
    <p:extLst>
      <p:ext uri="{BB962C8B-B14F-4D97-AF65-F5344CB8AC3E}">
        <p14:creationId xmlns:p14="http://schemas.microsoft.com/office/powerpoint/2010/main" val="2631209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10"/>
          </p:nvPr>
        </p:nvSpPr>
        <p:spPr/>
        <p:txBody>
          <a:bodyPr rtlCol="0"/>
          <a:lstStyle/>
          <a:p>
            <a:pPr rtl="0"/>
            <a:fld id="{BF6B3765-1535-41FB-A927-AAD2D1E85382}" type="slidenum">
              <a:rPr lang="fr-FR" smtClean="0"/>
              <a:t>2</a:t>
            </a:fld>
            <a:endParaRPr lang="fr-FR"/>
          </a:p>
        </p:txBody>
      </p:sp>
    </p:spTree>
    <p:extLst>
      <p:ext uri="{BB962C8B-B14F-4D97-AF65-F5344CB8AC3E}">
        <p14:creationId xmlns:p14="http://schemas.microsoft.com/office/powerpoint/2010/main" val="182114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10"/>
          </p:nvPr>
        </p:nvSpPr>
        <p:spPr/>
        <p:txBody>
          <a:bodyPr rtlCol="0"/>
          <a:lstStyle/>
          <a:p>
            <a:pPr rtl="0"/>
            <a:fld id="{BF6B3765-1535-41FB-A927-AAD2D1E85382}" type="slidenum">
              <a:rPr lang="fr-FR" smtClean="0"/>
              <a:t>21</a:t>
            </a:fld>
            <a:endParaRPr lang="fr-FR"/>
          </a:p>
        </p:txBody>
      </p:sp>
    </p:spTree>
    <p:extLst>
      <p:ext uri="{BB962C8B-B14F-4D97-AF65-F5344CB8AC3E}">
        <p14:creationId xmlns:p14="http://schemas.microsoft.com/office/powerpoint/2010/main" val="3397170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rtlCol="0"/>
          <a:lstStyle/>
          <a:p>
            <a:pPr rtl="0"/>
            <a:r>
              <a:rPr lang="fr-FR" dirty="0" smtClean="0"/>
              <a:t>- En 2009, le centre de résilience</a:t>
            </a:r>
            <a:r>
              <a:rPr lang="fr-FR" baseline="0" dirty="0" smtClean="0"/>
              <a:t> a coordonnée le travail de</a:t>
            </a:r>
            <a:r>
              <a:rPr lang="fr-FR" dirty="0" smtClean="0"/>
              <a:t> scientifiques de renommée internationale pour identifier les neuf processus qui régissent la stabilité et la résilience du système terrestre. Neuf processus ont été proposés, avec des limites planétaires quantitatives à l'intérieur desquelles l'humanité peut continuer à se développer et à prospérer pour les générations à venir. Le franchissement de ces limites augmente le risque de générer des changements environnementaux abrupts ou irréversibles à grande échelle. Ce graphique présente l’état 2022.</a:t>
            </a:r>
          </a:p>
          <a:p>
            <a:pPr rtl="0"/>
            <a:r>
              <a:rPr lang="fr-FR" dirty="0" smtClean="0"/>
              <a:t>- En janvier 2022 </a:t>
            </a:r>
            <a:r>
              <a:rPr lang="fr-FR" i="1" dirty="0" smtClean="0"/>
              <a:t>Environ. </a:t>
            </a:r>
            <a:r>
              <a:rPr lang="fr-FR" i="1" dirty="0" err="1" smtClean="0"/>
              <a:t>Sci</a:t>
            </a:r>
            <a:r>
              <a:rPr lang="fr-FR" i="1" dirty="0" smtClean="0"/>
              <a:t>. </a:t>
            </a:r>
            <a:r>
              <a:rPr lang="fr-FR" i="1" dirty="0" err="1" smtClean="0"/>
              <a:t>Technol</a:t>
            </a:r>
            <a:r>
              <a:rPr lang="fr-FR" i="1" dirty="0" smtClean="0"/>
              <a:t>.</a:t>
            </a:r>
            <a:r>
              <a:rPr lang="fr-FR" dirty="0" smtClean="0"/>
              <a:t> 2022, 56, 3, 1510–1521 il est estimé que l'humanité a dépassé une limite planétaire liée aux polluants environnementaux et à d'autres "entités nouvelles", notamment les plastiques (</a:t>
            </a:r>
            <a:r>
              <a:rPr lang="fr-FR" dirty="0" smtClean="0">
                <a:hlinkClick r:id="rId3" tooltip="DOI URL"/>
              </a:rPr>
              <a:t>https://doi.org/10.1021/acs.est.1c04158</a:t>
            </a:r>
            <a:r>
              <a:rPr lang="fr-FR" dirty="0" smtClean="0"/>
              <a:t>)</a:t>
            </a:r>
          </a:p>
          <a:p>
            <a:pPr marL="171450" indent="-171450" rtl="0">
              <a:buFontTx/>
              <a:buChar char="-"/>
            </a:pPr>
            <a:r>
              <a:rPr lang="fr-FR" dirty="0" smtClean="0"/>
              <a:t>En avril 2022, une réévaluation de la limite planétaire de l'eau douce indique qu'elle a désormais été transgressée.</a:t>
            </a:r>
          </a:p>
          <a:p>
            <a:pPr marL="171450" indent="-171450" rtl="0">
              <a:buFontTx/>
              <a:buChar char="-"/>
            </a:pPr>
            <a:r>
              <a:rPr lang="fr-FR" dirty="0" smtClean="0"/>
              <a:t>Pour</a:t>
            </a:r>
            <a:r>
              <a:rPr lang="fr-FR" baseline="0" dirty="0" smtClean="0"/>
              <a:t> les milieux aquatiques </a:t>
            </a:r>
            <a:r>
              <a:rPr lang="fr-FR" baseline="0" dirty="0" smtClean="0"/>
              <a:t>…</a:t>
            </a:r>
          </a:p>
          <a:p>
            <a:pPr marL="0" indent="0" rtl="0">
              <a:buFontTx/>
              <a:buNone/>
            </a:pPr>
            <a:r>
              <a:rPr lang="fr-FR" baseline="0" dirty="0" smtClean="0"/>
              <a:t>. </a:t>
            </a:r>
            <a:r>
              <a:rPr lang="en-US" sz="700" dirty="0" smtClean="0">
                <a:hlinkClick r:id="rId4"/>
              </a:rPr>
              <a:t>Diaz, RJ</a:t>
            </a:r>
            <a:r>
              <a:rPr lang="en-US" sz="700" dirty="0" smtClean="0"/>
              <a:t> and </a:t>
            </a:r>
            <a:r>
              <a:rPr lang="en-US" sz="700" dirty="0" smtClean="0">
                <a:hlinkClick r:id="rId5"/>
              </a:rPr>
              <a:t>Rosenberg, R</a:t>
            </a:r>
            <a:r>
              <a:rPr lang="en-US" sz="700" dirty="0" smtClean="0"/>
              <a:t>, 1995 </a:t>
            </a:r>
            <a:r>
              <a:rPr lang="en-US" sz="700" b="1" dirty="0" smtClean="0">
                <a:hlinkClick r:id="rId6"/>
              </a:rPr>
              <a:t>Marine benthic hypoxia: A review of its ecological effects and the </a:t>
            </a:r>
            <a:r>
              <a:rPr lang="en-US" sz="700" b="1" dirty="0" err="1" smtClean="0">
                <a:hlinkClick r:id="rId6"/>
              </a:rPr>
              <a:t>behavioural</a:t>
            </a:r>
            <a:r>
              <a:rPr lang="en-US" sz="700" b="1" dirty="0" smtClean="0">
                <a:hlinkClick r:id="rId6"/>
              </a:rPr>
              <a:t> responses of benthic </a:t>
            </a:r>
            <a:r>
              <a:rPr lang="en-US" sz="700" b="1" dirty="0" err="1" smtClean="0">
                <a:hlinkClick r:id="rId6"/>
              </a:rPr>
              <a:t>macrofauna</a:t>
            </a:r>
            <a:r>
              <a:rPr lang="en-US" sz="700" b="1" dirty="0" smtClean="0"/>
              <a:t> </a:t>
            </a:r>
            <a:r>
              <a:rPr lang="en-US" sz="700" dirty="0" smtClean="0"/>
              <a:t>Oceanography and marine biology 33 , pp.245-303</a:t>
            </a:r>
          </a:p>
          <a:p>
            <a:r>
              <a:rPr lang="en-US" sz="700" dirty="0" smtClean="0"/>
              <a:t>. </a:t>
            </a:r>
            <a:r>
              <a:rPr lang="en-US" sz="700" dirty="0" err="1" smtClean="0"/>
              <a:t>Cardinale</a:t>
            </a:r>
            <a:r>
              <a:rPr lang="en-US" sz="700" dirty="0" smtClean="0"/>
              <a:t> et al., 2012 </a:t>
            </a:r>
            <a:r>
              <a:rPr lang="en-US" sz="800" b="1" dirty="0" smtClean="0"/>
              <a:t>Biodiversity loss and its impact on humanity </a:t>
            </a:r>
            <a:r>
              <a:rPr lang="fr-FR" sz="800" i="1" dirty="0" smtClean="0">
                <a:hlinkClick r:id="rId7"/>
              </a:rPr>
              <a:t>Nature</a:t>
            </a:r>
            <a:r>
              <a:rPr lang="fr-FR" sz="800" dirty="0" smtClean="0"/>
              <a:t> </a:t>
            </a:r>
            <a:r>
              <a:rPr lang="fr-FR" sz="800" b="1" dirty="0" smtClean="0"/>
              <a:t>volume 486</a:t>
            </a:r>
            <a:r>
              <a:rPr lang="fr-FR" sz="800" dirty="0" smtClean="0"/>
              <a:t>, pages 59–67 (2012) </a:t>
            </a:r>
            <a:r>
              <a:rPr lang="fr-FR" sz="800" b="1" dirty="0" smtClean="0"/>
              <a:t>DOI</a:t>
            </a:r>
            <a:r>
              <a:rPr lang="fr-FR" sz="800" b="1" baseline="0" dirty="0" smtClean="0"/>
              <a:t> </a:t>
            </a:r>
            <a:r>
              <a:rPr lang="fr-FR" sz="800" dirty="0" smtClean="0"/>
              <a:t>10.1038/nature11148</a:t>
            </a:r>
          </a:p>
          <a:p>
            <a:pPr marL="0" marR="0" indent="0" algn="l" defTabSz="914400" rtl="0" eaLnBrk="1" fontAlgn="auto" latinLnBrk="0" hangingPunct="1">
              <a:lnSpc>
                <a:spcPct val="100000"/>
              </a:lnSpc>
              <a:spcBef>
                <a:spcPts val="0"/>
              </a:spcBef>
              <a:spcAft>
                <a:spcPts val="0"/>
              </a:spcAft>
              <a:buClrTx/>
              <a:buSzTx/>
              <a:buFontTx/>
              <a:buNone/>
              <a:tabLst/>
              <a:defRPr/>
            </a:pPr>
            <a:r>
              <a:rPr lang="fr-FR" sz="800" dirty="0" smtClean="0"/>
              <a:t>. </a:t>
            </a:r>
            <a:r>
              <a:rPr lang="fr-FR" sz="800" dirty="0" smtClean="0">
                <a:hlinkClick r:id="rId8"/>
              </a:rPr>
              <a:t>K. </a:t>
            </a:r>
            <a:r>
              <a:rPr lang="fr-FR" sz="800" dirty="0" err="1" smtClean="0">
                <a:hlinkClick r:id="rId8"/>
              </a:rPr>
              <a:t>Eric</a:t>
            </a:r>
            <a:r>
              <a:rPr lang="fr-FR" sz="800" dirty="0" smtClean="0">
                <a:hlinkClick r:id="rId8"/>
              </a:rPr>
              <a:t> </a:t>
            </a:r>
            <a:r>
              <a:rPr lang="fr-FR" sz="800" dirty="0" err="1" smtClean="0">
                <a:hlinkClick r:id="rId8"/>
              </a:rPr>
              <a:t>Wommack</a:t>
            </a:r>
            <a:r>
              <a:rPr lang="fr-FR" sz="800" baseline="30000" dirty="0" smtClean="0"/>
              <a:t>‡</a:t>
            </a:r>
            <a:r>
              <a:rPr lang="fr-FR" sz="800" dirty="0" smtClean="0"/>
              <a:t> and </a:t>
            </a:r>
            <a:r>
              <a:rPr lang="fr-FR" sz="800" dirty="0" smtClean="0">
                <a:hlinkClick r:id="rId9"/>
              </a:rPr>
              <a:t>Rita R. </a:t>
            </a:r>
            <a:r>
              <a:rPr lang="fr-FR" sz="800" dirty="0" err="1" smtClean="0">
                <a:hlinkClick r:id="rId9"/>
              </a:rPr>
              <a:t>Colwell</a:t>
            </a:r>
            <a:r>
              <a:rPr lang="fr-FR" sz="800" baseline="30000" dirty="0" smtClean="0"/>
              <a:t>*</a:t>
            </a:r>
            <a:r>
              <a:rPr lang="fr-FR" sz="800" baseline="0" dirty="0" smtClean="0"/>
              <a:t> </a:t>
            </a:r>
            <a:r>
              <a:rPr lang="fr-FR" sz="800" b="1" dirty="0" err="1" smtClean="0"/>
              <a:t>Virioplankton</a:t>
            </a:r>
            <a:r>
              <a:rPr lang="fr-FR" sz="800" b="1" dirty="0" smtClean="0"/>
              <a:t>: </a:t>
            </a:r>
            <a:r>
              <a:rPr lang="fr-FR" sz="800" b="1" dirty="0" err="1" smtClean="0"/>
              <a:t>Viruses</a:t>
            </a:r>
            <a:r>
              <a:rPr lang="fr-FR" sz="800" b="1" dirty="0" smtClean="0"/>
              <a:t> in </a:t>
            </a:r>
            <a:r>
              <a:rPr lang="fr-FR" sz="800" b="1" dirty="0" err="1" smtClean="0"/>
              <a:t>Aquatic</a:t>
            </a:r>
            <a:r>
              <a:rPr lang="fr-FR" sz="800" b="1" dirty="0" smtClean="0"/>
              <a:t> </a:t>
            </a:r>
            <a:r>
              <a:rPr lang="fr-FR" sz="800" b="1" dirty="0" err="1" smtClean="0"/>
              <a:t>Ecosystems</a:t>
            </a:r>
            <a:r>
              <a:rPr lang="fr-FR" sz="800" b="1" baseline="30000" dirty="0" smtClean="0">
                <a:hlinkClick r:id="rId10"/>
              </a:rPr>
              <a:t>†</a:t>
            </a:r>
            <a:r>
              <a:rPr lang="fr-FR" sz="800" dirty="0" smtClean="0">
                <a:hlinkClick r:id="rId11"/>
              </a:rPr>
              <a:t> </a:t>
            </a:r>
            <a:r>
              <a:rPr lang="fr-FR" sz="800" dirty="0" err="1" smtClean="0">
                <a:hlinkClick r:id="rId11"/>
              </a:rPr>
              <a:t>Microbiol</a:t>
            </a:r>
            <a:r>
              <a:rPr lang="fr-FR" sz="800" dirty="0" smtClean="0">
                <a:hlinkClick r:id="rId11"/>
              </a:rPr>
              <a:t> Mol </a:t>
            </a:r>
            <a:r>
              <a:rPr lang="fr-FR" sz="800" dirty="0" err="1" smtClean="0">
                <a:hlinkClick r:id="rId11"/>
              </a:rPr>
              <a:t>Biol</a:t>
            </a:r>
            <a:r>
              <a:rPr lang="fr-FR" sz="800" dirty="0" smtClean="0">
                <a:hlinkClick r:id="rId11"/>
              </a:rPr>
              <a:t> </a:t>
            </a:r>
            <a:r>
              <a:rPr lang="fr-FR" sz="800" dirty="0" err="1" smtClean="0">
                <a:hlinkClick r:id="rId11"/>
              </a:rPr>
              <a:t>Rev</a:t>
            </a:r>
            <a:r>
              <a:rPr lang="fr-FR" sz="800" dirty="0" smtClean="0">
                <a:hlinkClick r:id="rId11"/>
              </a:rPr>
              <a:t>.</a:t>
            </a:r>
            <a:r>
              <a:rPr lang="fr-FR" sz="800" dirty="0" smtClean="0"/>
              <a:t> 2000 Mar; 64(1): 69–114. </a:t>
            </a:r>
            <a:r>
              <a:rPr lang="fr-FR" sz="800" dirty="0" err="1" smtClean="0"/>
              <a:t>doi</a:t>
            </a:r>
            <a:r>
              <a:rPr lang="fr-FR" sz="800" dirty="0" smtClean="0"/>
              <a:t>: </a:t>
            </a:r>
            <a:r>
              <a:rPr lang="fr-FR" sz="800" dirty="0" smtClean="0">
                <a:hlinkClick r:id="rId12"/>
              </a:rPr>
              <a:t>10.1128/mmbr.64.1.69-114.2000</a:t>
            </a:r>
            <a:endParaRPr lang="fr-FR" sz="800" dirty="0" smtClean="0"/>
          </a:p>
          <a:p>
            <a:endParaRPr lang="fr-FR" sz="800" dirty="0" smtClean="0"/>
          </a:p>
          <a:p>
            <a:endParaRPr lang="fr-FR" sz="8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7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rtl="0"/>
            <a:endParaRPr lang="fr-FR" dirty="0"/>
          </a:p>
        </p:txBody>
      </p:sp>
      <p:sp>
        <p:nvSpPr>
          <p:cNvPr id="4" name="Espace réservé du numéro de diapositive 3"/>
          <p:cNvSpPr>
            <a:spLocks noGrp="1"/>
          </p:cNvSpPr>
          <p:nvPr>
            <p:ph type="sldNum" sz="quarter" idx="10"/>
          </p:nvPr>
        </p:nvSpPr>
        <p:spPr/>
        <p:txBody>
          <a:bodyPr rtlCol="0"/>
          <a:lstStyle/>
          <a:p>
            <a:pPr rtl="0"/>
            <a:fld id="{BF6B3765-1535-41FB-A927-AAD2D1E85382}" type="slidenum">
              <a:rPr lang="fr-FR" smtClean="0"/>
              <a:t>3</a:t>
            </a:fld>
            <a:endParaRPr lang="fr-FR"/>
          </a:p>
        </p:txBody>
      </p:sp>
    </p:spTree>
    <p:extLst>
      <p:ext uri="{BB962C8B-B14F-4D97-AF65-F5344CB8AC3E}">
        <p14:creationId xmlns:p14="http://schemas.microsoft.com/office/powerpoint/2010/main" val="101892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rtlCol="0"/>
          <a:lstStyle/>
          <a:p>
            <a:pPr rtl="0"/>
            <a:r>
              <a:rPr lang="fr-FR" dirty="0" smtClean="0"/>
              <a:t>- Dans l’ouvrage de la banque mondiale de 2019, la prévision de l’index de qualité de l’eau qui combine la demande biologique en oxygène, la conductivité</a:t>
            </a:r>
            <a:r>
              <a:rPr lang="fr-FR" baseline="0" dirty="0" smtClean="0"/>
              <a:t> électrique et l’azote place une partie considérable des milieux aquatiques continentaux à risque élevé.</a:t>
            </a:r>
          </a:p>
          <a:p>
            <a:pPr rtl="0"/>
            <a:r>
              <a:rPr lang="fr-FR" baseline="0" dirty="0" smtClean="0"/>
              <a:t>- Même dans les milieux marins on observe la progression des zones d’hypoxie, connues comme les zones mortes (incluant, par exemple, le golfe du Mexique)</a:t>
            </a:r>
          </a:p>
          <a:p>
            <a:pPr rtl="0"/>
            <a:r>
              <a:rPr lang="fr-FR" baseline="0" dirty="0" smtClean="0"/>
              <a:t>- Cet ouvrage attire </a:t>
            </a:r>
            <a:r>
              <a:rPr lang="fr-FR" baseline="0" dirty="0" smtClean="0"/>
              <a:t>l’attention </a:t>
            </a:r>
            <a:r>
              <a:rPr lang="fr-FR" baseline="0" dirty="0" smtClean="0"/>
              <a:t>sur les inconnus qui concernent les contaminants émergents et les plastiques.</a:t>
            </a:r>
            <a:endParaRPr lang="fr-FR" dirty="0"/>
          </a:p>
        </p:txBody>
      </p:sp>
      <p:sp>
        <p:nvSpPr>
          <p:cNvPr id="4" name="Espace réservé du numéro de diapositive 3"/>
          <p:cNvSpPr>
            <a:spLocks noGrp="1"/>
          </p:cNvSpPr>
          <p:nvPr>
            <p:ph type="sldNum" sz="quarter" idx="10"/>
          </p:nvPr>
        </p:nvSpPr>
        <p:spPr/>
        <p:txBody>
          <a:bodyPr rtlCol="0"/>
          <a:lstStyle/>
          <a:p>
            <a:pPr rtl="0"/>
            <a:fld id="{BF6B3765-1535-41FB-A927-AAD2D1E85382}" type="slidenum">
              <a:rPr lang="fr-FR" smtClean="0"/>
              <a:t>4</a:t>
            </a:fld>
            <a:endParaRPr lang="fr-FR"/>
          </a:p>
        </p:txBody>
      </p:sp>
    </p:spTree>
    <p:extLst>
      <p:ext uri="{BB962C8B-B14F-4D97-AF65-F5344CB8AC3E}">
        <p14:creationId xmlns:p14="http://schemas.microsoft.com/office/powerpoint/2010/main" val="3488512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rtlCol="0"/>
          <a:lstStyle/>
          <a:p>
            <a:pPr rtl="0"/>
            <a:r>
              <a:rPr lang="fr-FR" dirty="0" smtClean="0"/>
              <a:t>Cette qualité inconnue nous renvoie vers l’iceberg, où l’on estime que 100000 substances sont d’usage courant mais qu’il reste beaucoup à savoir</a:t>
            </a:r>
          </a:p>
          <a:p>
            <a:pPr rtl="0"/>
            <a:r>
              <a:rPr lang="fr-FR" dirty="0" smtClean="0"/>
              <a:t>Pour ces substances les questions</a:t>
            </a:r>
            <a:r>
              <a:rPr lang="fr-FR" baseline="0" dirty="0" smtClean="0"/>
              <a:t> sont orientées vers la connaissance : - de leur présence en lien avec les conditions d’exposition, - de leur toxicité et écotoxicité, - et le développement de techniques, méthodes et outils pour permettre leur surveillance et l’anticipation des effets néfastes qu’elles peuvent générer</a:t>
            </a:r>
          </a:p>
          <a:p>
            <a:pPr rtl="0"/>
            <a:endParaRPr lang="fr-FR" dirty="0"/>
          </a:p>
        </p:txBody>
      </p:sp>
      <p:sp>
        <p:nvSpPr>
          <p:cNvPr id="4" name="Espace réservé du numéro de diapositive 3"/>
          <p:cNvSpPr>
            <a:spLocks noGrp="1"/>
          </p:cNvSpPr>
          <p:nvPr>
            <p:ph type="sldNum" sz="quarter" idx="10"/>
          </p:nvPr>
        </p:nvSpPr>
        <p:spPr/>
        <p:txBody>
          <a:bodyPr rtlCol="0"/>
          <a:lstStyle/>
          <a:p>
            <a:pPr rtl="0"/>
            <a:fld id="{BF6B3765-1535-41FB-A927-AAD2D1E85382}" type="slidenum">
              <a:rPr lang="fr-FR" smtClean="0"/>
              <a:t>5</a:t>
            </a:fld>
            <a:endParaRPr lang="fr-FR"/>
          </a:p>
        </p:txBody>
      </p:sp>
    </p:spTree>
    <p:extLst>
      <p:ext uri="{BB962C8B-B14F-4D97-AF65-F5344CB8AC3E}">
        <p14:creationId xmlns:p14="http://schemas.microsoft.com/office/powerpoint/2010/main" val="3238593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10"/>
          </p:nvPr>
        </p:nvSpPr>
        <p:spPr/>
        <p:txBody>
          <a:bodyPr rtlCol="0"/>
          <a:lstStyle/>
          <a:p>
            <a:pPr rtl="0"/>
            <a:fld id="{BF6B3765-1535-41FB-A927-AAD2D1E85382}" type="slidenum">
              <a:rPr lang="fr-FR" smtClean="0"/>
              <a:t>6</a:t>
            </a:fld>
            <a:endParaRPr lang="fr-FR"/>
          </a:p>
        </p:txBody>
      </p:sp>
    </p:spTree>
    <p:extLst>
      <p:ext uri="{BB962C8B-B14F-4D97-AF65-F5344CB8AC3E}">
        <p14:creationId xmlns:p14="http://schemas.microsoft.com/office/powerpoint/2010/main" val="1471073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10"/>
          </p:nvPr>
        </p:nvSpPr>
        <p:spPr/>
        <p:txBody>
          <a:bodyPr rtlCol="0"/>
          <a:lstStyle/>
          <a:p>
            <a:pPr rtl="0"/>
            <a:fld id="{BF6B3765-1535-41FB-A927-AAD2D1E85382}" type="slidenum">
              <a:rPr lang="fr-FR" smtClean="0"/>
              <a:t>7</a:t>
            </a:fld>
            <a:endParaRPr lang="fr-FR"/>
          </a:p>
        </p:txBody>
      </p:sp>
    </p:spTree>
    <p:extLst>
      <p:ext uri="{BB962C8B-B14F-4D97-AF65-F5344CB8AC3E}">
        <p14:creationId xmlns:p14="http://schemas.microsoft.com/office/powerpoint/2010/main" val="1907240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rtlCol="0"/>
          <a:lstStyle/>
          <a:p>
            <a:pPr marL="171450" indent="-171450">
              <a:buFontTx/>
              <a:buChar char="-"/>
            </a:pPr>
            <a:r>
              <a:rPr lang="fr-FR" b="0" dirty="0" smtClean="0"/>
              <a:t>D’abord, cela représente un choix d’espèce/s, avec les questions sur ce</a:t>
            </a:r>
            <a:r>
              <a:rPr lang="fr-FR" b="0" baseline="0" dirty="0" smtClean="0"/>
              <a:t> qu’elles représentent (niveau trophique, habitat, sensibilité, état de développement….), associés à la variabilité individuelle (male/femelle, adulte/</a:t>
            </a:r>
            <a:r>
              <a:rPr lang="fr-FR" b="0" baseline="0" dirty="0" err="1" smtClean="0"/>
              <a:t>juvenil</a:t>
            </a:r>
            <a:r>
              <a:rPr lang="fr-FR" b="0" baseline="0" dirty="0" smtClean="0"/>
              <a:t>/larve, fitness…)</a:t>
            </a:r>
          </a:p>
          <a:p>
            <a:pPr marL="171450" indent="-171450">
              <a:buFontTx/>
              <a:buChar char="-"/>
            </a:pPr>
            <a:r>
              <a:rPr lang="fr-FR" b="0" baseline="0" dirty="0" smtClean="0"/>
              <a:t>Ensuite, on peut appliquer les outils existants, avec leurs avantages et leurs limites</a:t>
            </a:r>
          </a:p>
          <a:p>
            <a:pPr marL="171450" indent="-171450">
              <a:buFontTx/>
              <a:buChar char="-"/>
            </a:pPr>
            <a:r>
              <a:rPr lang="fr-FR" b="0" baseline="0" dirty="0" smtClean="0"/>
              <a:t>Lorsqu’un site est sélectionné, certaines sources son évidentes, ce qui nous permet de sélectionner des contaminants à rechercher</a:t>
            </a:r>
            <a:endParaRPr lang="fr-FR" b="0" dirty="0" smtClean="0"/>
          </a:p>
          <a:p>
            <a:endParaRPr lang="fr-FR" b="1" dirty="0" smtClean="0"/>
          </a:p>
          <a:p>
            <a:r>
              <a:rPr lang="fr-FR" b="1" dirty="0" smtClean="0"/>
              <a:t>Food web structure of a subtropical </a:t>
            </a:r>
            <a:r>
              <a:rPr lang="fr-FR" b="1" dirty="0" err="1" smtClean="0"/>
              <a:t>coastal</a:t>
            </a:r>
            <a:r>
              <a:rPr lang="fr-FR" b="1" dirty="0" smtClean="0"/>
              <a:t> </a:t>
            </a:r>
            <a:r>
              <a:rPr lang="fr-FR" b="1" dirty="0" err="1" smtClean="0"/>
              <a:t>lagoon</a:t>
            </a:r>
            <a:endParaRPr lang="fr-FR" b="1" dirty="0" smtClean="0"/>
          </a:p>
          <a:p>
            <a:r>
              <a:rPr lang="fr-FR" dirty="0" smtClean="0">
                <a:hlinkClick r:id="rId3"/>
              </a:rPr>
              <a:t>V. M. </a:t>
            </a:r>
            <a:r>
              <a:rPr lang="fr-FR" dirty="0" err="1" smtClean="0">
                <a:hlinkClick r:id="rId3"/>
              </a:rPr>
              <a:t>Muro</a:t>
            </a:r>
            <a:r>
              <a:rPr lang="fr-FR" dirty="0" smtClean="0">
                <a:hlinkClick r:id="rId3"/>
              </a:rPr>
              <a:t>-Torres</a:t>
            </a:r>
            <a:r>
              <a:rPr lang="fr-FR" dirty="0" smtClean="0"/>
              <a:t>, </a:t>
            </a:r>
            <a:r>
              <a:rPr lang="fr-FR" dirty="0" smtClean="0">
                <a:hlinkClick r:id="rId4"/>
              </a:rPr>
              <a:t>M. F. Soto-Jiménez</a:t>
            </a:r>
            <a:r>
              <a:rPr lang="fr-FR" dirty="0" smtClean="0"/>
              <a:t>, </a:t>
            </a:r>
            <a:r>
              <a:rPr lang="fr-FR" dirty="0" smtClean="0">
                <a:hlinkClick r:id="rId5"/>
              </a:rPr>
              <a:t>L. Green</a:t>
            </a:r>
            <a:r>
              <a:rPr lang="fr-FR" dirty="0" smtClean="0"/>
              <a:t>, </a:t>
            </a:r>
            <a:r>
              <a:rPr lang="fr-FR" dirty="0" smtClean="0">
                <a:hlinkClick r:id="rId6"/>
              </a:rPr>
              <a:t>J. </a:t>
            </a:r>
            <a:r>
              <a:rPr lang="fr-FR" dirty="0" err="1" smtClean="0">
                <a:hlinkClick r:id="rId6"/>
              </a:rPr>
              <a:t>Quintero</a:t>
            </a:r>
            <a:r>
              <a:rPr lang="fr-FR" dirty="0" smtClean="0"/>
              <a:t> &amp; </a:t>
            </a:r>
            <a:r>
              <a:rPr lang="fr-FR" dirty="0" smtClean="0">
                <a:hlinkClick r:id="rId7"/>
              </a:rPr>
              <a:t>F. </a:t>
            </a:r>
            <a:r>
              <a:rPr lang="fr-FR" dirty="0" err="1" smtClean="0">
                <a:hlinkClick r:id="rId7"/>
              </a:rPr>
              <a:t>Amezcua</a:t>
            </a:r>
            <a:r>
              <a:rPr lang="fr-FR" dirty="0" smtClean="0"/>
              <a:t> </a:t>
            </a:r>
          </a:p>
          <a:p>
            <a:r>
              <a:rPr lang="fr-FR" i="1" dirty="0" err="1" smtClean="0">
                <a:hlinkClick r:id="rId8"/>
              </a:rPr>
              <a:t>Aquatic</a:t>
            </a:r>
            <a:r>
              <a:rPr lang="fr-FR" i="1" dirty="0" smtClean="0">
                <a:hlinkClick r:id="rId8"/>
              </a:rPr>
              <a:t> </a:t>
            </a:r>
            <a:r>
              <a:rPr lang="fr-FR" i="1" dirty="0" err="1" smtClean="0">
                <a:hlinkClick r:id="rId8"/>
              </a:rPr>
              <a:t>Ecology</a:t>
            </a:r>
            <a:r>
              <a:rPr lang="fr-FR" dirty="0" smtClean="0"/>
              <a:t> </a:t>
            </a:r>
            <a:r>
              <a:rPr lang="fr-FR" b="1" dirty="0" smtClean="0"/>
              <a:t>volume 53</a:t>
            </a:r>
            <a:r>
              <a:rPr lang="fr-FR" dirty="0" smtClean="0"/>
              <a:t>, pages 407–430 (2019)</a:t>
            </a:r>
          </a:p>
          <a:p>
            <a:pPr rtl="0"/>
            <a:endParaRPr lang="fr-FR" dirty="0"/>
          </a:p>
        </p:txBody>
      </p:sp>
      <p:sp>
        <p:nvSpPr>
          <p:cNvPr id="4" name="Espace réservé du numéro de diapositive 3"/>
          <p:cNvSpPr>
            <a:spLocks noGrp="1"/>
          </p:cNvSpPr>
          <p:nvPr>
            <p:ph type="sldNum" sz="quarter" idx="10"/>
          </p:nvPr>
        </p:nvSpPr>
        <p:spPr/>
        <p:txBody>
          <a:bodyPr rtlCol="0"/>
          <a:lstStyle/>
          <a:p>
            <a:pPr rtl="0"/>
            <a:fld id="{BF6B3765-1535-41FB-A927-AAD2D1E85382}" type="slidenum">
              <a:rPr lang="fr-FR" smtClean="0"/>
              <a:t>8</a:t>
            </a:fld>
            <a:endParaRPr lang="fr-FR"/>
          </a:p>
        </p:txBody>
      </p:sp>
    </p:spTree>
    <p:extLst>
      <p:ext uri="{BB962C8B-B14F-4D97-AF65-F5344CB8AC3E}">
        <p14:creationId xmlns:p14="http://schemas.microsoft.com/office/powerpoint/2010/main" val="2890538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rtlCol="0"/>
          <a:lstStyle/>
          <a:p>
            <a:pPr rtl="0"/>
            <a:r>
              <a:rPr lang="fr-FR" dirty="0" smtClean="0"/>
              <a:t>- Par</a:t>
            </a:r>
            <a:r>
              <a:rPr lang="fr-FR" baseline="0" dirty="0" smtClean="0"/>
              <a:t> exemple ici, dans le cadre du projet </a:t>
            </a:r>
            <a:r>
              <a:rPr lang="fr-FR" baseline="0" dirty="0" err="1" smtClean="0"/>
              <a:t>GamOc</a:t>
            </a:r>
            <a:r>
              <a:rPr lang="fr-FR" baseline="0" dirty="0" smtClean="0"/>
              <a:t> soutenu par la région Occitanie pour étudier la dynamique d’adaptation des gambusies (mosquito </a:t>
            </a:r>
            <a:r>
              <a:rPr lang="fr-FR" baseline="0" dirty="0" err="1" smtClean="0"/>
              <a:t>fish</a:t>
            </a:r>
            <a:r>
              <a:rPr lang="fr-FR" baseline="0" dirty="0" smtClean="0"/>
              <a:t>), espèce envahissante qui semble s’adapter à la pollution et aux changements de salinité</a:t>
            </a:r>
          </a:p>
          <a:p>
            <a:pPr marL="171450" indent="-171450" rtl="0">
              <a:buFontTx/>
              <a:buChar char="-"/>
            </a:pPr>
            <a:r>
              <a:rPr lang="fr-FR" baseline="0" dirty="0" smtClean="0"/>
              <a:t>La recherche des concentrations environnementales sont étudiés sur des préleveurs passifs. Nous sommes quelque part entre la concentration environnementale et l’exposition externe, car l’exposition externe est plus large pour ces organismes que la mesure des concentrations dans l’eau. Une mesure de l’exposition externe nous amènerait à quantifier également les proies de ces poissons.</a:t>
            </a:r>
          </a:p>
          <a:p>
            <a:pPr marL="171450" indent="-171450" rtl="0">
              <a:buFontTx/>
              <a:buChar char="-"/>
            </a:pPr>
            <a:r>
              <a:rPr lang="fr-FR" baseline="0" dirty="0" smtClean="0"/>
              <a:t>Voici l’une des caractéristiques des études environnementales, cette difficulté à connaître dans le détail l’exposition</a:t>
            </a:r>
            <a:endParaRPr lang="fr-FR" dirty="0"/>
          </a:p>
        </p:txBody>
      </p:sp>
      <p:sp>
        <p:nvSpPr>
          <p:cNvPr id="4" name="Espace réservé du numéro de diapositive 3"/>
          <p:cNvSpPr>
            <a:spLocks noGrp="1"/>
          </p:cNvSpPr>
          <p:nvPr>
            <p:ph type="sldNum" sz="quarter" idx="10"/>
          </p:nvPr>
        </p:nvSpPr>
        <p:spPr/>
        <p:txBody>
          <a:bodyPr rtlCol="0"/>
          <a:lstStyle/>
          <a:p>
            <a:pPr rtl="0"/>
            <a:fld id="{BF6B3765-1535-41FB-A927-AAD2D1E85382}" type="slidenum">
              <a:rPr lang="fr-FR" smtClean="0"/>
              <a:t>9</a:t>
            </a:fld>
            <a:endParaRPr lang="fr-FR"/>
          </a:p>
        </p:txBody>
      </p:sp>
    </p:spTree>
    <p:extLst>
      <p:ext uri="{BB962C8B-B14F-4D97-AF65-F5344CB8AC3E}">
        <p14:creationId xmlns:p14="http://schemas.microsoft.com/office/powerpoint/2010/main" val="1012874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2209800" y="4464028"/>
            <a:ext cx="9144000" cy="1641490"/>
          </a:xfrm>
        </p:spPr>
        <p:txBody>
          <a:bodyPr wrap="none" rtlCol="0"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pPr rtl="0"/>
            <a:r>
              <a:rPr lang="fr-FR" noProof="0" smtClean="0"/>
              <a:t>Modifiez le style du titre</a:t>
            </a:r>
            <a:endParaRPr lang="fr-FR" noProof="0"/>
          </a:p>
        </p:txBody>
      </p:sp>
      <p:sp>
        <p:nvSpPr>
          <p:cNvPr id="3" name="Sous-titre 2"/>
          <p:cNvSpPr>
            <a:spLocks noGrp="1"/>
          </p:cNvSpPr>
          <p:nvPr>
            <p:ph type="subTitle" idx="1"/>
          </p:nvPr>
        </p:nvSpPr>
        <p:spPr>
          <a:xfrm>
            <a:off x="2209799" y="3694377"/>
            <a:ext cx="9144000" cy="754025"/>
          </a:xfrm>
        </p:spPr>
        <p:txBody>
          <a:bodyPr rtlCol="0"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166" indent="0" algn="ctr">
              <a:buNone/>
              <a:defRPr sz="2000"/>
            </a:lvl2pPr>
            <a:lvl3pPr marL="914332" indent="0" algn="ctr">
              <a:buNone/>
              <a:defRPr sz="1801"/>
            </a:lvl3pPr>
            <a:lvl4pPr marL="1371496"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6" indent="0" algn="ctr">
              <a:buNone/>
              <a:defRPr sz="1600"/>
            </a:lvl9pPr>
          </a:lstStyle>
          <a:p>
            <a:pPr rtl="0"/>
            <a:r>
              <a:rPr lang="fr-FR" noProof="0" smtClean="0"/>
              <a:t>Modifier le style des sous-titres du masque</a:t>
            </a:r>
            <a:endParaRPr lang="fr-FR" noProof="0"/>
          </a:p>
        </p:txBody>
      </p:sp>
      <p:sp>
        <p:nvSpPr>
          <p:cNvPr id="7" name="Espace réservé de la date 6"/>
          <p:cNvSpPr>
            <a:spLocks noGrp="1"/>
          </p:cNvSpPr>
          <p:nvPr>
            <p:ph type="dt" sz="half" idx="10"/>
          </p:nvPr>
        </p:nvSpPr>
        <p:spPr/>
        <p:txBody>
          <a:bodyPr rtlCol="0"/>
          <a:lstStyle/>
          <a:p>
            <a:pPr rtl="0"/>
            <a:fld id="{31EE3500-A753-413A-9568-6E3470D7D80B}" type="datetime1">
              <a:rPr lang="fr-FR" noProof="0" smtClean="0"/>
              <a:t>09/11/2022</a:t>
            </a:fld>
            <a:endParaRPr lang="fr-FR" noProof="0"/>
          </a:p>
        </p:txBody>
      </p:sp>
      <p:sp>
        <p:nvSpPr>
          <p:cNvPr id="8" name="Espace réservé du pied de page 7"/>
          <p:cNvSpPr>
            <a:spLocks noGrp="1"/>
          </p:cNvSpPr>
          <p:nvPr>
            <p:ph type="ftr" sz="quarter" idx="11"/>
          </p:nvPr>
        </p:nvSpPr>
        <p:spPr/>
        <p:txBody>
          <a:bodyPr rtlCol="0"/>
          <a:lstStyle/>
          <a:p>
            <a:pPr rtl="0"/>
            <a:endParaRPr lang="fr-FR" noProof="0"/>
          </a:p>
        </p:txBody>
      </p:sp>
      <p:sp>
        <p:nvSpPr>
          <p:cNvPr id="9" name="Espace réservé du numéro de diapositive 8"/>
          <p:cNvSpPr>
            <a:spLocks noGrp="1"/>
          </p:cNvSpPr>
          <p:nvPr>
            <p:ph type="sldNum" sz="quarter" idx="12"/>
          </p:nvPr>
        </p:nvSpPr>
        <p:spPr/>
        <p:txBody>
          <a:bodyPr rtlCol="0"/>
          <a:lstStyle/>
          <a:p>
            <a:pPr rtl="0"/>
            <a:fld id="{6D22F896-40B5-4ADD-8801-0D06FADFA095}" type="slidenum">
              <a:rPr lang="fr-FR" noProof="0" smtClean="0"/>
              <a:pPr rtl="0"/>
              <a:t>‹N°›</a:t>
            </a:fld>
            <a:endParaRPr lang="fr-FR"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839788" y="4367172"/>
            <a:ext cx="10515600" cy="819355"/>
          </a:xfrm>
        </p:spPr>
        <p:txBody>
          <a:bodyPr rtlCol="0" anchor="b"/>
          <a:lstStyle>
            <a:lvl1pPr>
              <a:defRPr sz="3200"/>
            </a:lvl1pPr>
          </a:lstStyle>
          <a:p>
            <a:pPr lvl="0" rtl="0"/>
            <a:r>
              <a:rPr lang="fr-FR" noProof="0" dirty="0"/>
              <a:t>Modifiez les styles du texte du masque</a:t>
            </a:r>
          </a:p>
        </p:txBody>
      </p:sp>
      <p:sp>
        <p:nvSpPr>
          <p:cNvPr id="3" name="Espace réservé d’image 2"/>
          <p:cNvSpPr>
            <a:spLocks noGrp="1" noChangeAspect="1"/>
          </p:cNvSpPr>
          <p:nvPr>
            <p:ph type="pic" idx="1" hasCustomPrompt="1"/>
          </p:nvPr>
        </p:nvSpPr>
        <p:spPr>
          <a:xfrm>
            <a:off x="839788" y="987437"/>
            <a:ext cx="10515600" cy="3379735"/>
          </a:xfrm>
        </p:spPr>
        <p:txBody>
          <a:bodyPr rtlCol="0" anchor="t"/>
          <a:lstStyle>
            <a:lvl1pPr marL="0" indent="0">
              <a:buNone/>
              <a:defRPr sz="3200"/>
            </a:lvl1pPr>
            <a:lvl2pPr marL="457166" indent="0">
              <a:buNone/>
              <a:defRPr sz="2800"/>
            </a:lvl2pPr>
            <a:lvl3pPr marL="914332" indent="0">
              <a:buNone/>
              <a:defRPr sz="2400"/>
            </a:lvl3pPr>
            <a:lvl4pPr marL="1371496"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6" indent="0">
              <a:buNone/>
              <a:defRPr sz="2000"/>
            </a:lvl9pPr>
          </a:lstStyle>
          <a:p>
            <a:pPr rtl="0"/>
            <a:r>
              <a:rPr lang="fr-FR" noProof="0"/>
              <a:t>Cliquez sur l’icône pour ajouter une image</a:t>
            </a:r>
          </a:p>
        </p:txBody>
      </p:sp>
      <p:sp>
        <p:nvSpPr>
          <p:cNvPr id="4" name="Espace réservé du texte 3"/>
          <p:cNvSpPr>
            <a:spLocks noGrp="1"/>
          </p:cNvSpPr>
          <p:nvPr>
            <p:ph type="body" sz="half" idx="2" hasCustomPrompt="1"/>
          </p:nvPr>
        </p:nvSpPr>
        <p:spPr>
          <a:xfrm>
            <a:off x="839791" y="5186516"/>
            <a:ext cx="10514012" cy="682472"/>
          </a:xfrm>
        </p:spPr>
        <p:txBody>
          <a:bodyPr rtlCol="0"/>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166" indent="0">
              <a:buNone/>
              <a:defRPr sz="1401"/>
            </a:lvl2pPr>
            <a:lvl3pPr marL="914332" indent="0">
              <a:buNone/>
              <a:defRPr sz="1200"/>
            </a:lvl3pPr>
            <a:lvl4pPr marL="1371496" indent="0">
              <a:buNone/>
              <a:defRPr sz="1001"/>
            </a:lvl4pPr>
            <a:lvl5pPr marL="1828664" indent="0">
              <a:buNone/>
              <a:defRPr sz="1001"/>
            </a:lvl5pPr>
            <a:lvl6pPr marL="2285830" indent="0">
              <a:buNone/>
              <a:defRPr sz="1001"/>
            </a:lvl6pPr>
            <a:lvl7pPr marL="2742994" indent="0">
              <a:buNone/>
              <a:defRPr sz="1001"/>
            </a:lvl7pPr>
            <a:lvl8pPr marL="3200160" indent="0">
              <a:buNone/>
              <a:defRPr sz="1001"/>
            </a:lvl8pPr>
            <a:lvl9pPr marL="3657326" indent="0">
              <a:buNone/>
              <a:defRPr sz="1001"/>
            </a:lvl9pPr>
          </a:lstStyle>
          <a:p>
            <a:pPr lvl="0" rtl="0"/>
            <a:r>
              <a:rPr lang="fr-FR" noProof="0" dirty="0"/>
              <a:t>Modifiez les styles du texte du masque</a:t>
            </a:r>
          </a:p>
        </p:txBody>
      </p:sp>
      <p:sp>
        <p:nvSpPr>
          <p:cNvPr id="5" name="Espace réservé de la date 4"/>
          <p:cNvSpPr>
            <a:spLocks noGrp="1"/>
          </p:cNvSpPr>
          <p:nvPr>
            <p:ph type="dt" sz="half" idx="10"/>
          </p:nvPr>
        </p:nvSpPr>
        <p:spPr/>
        <p:txBody>
          <a:bodyPr rtlCol="0"/>
          <a:lstStyle/>
          <a:p>
            <a:pPr rtl="0"/>
            <a:fld id="{27D7AA47-0E4C-448B-9854-2324135364AA}" type="datetime1">
              <a:rPr lang="fr-FR" noProof="0" smtClean="0"/>
              <a:t>09/11/2022</a:t>
            </a:fld>
            <a:endParaRPr lang="fr-FR" noProof="0"/>
          </a:p>
        </p:txBody>
      </p:sp>
      <p:sp>
        <p:nvSpPr>
          <p:cNvPr id="6" name="Espace réservé du pied de page 5"/>
          <p:cNvSpPr>
            <a:spLocks noGrp="1"/>
          </p:cNvSpPr>
          <p:nvPr>
            <p:ph type="ftr" sz="quarter" idx="11"/>
          </p:nvPr>
        </p:nvSpPr>
        <p:spPr/>
        <p:txBody>
          <a:bodyPr rtlCol="0"/>
          <a:lstStyle/>
          <a:p>
            <a:pPr rtl="0"/>
            <a:endParaRPr lang="fr-FR" noProof="0"/>
          </a:p>
        </p:txBody>
      </p:sp>
      <p:sp>
        <p:nvSpPr>
          <p:cNvPr id="7" name="Espace réservé du numéro de diapositive 6"/>
          <p:cNvSpPr>
            <a:spLocks noGrp="1"/>
          </p:cNvSpPr>
          <p:nvPr>
            <p:ph type="sldNum" sz="quarter" idx="12"/>
          </p:nvPr>
        </p:nvSpPr>
        <p:spPr/>
        <p:txBody>
          <a:bodyPr rtlCol="0"/>
          <a:lstStyle/>
          <a:p>
            <a:pPr rtl="0"/>
            <a:fld id="{6D22F896-40B5-4ADD-8801-0D06FADFA095}" type="slidenum">
              <a:rPr lang="fr-FR" noProof="0" smtClean="0"/>
              <a:t>‹N°›</a:t>
            </a:fld>
            <a:endParaRPr lang="fr-FR"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3534344"/>
          </a:xfrm>
        </p:spPr>
        <p:txBody>
          <a:bodyPr rtlCol="0" anchor="ctr"/>
          <a:lstStyle>
            <a:lvl1pPr>
              <a:defRPr sz="3200"/>
            </a:lvl1pPr>
          </a:lstStyle>
          <a:p>
            <a:pPr rtl="0"/>
            <a:r>
              <a:rPr lang="fr-FR" noProof="0" smtClean="0"/>
              <a:t>Modifiez le style du titre</a:t>
            </a:r>
            <a:endParaRPr lang="fr-FR" noProof="0"/>
          </a:p>
        </p:txBody>
      </p:sp>
      <p:sp>
        <p:nvSpPr>
          <p:cNvPr id="4" name="Espace réservé du texte 3"/>
          <p:cNvSpPr>
            <a:spLocks noGrp="1"/>
          </p:cNvSpPr>
          <p:nvPr>
            <p:ph type="body" sz="half" idx="2" hasCustomPrompt="1"/>
          </p:nvPr>
        </p:nvSpPr>
        <p:spPr>
          <a:xfrm>
            <a:off x="839791" y="4489399"/>
            <a:ext cx="10514012" cy="1501826"/>
          </a:xfrm>
        </p:spPr>
        <p:txBody>
          <a:bodyPr rtlCol="0" anchor="ctr"/>
          <a:lstStyle>
            <a:lvl1pPr marL="0" indent="0">
              <a:buNone/>
              <a:defRPr sz="1600"/>
            </a:lvl1pPr>
            <a:lvl2pPr marL="457166" indent="0">
              <a:buNone/>
              <a:defRPr sz="1401"/>
            </a:lvl2pPr>
            <a:lvl3pPr marL="914332" indent="0">
              <a:buNone/>
              <a:defRPr sz="1200"/>
            </a:lvl3pPr>
            <a:lvl4pPr marL="1371496" indent="0">
              <a:buNone/>
              <a:defRPr sz="1001"/>
            </a:lvl4pPr>
            <a:lvl5pPr marL="1828664" indent="0">
              <a:buNone/>
              <a:defRPr sz="1001"/>
            </a:lvl5pPr>
            <a:lvl6pPr marL="2285830" indent="0">
              <a:buNone/>
              <a:defRPr sz="1001"/>
            </a:lvl6pPr>
            <a:lvl7pPr marL="2742994" indent="0">
              <a:buNone/>
              <a:defRPr sz="1001"/>
            </a:lvl7pPr>
            <a:lvl8pPr marL="3200160" indent="0">
              <a:buNone/>
              <a:defRPr sz="1001"/>
            </a:lvl8pPr>
            <a:lvl9pPr marL="3657326" indent="0">
              <a:buNone/>
              <a:defRPr sz="1001"/>
            </a:lvl9pPr>
          </a:lstStyle>
          <a:p>
            <a:pPr lvl="0" rtl="0"/>
            <a:r>
              <a:rPr lang="fr-FR" noProof="0" dirty="0"/>
              <a:t>Modifiez les styles du texte du masque</a:t>
            </a:r>
          </a:p>
        </p:txBody>
      </p:sp>
      <p:sp>
        <p:nvSpPr>
          <p:cNvPr id="5" name="Espace réservé de la date 4"/>
          <p:cNvSpPr>
            <a:spLocks noGrp="1"/>
          </p:cNvSpPr>
          <p:nvPr>
            <p:ph type="dt" sz="half" idx="10"/>
          </p:nvPr>
        </p:nvSpPr>
        <p:spPr/>
        <p:txBody>
          <a:bodyPr rtlCol="0"/>
          <a:lstStyle/>
          <a:p>
            <a:pPr rtl="0"/>
            <a:fld id="{6A38C9B3-0FF3-4EA6-A5BE-8819CB673926}" type="datetime1">
              <a:rPr lang="fr-FR" noProof="0" smtClean="0"/>
              <a:t>09/11/2022</a:t>
            </a:fld>
            <a:endParaRPr lang="fr-FR" noProof="0"/>
          </a:p>
        </p:txBody>
      </p:sp>
      <p:sp>
        <p:nvSpPr>
          <p:cNvPr id="6" name="Espace réservé du pied de page 5"/>
          <p:cNvSpPr>
            <a:spLocks noGrp="1"/>
          </p:cNvSpPr>
          <p:nvPr>
            <p:ph type="ftr" sz="quarter" idx="11"/>
          </p:nvPr>
        </p:nvSpPr>
        <p:spPr/>
        <p:txBody>
          <a:bodyPr rtlCol="0"/>
          <a:lstStyle/>
          <a:p>
            <a:pPr rtl="0"/>
            <a:endParaRPr lang="fr-FR" noProof="0"/>
          </a:p>
        </p:txBody>
      </p:sp>
      <p:sp>
        <p:nvSpPr>
          <p:cNvPr id="7" name="Espace réservé du numéro de diapositive 6"/>
          <p:cNvSpPr>
            <a:spLocks noGrp="1"/>
          </p:cNvSpPr>
          <p:nvPr>
            <p:ph type="sldNum" sz="quarter" idx="12"/>
          </p:nvPr>
        </p:nvSpPr>
        <p:spPr/>
        <p:txBody>
          <a:bodyPr rtlCol="0"/>
          <a:lstStyle/>
          <a:p>
            <a:pPr rtl="0"/>
            <a:fld id="{6D22F896-40B5-4ADD-8801-0D06FADFA095}" type="slidenum">
              <a:rPr lang="fr-FR" noProof="0" smtClean="0"/>
              <a:t>‹N°›</a:t>
            </a:fld>
            <a:endParaRPr lang="fr-FR" noProof="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446212" y="372940"/>
            <a:ext cx="9302752" cy="2992904"/>
          </a:xfrm>
        </p:spPr>
        <p:txBody>
          <a:bodyPr rtlCol="0" anchor="ctr"/>
          <a:lstStyle>
            <a:lvl1pPr>
              <a:defRPr sz="4400"/>
            </a:lvl1pPr>
          </a:lstStyle>
          <a:p>
            <a:pPr rtl="0"/>
            <a:r>
              <a:rPr lang="fr-FR" noProof="0"/>
              <a:t>Cliquez sur modifier le style du titre du masque</a:t>
            </a:r>
          </a:p>
        </p:txBody>
      </p:sp>
      <p:sp>
        <p:nvSpPr>
          <p:cNvPr id="12" name="Espace réservé du texte 3"/>
          <p:cNvSpPr>
            <a:spLocks noGrp="1"/>
          </p:cNvSpPr>
          <p:nvPr>
            <p:ph type="body" sz="half" idx="13" hasCustomPrompt="1"/>
          </p:nvPr>
        </p:nvSpPr>
        <p:spPr>
          <a:xfrm>
            <a:off x="1720645" y="3373372"/>
            <a:ext cx="8752299" cy="548968"/>
          </a:xfrm>
        </p:spPr>
        <p:txBody>
          <a:bodyPr rtlCol="0" anchor="t">
            <a:normAutofit/>
          </a:bodyPr>
          <a:lstStyle>
            <a:lvl1pPr marL="0" indent="0">
              <a:buNone/>
              <a:defRPr sz="1401"/>
            </a:lvl1pPr>
            <a:lvl2pPr marL="457166" indent="0">
              <a:buNone/>
              <a:defRPr sz="1401"/>
            </a:lvl2pPr>
            <a:lvl3pPr marL="914332" indent="0">
              <a:buNone/>
              <a:defRPr sz="1200"/>
            </a:lvl3pPr>
            <a:lvl4pPr marL="1371496" indent="0">
              <a:buNone/>
              <a:defRPr sz="1001"/>
            </a:lvl4pPr>
            <a:lvl5pPr marL="1828664" indent="0">
              <a:buNone/>
              <a:defRPr sz="1001"/>
            </a:lvl5pPr>
            <a:lvl6pPr marL="2285830" indent="0">
              <a:buNone/>
              <a:defRPr sz="1001"/>
            </a:lvl6pPr>
            <a:lvl7pPr marL="2742994" indent="0">
              <a:buNone/>
              <a:defRPr sz="1001"/>
            </a:lvl7pPr>
            <a:lvl8pPr marL="3200160" indent="0">
              <a:buNone/>
              <a:defRPr sz="1001"/>
            </a:lvl8pPr>
            <a:lvl9pPr marL="3657326" indent="0">
              <a:buNone/>
              <a:defRPr sz="1001"/>
            </a:lvl9pPr>
          </a:lstStyle>
          <a:p>
            <a:pPr lvl="0" rtl="0"/>
            <a:r>
              <a:rPr lang="fr-FR" noProof="0"/>
              <a:t>Modifiez les styles du texte du masque</a:t>
            </a:r>
          </a:p>
        </p:txBody>
      </p:sp>
      <p:sp>
        <p:nvSpPr>
          <p:cNvPr id="4" name="Espace réservé du texte 3"/>
          <p:cNvSpPr>
            <a:spLocks noGrp="1"/>
          </p:cNvSpPr>
          <p:nvPr>
            <p:ph type="body" sz="half" idx="2" hasCustomPrompt="1"/>
          </p:nvPr>
        </p:nvSpPr>
        <p:spPr>
          <a:xfrm>
            <a:off x="838200" y="4509544"/>
            <a:ext cx="10512424" cy="1489496"/>
          </a:xfrm>
        </p:spPr>
        <p:txBody>
          <a:bodyPr rtlCol="0" anchor="ctr">
            <a:normAutofit/>
          </a:bodyPr>
          <a:lstStyle>
            <a:lvl1pPr marL="0" indent="0">
              <a:buNone/>
              <a:defRPr sz="1600"/>
            </a:lvl1pPr>
            <a:lvl2pPr marL="457166" indent="0">
              <a:buNone/>
              <a:defRPr sz="1401"/>
            </a:lvl2pPr>
            <a:lvl3pPr marL="914332" indent="0">
              <a:buNone/>
              <a:defRPr sz="1200"/>
            </a:lvl3pPr>
            <a:lvl4pPr marL="1371496" indent="0">
              <a:buNone/>
              <a:defRPr sz="1001"/>
            </a:lvl4pPr>
            <a:lvl5pPr marL="1828664" indent="0">
              <a:buNone/>
              <a:defRPr sz="1001"/>
            </a:lvl5pPr>
            <a:lvl6pPr marL="2285830" indent="0">
              <a:buNone/>
              <a:defRPr sz="1001"/>
            </a:lvl6pPr>
            <a:lvl7pPr marL="2742994" indent="0">
              <a:buNone/>
              <a:defRPr sz="1001"/>
            </a:lvl7pPr>
            <a:lvl8pPr marL="3200160" indent="0">
              <a:buNone/>
              <a:defRPr sz="1001"/>
            </a:lvl8pPr>
            <a:lvl9pPr marL="3657326" indent="0">
              <a:buNone/>
              <a:defRPr sz="1001"/>
            </a:lvl9pPr>
          </a:lstStyle>
          <a:p>
            <a:pPr lvl="0" rtl="0"/>
            <a:r>
              <a:rPr lang="fr-FR" noProof="0"/>
              <a:t>Modifiez les styles du texte du masque</a:t>
            </a:r>
          </a:p>
        </p:txBody>
      </p:sp>
      <p:sp>
        <p:nvSpPr>
          <p:cNvPr id="5" name="Espace réservé de la date 4"/>
          <p:cNvSpPr>
            <a:spLocks noGrp="1"/>
          </p:cNvSpPr>
          <p:nvPr>
            <p:ph type="dt" sz="half" idx="10"/>
          </p:nvPr>
        </p:nvSpPr>
        <p:spPr>
          <a:xfrm>
            <a:off x="838200" y="6364177"/>
            <a:ext cx="2743200" cy="365125"/>
          </a:xfrm>
        </p:spPr>
        <p:txBody>
          <a:bodyPr rtlCol="0"/>
          <a:lstStyle/>
          <a:p>
            <a:pPr rtl="0"/>
            <a:fld id="{BF3EBD15-6D7F-42A9-8E80-18BB7D8D5D9A}" type="datetime1">
              <a:rPr lang="fr-FR" noProof="0" smtClean="0"/>
              <a:t>09/11/2022</a:t>
            </a:fld>
            <a:endParaRPr lang="fr-FR" noProof="0"/>
          </a:p>
        </p:txBody>
      </p:sp>
      <p:sp>
        <p:nvSpPr>
          <p:cNvPr id="6" name="Espace réservé du pied de page 5"/>
          <p:cNvSpPr>
            <a:spLocks noGrp="1"/>
          </p:cNvSpPr>
          <p:nvPr>
            <p:ph type="ftr" sz="quarter" idx="11"/>
          </p:nvPr>
        </p:nvSpPr>
        <p:spPr>
          <a:xfrm>
            <a:off x="4038600" y="6364177"/>
            <a:ext cx="4114800" cy="365125"/>
          </a:xfrm>
        </p:spPr>
        <p:txBody>
          <a:bodyPr rtlCol="0"/>
          <a:lstStyle/>
          <a:p>
            <a:pPr rtl="0"/>
            <a:endParaRPr lang="fr-FR" noProof="0"/>
          </a:p>
        </p:txBody>
      </p:sp>
      <p:sp>
        <p:nvSpPr>
          <p:cNvPr id="7" name="Espace réservé du numéro de diapositive 6"/>
          <p:cNvSpPr>
            <a:spLocks noGrp="1"/>
          </p:cNvSpPr>
          <p:nvPr>
            <p:ph type="sldNum" sz="quarter" idx="12"/>
          </p:nvPr>
        </p:nvSpPr>
        <p:spPr>
          <a:xfrm>
            <a:off x="8610600" y="6364177"/>
            <a:ext cx="2743200" cy="365125"/>
          </a:xfrm>
        </p:spPr>
        <p:txBody>
          <a:bodyPr rtlCol="0"/>
          <a:lstStyle/>
          <a:p>
            <a:pPr rtl="0"/>
            <a:fld id="{6D22F896-40B5-4ADD-8801-0D06FADFA095}" type="slidenum">
              <a:rPr lang="fr-FR" noProof="0" smtClean="0"/>
              <a:t>‹N°›</a:t>
            </a:fld>
            <a:endParaRPr lang="fr-FR" noProof="0"/>
          </a:p>
        </p:txBody>
      </p:sp>
      <p:sp>
        <p:nvSpPr>
          <p:cNvPr id="9" name="Zone de texte 8"/>
          <p:cNvSpPr txBox="1"/>
          <p:nvPr/>
        </p:nvSpPr>
        <p:spPr>
          <a:xfrm>
            <a:off x="1111044" y="794639"/>
            <a:ext cx="609600" cy="584776"/>
          </a:xfrm>
          <a:prstGeom prst="rect">
            <a:avLst/>
          </a:prstGeom>
        </p:spPr>
        <p:txBody>
          <a:bodyPr vert="horz" lIns="91440" tIns="45721" rIns="91440" bIns="45721"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rtl="0"/>
            <a:r>
              <a:rPr lang="fr-FR" sz="8000" noProof="0">
                <a:solidFill>
                  <a:schemeClr val="tx1"/>
                </a:solidFill>
                <a:effectLst/>
              </a:rPr>
              <a:t>“</a:t>
            </a:r>
          </a:p>
        </p:txBody>
      </p:sp>
      <p:sp>
        <p:nvSpPr>
          <p:cNvPr id="10" name="Zone de texte 9"/>
          <p:cNvSpPr txBox="1"/>
          <p:nvPr/>
        </p:nvSpPr>
        <p:spPr>
          <a:xfrm>
            <a:off x="10437812" y="2751015"/>
            <a:ext cx="609600" cy="584776"/>
          </a:xfrm>
          <a:prstGeom prst="rect">
            <a:avLst/>
          </a:prstGeom>
        </p:spPr>
        <p:txBody>
          <a:bodyPr vert="horz" lIns="91440" tIns="45721" rIns="91440" bIns="45721"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fr-FR" sz="8000" noProof="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professionnelle">
    <p:spTree>
      <p:nvGrpSpPr>
        <p:cNvPr id="1" name=""/>
        <p:cNvGrpSpPr/>
        <p:nvPr/>
      </p:nvGrpSpPr>
      <p:grpSpPr>
        <a:xfrm>
          <a:off x="0" y="0"/>
          <a:ext cx="0" cy="0"/>
          <a:chOff x="0" y="0"/>
          <a:chExt cx="0" cy="0"/>
        </a:xfrm>
      </p:grpSpPr>
      <p:sp>
        <p:nvSpPr>
          <p:cNvPr id="2" name="Titre 1"/>
          <p:cNvSpPr>
            <a:spLocks noGrp="1"/>
          </p:cNvSpPr>
          <p:nvPr>
            <p:ph type="title"/>
          </p:nvPr>
        </p:nvSpPr>
        <p:spPr>
          <a:xfrm>
            <a:off x="839788" y="2326974"/>
            <a:ext cx="10515600" cy="2511835"/>
          </a:xfrm>
        </p:spPr>
        <p:txBody>
          <a:bodyPr rtlCol="0" anchor="b">
            <a:normAutofit/>
          </a:bodyPr>
          <a:lstStyle>
            <a:lvl1pPr>
              <a:defRPr sz="5401"/>
            </a:lvl1pPr>
          </a:lstStyle>
          <a:p>
            <a:pPr rtl="0"/>
            <a:r>
              <a:rPr lang="fr-FR" noProof="0" smtClean="0"/>
              <a:t>Modifiez le style du titre</a:t>
            </a:r>
            <a:endParaRPr lang="fr-FR" noProof="0"/>
          </a:p>
        </p:txBody>
      </p:sp>
      <p:sp>
        <p:nvSpPr>
          <p:cNvPr id="4" name="Espace réservé du texte 3"/>
          <p:cNvSpPr>
            <a:spLocks noGrp="1"/>
          </p:cNvSpPr>
          <p:nvPr>
            <p:ph type="body" sz="half" idx="2" hasCustomPrompt="1"/>
          </p:nvPr>
        </p:nvSpPr>
        <p:spPr>
          <a:xfrm>
            <a:off x="839791" y="4850581"/>
            <a:ext cx="10514012" cy="1140644"/>
          </a:xfrm>
        </p:spPr>
        <p:txBody>
          <a:bodyPr rtlCol="0" anchor="t"/>
          <a:lstStyle>
            <a:lvl1pPr marL="0" indent="0">
              <a:buNone/>
              <a:defRPr sz="1600"/>
            </a:lvl1pPr>
            <a:lvl2pPr marL="457166" indent="0">
              <a:buNone/>
              <a:defRPr sz="1401"/>
            </a:lvl2pPr>
            <a:lvl3pPr marL="914332" indent="0">
              <a:buNone/>
              <a:defRPr sz="1200"/>
            </a:lvl3pPr>
            <a:lvl4pPr marL="1371496" indent="0">
              <a:buNone/>
              <a:defRPr sz="1001"/>
            </a:lvl4pPr>
            <a:lvl5pPr marL="1828664" indent="0">
              <a:buNone/>
              <a:defRPr sz="1001"/>
            </a:lvl5pPr>
            <a:lvl6pPr marL="2285830" indent="0">
              <a:buNone/>
              <a:defRPr sz="1001"/>
            </a:lvl6pPr>
            <a:lvl7pPr marL="2742994" indent="0">
              <a:buNone/>
              <a:defRPr sz="1001"/>
            </a:lvl7pPr>
            <a:lvl8pPr marL="3200160" indent="0">
              <a:buNone/>
              <a:defRPr sz="1001"/>
            </a:lvl8pPr>
            <a:lvl9pPr marL="3657326" indent="0">
              <a:buNone/>
              <a:defRPr sz="1001"/>
            </a:lvl9pPr>
          </a:lstStyle>
          <a:p>
            <a:pPr lvl="0" rtl="0"/>
            <a:r>
              <a:rPr lang="fr-FR" noProof="0" dirty="0"/>
              <a:t>Modifiez les styles du texte du masque</a:t>
            </a:r>
          </a:p>
        </p:txBody>
      </p:sp>
      <p:sp>
        <p:nvSpPr>
          <p:cNvPr id="5" name="Espace réservé de la date 4"/>
          <p:cNvSpPr>
            <a:spLocks noGrp="1"/>
          </p:cNvSpPr>
          <p:nvPr>
            <p:ph type="dt" sz="half" idx="10"/>
          </p:nvPr>
        </p:nvSpPr>
        <p:spPr/>
        <p:txBody>
          <a:bodyPr rtlCol="0"/>
          <a:lstStyle/>
          <a:p>
            <a:pPr rtl="0"/>
            <a:fld id="{7F1BAF4F-D345-40AE-994D-E1765B80CC43}" type="datetime1">
              <a:rPr lang="fr-FR" noProof="0" smtClean="0"/>
              <a:t>09/11/2022</a:t>
            </a:fld>
            <a:endParaRPr lang="fr-FR" noProof="0"/>
          </a:p>
        </p:txBody>
      </p:sp>
      <p:sp>
        <p:nvSpPr>
          <p:cNvPr id="6" name="Espace réservé du pied de page 5"/>
          <p:cNvSpPr>
            <a:spLocks noGrp="1"/>
          </p:cNvSpPr>
          <p:nvPr>
            <p:ph type="ftr" sz="quarter" idx="11"/>
          </p:nvPr>
        </p:nvSpPr>
        <p:spPr/>
        <p:txBody>
          <a:bodyPr rtlCol="0"/>
          <a:lstStyle/>
          <a:p>
            <a:pPr rtl="0"/>
            <a:endParaRPr lang="fr-FR" noProof="0"/>
          </a:p>
        </p:txBody>
      </p:sp>
      <p:sp>
        <p:nvSpPr>
          <p:cNvPr id="7" name="Espace réservé du numéro de diapositive 6"/>
          <p:cNvSpPr>
            <a:spLocks noGrp="1"/>
          </p:cNvSpPr>
          <p:nvPr>
            <p:ph type="sldNum" sz="quarter" idx="12"/>
          </p:nvPr>
        </p:nvSpPr>
        <p:spPr/>
        <p:txBody>
          <a:bodyPr rtlCol="0"/>
          <a:lstStyle/>
          <a:p>
            <a:pPr rtl="0"/>
            <a:fld id="{6D22F896-40B5-4ADD-8801-0D06FADFA095}" type="slidenum">
              <a:rPr lang="fr-FR" noProof="0" smtClean="0"/>
              <a:t>‹N°›</a:t>
            </a:fld>
            <a:endParaRPr lang="fr-FR" noProof="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re 1"/>
          <p:cNvSpPr>
            <a:spLocks noGrp="1"/>
          </p:cNvSpPr>
          <p:nvPr>
            <p:ph type="title"/>
          </p:nvPr>
        </p:nvSpPr>
        <p:spPr>
          <a:xfrm>
            <a:off x="838200" y="365129"/>
            <a:ext cx="10515600" cy="1325563"/>
          </a:xfrm>
        </p:spPr>
        <p:txBody>
          <a:bodyPr rtlCol="0"/>
          <a:lstStyle/>
          <a:p>
            <a:pPr rtl="0"/>
            <a:r>
              <a:rPr lang="fr-FR" noProof="0" smtClean="0"/>
              <a:t>Modifiez le style du titre</a:t>
            </a:r>
            <a:endParaRPr lang="fr-FR" noProof="0"/>
          </a:p>
        </p:txBody>
      </p:sp>
      <p:sp>
        <p:nvSpPr>
          <p:cNvPr id="7" name="Espace réservé du texte 2"/>
          <p:cNvSpPr>
            <a:spLocks noGrp="1"/>
          </p:cNvSpPr>
          <p:nvPr>
            <p:ph type="body" idx="1" hasCustomPrompt="1"/>
          </p:nvPr>
        </p:nvSpPr>
        <p:spPr>
          <a:xfrm>
            <a:off x="1337281" y="1885950"/>
            <a:ext cx="2946867" cy="576262"/>
          </a:xfrm>
        </p:spPr>
        <p:txBody>
          <a:bodyPr rtlCol="0"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rtl="0"/>
            <a:r>
              <a:rPr lang="fr-FR" noProof="0" dirty="0"/>
              <a:t>Modifiez les styles du texte du masque</a:t>
            </a:r>
          </a:p>
        </p:txBody>
      </p:sp>
      <p:sp>
        <p:nvSpPr>
          <p:cNvPr id="8" name="Espace réservé du texte 3"/>
          <p:cNvSpPr>
            <a:spLocks noGrp="1"/>
          </p:cNvSpPr>
          <p:nvPr>
            <p:ph type="body" sz="half" idx="15" hasCustomPrompt="1"/>
          </p:nvPr>
        </p:nvSpPr>
        <p:spPr>
          <a:xfrm>
            <a:off x="1356805" y="2571750"/>
            <a:ext cx="2927351" cy="3589338"/>
          </a:xfrm>
        </p:spPr>
        <p:txBody>
          <a:bodyPr rtlCol="0" anchor="t">
            <a:normAutofit/>
          </a:bodyPr>
          <a:lstStyle>
            <a:lvl1pPr marL="0" indent="0">
              <a:buNone/>
              <a:defRPr sz="1401"/>
            </a:lvl1pPr>
            <a:lvl2pPr marL="457166" indent="0">
              <a:buNone/>
              <a:defRPr sz="1200"/>
            </a:lvl2pPr>
            <a:lvl3pPr marL="914332" indent="0">
              <a:buNone/>
              <a:defRPr sz="1001"/>
            </a:lvl3pPr>
            <a:lvl4pPr marL="1371496"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6" indent="0">
              <a:buNone/>
              <a:defRPr sz="900"/>
            </a:lvl9pPr>
          </a:lstStyle>
          <a:p>
            <a:pPr lvl="0" rtl="0"/>
            <a:r>
              <a:rPr lang="fr-FR" noProof="0"/>
              <a:t>Modifiez les styles du texte du masque</a:t>
            </a:r>
          </a:p>
        </p:txBody>
      </p:sp>
      <p:sp>
        <p:nvSpPr>
          <p:cNvPr id="9" name="Espace réservé du texte 4"/>
          <p:cNvSpPr>
            <a:spLocks noGrp="1"/>
          </p:cNvSpPr>
          <p:nvPr>
            <p:ph type="body" sz="quarter" idx="3" hasCustomPrompt="1"/>
          </p:nvPr>
        </p:nvSpPr>
        <p:spPr>
          <a:xfrm>
            <a:off x="4588002" y="1885950"/>
            <a:ext cx="2936241" cy="576262"/>
          </a:xfrm>
        </p:spPr>
        <p:txBody>
          <a:bodyPr vert="horz" lIns="91440" tIns="45720" rIns="91440" bIns="45720" rtlCol="0" anchor="b">
            <a:noAutofit/>
          </a:bodyPr>
          <a:lstStyle>
            <a:lvl1pPr algn="l">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lvl="0" rtl="0"/>
            <a:r>
              <a:rPr lang="fr-FR" noProof="0" dirty="0"/>
              <a:t>Modifiez les styles du texte du masque</a:t>
            </a:r>
          </a:p>
        </p:txBody>
      </p:sp>
      <p:sp>
        <p:nvSpPr>
          <p:cNvPr id="10" name="Espace réservé du texte 3"/>
          <p:cNvSpPr>
            <a:spLocks noGrp="1"/>
          </p:cNvSpPr>
          <p:nvPr>
            <p:ph type="body" sz="half" idx="16" hasCustomPrompt="1"/>
          </p:nvPr>
        </p:nvSpPr>
        <p:spPr>
          <a:xfrm>
            <a:off x="4577441" y="2571750"/>
            <a:ext cx="2946795" cy="3589338"/>
          </a:xfrm>
        </p:spPr>
        <p:txBody>
          <a:bodyPr rtlCol="0" anchor="t">
            <a:normAutofit/>
          </a:bodyPr>
          <a:lstStyle>
            <a:lvl1pPr marL="0" indent="0">
              <a:buNone/>
              <a:defRPr sz="1401"/>
            </a:lvl1pPr>
            <a:lvl2pPr marL="457166" indent="0">
              <a:buNone/>
              <a:defRPr sz="1200"/>
            </a:lvl2pPr>
            <a:lvl3pPr marL="914332" indent="0">
              <a:buNone/>
              <a:defRPr sz="1001"/>
            </a:lvl3pPr>
            <a:lvl4pPr marL="1371496"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6" indent="0">
              <a:buNone/>
              <a:defRPr sz="900"/>
            </a:lvl9pPr>
          </a:lstStyle>
          <a:p>
            <a:pPr lvl="0" rtl="0"/>
            <a:r>
              <a:rPr lang="fr-FR" noProof="0"/>
              <a:t>Modifiez les styles du texte du masque</a:t>
            </a:r>
          </a:p>
        </p:txBody>
      </p:sp>
      <p:sp>
        <p:nvSpPr>
          <p:cNvPr id="11" name="Espace réservé du texte 4"/>
          <p:cNvSpPr>
            <a:spLocks noGrp="1"/>
          </p:cNvSpPr>
          <p:nvPr>
            <p:ph type="body" sz="quarter" idx="13" hasCustomPrompt="1"/>
          </p:nvPr>
        </p:nvSpPr>
        <p:spPr>
          <a:xfrm>
            <a:off x="7829044"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lvl="0" rtl="0"/>
            <a:r>
              <a:rPr lang="fr-FR" noProof="0" dirty="0"/>
              <a:t>Modifiez les styles du texte du masque</a:t>
            </a:r>
          </a:p>
        </p:txBody>
      </p:sp>
      <p:sp>
        <p:nvSpPr>
          <p:cNvPr id="12" name="Espace réservé du texte 3"/>
          <p:cNvSpPr>
            <a:spLocks noGrp="1"/>
          </p:cNvSpPr>
          <p:nvPr>
            <p:ph type="body" sz="half" idx="17" hasCustomPrompt="1"/>
          </p:nvPr>
        </p:nvSpPr>
        <p:spPr>
          <a:xfrm>
            <a:off x="7829044" y="2571750"/>
            <a:ext cx="2932113" cy="3589338"/>
          </a:xfrm>
        </p:spPr>
        <p:txBody>
          <a:bodyPr rtlCol="0" anchor="t">
            <a:normAutofit/>
          </a:bodyPr>
          <a:lstStyle>
            <a:lvl1pPr marL="0" indent="0">
              <a:buNone/>
              <a:defRPr sz="1401"/>
            </a:lvl1pPr>
            <a:lvl2pPr marL="457166" indent="0">
              <a:buNone/>
              <a:defRPr sz="1200"/>
            </a:lvl2pPr>
            <a:lvl3pPr marL="914332" indent="0">
              <a:buNone/>
              <a:defRPr sz="1001"/>
            </a:lvl3pPr>
            <a:lvl4pPr marL="1371496"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6" indent="0">
              <a:buNone/>
              <a:defRPr sz="900"/>
            </a:lvl9pPr>
          </a:lstStyle>
          <a:p>
            <a:pPr lvl="0" rtl="0"/>
            <a:r>
              <a:rPr lang="fr-FR" noProof="0" dirty="0"/>
              <a:t>Modifiez les styles du texte du masque</a:t>
            </a:r>
          </a:p>
        </p:txBody>
      </p:sp>
      <p:sp>
        <p:nvSpPr>
          <p:cNvPr id="3" name="Espace réservé de la date 2"/>
          <p:cNvSpPr>
            <a:spLocks noGrp="1"/>
          </p:cNvSpPr>
          <p:nvPr>
            <p:ph type="dt" sz="half" idx="10"/>
          </p:nvPr>
        </p:nvSpPr>
        <p:spPr/>
        <p:txBody>
          <a:bodyPr rtlCol="0"/>
          <a:lstStyle/>
          <a:p>
            <a:pPr rtl="0"/>
            <a:fld id="{BB01A25F-EB0A-4F90-BA49-7ACA872B34D8}" type="datetime1">
              <a:rPr lang="fr-FR" noProof="0" smtClean="0"/>
              <a:t>09/11/2022</a:t>
            </a:fld>
            <a:endParaRPr lang="fr-FR" noProof="0"/>
          </a:p>
        </p:txBody>
      </p:sp>
      <p:sp>
        <p:nvSpPr>
          <p:cNvPr id="4" name="Espace réservé du pied de page 3"/>
          <p:cNvSpPr>
            <a:spLocks noGrp="1"/>
          </p:cNvSpPr>
          <p:nvPr>
            <p:ph type="ftr" sz="quarter" idx="11"/>
          </p:nvPr>
        </p:nvSpPr>
        <p:spPr/>
        <p:txBody>
          <a:bodyPr rtlCol="0"/>
          <a:lstStyle/>
          <a:p>
            <a:pPr rtl="0"/>
            <a:endParaRPr lang="fr-FR" noProof="0"/>
          </a:p>
        </p:txBody>
      </p:sp>
      <p:sp>
        <p:nvSpPr>
          <p:cNvPr id="5" name="Espace réservé du numéro de diapositive 4"/>
          <p:cNvSpPr>
            <a:spLocks noGrp="1"/>
          </p:cNvSpPr>
          <p:nvPr>
            <p:ph type="sldNum" sz="quarter" idx="12"/>
          </p:nvPr>
        </p:nvSpPr>
        <p:spPr/>
        <p:txBody>
          <a:bodyPr rtlCol="0"/>
          <a:lstStyle/>
          <a:p>
            <a:pPr rtl="0"/>
            <a:fld id="{6D22F896-40B5-4ADD-8801-0D06FADFA095}" type="slidenum">
              <a:rPr lang="fr-FR" noProof="0" smtClean="0"/>
              <a:t>‹N°›</a:t>
            </a:fld>
            <a:endParaRPr lang="fr-FR" noProof="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s">
    <p:spTree>
      <p:nvGrpSpPr>
        <p:cNvPr id="1" name=""/>
        <p:cNvGrpSpPr/>
        <p:nvPr/>
      </p:nvGrpSpPr>
      <p:grpSpPr>
        <a:xfrm>
          <a:off x="0" y="0"/>
          <a:ext cx="0" cy="0"/>
          <a:chOff x="0" y="0"/>
          <a:chExt cx="0" cy="0"/>
        </a:xfrm>
      </p:grpSpPr>
      <p:sp>
        <p:nvSpPr>
          <p:cNvPr id="30" name="Titre 1"/>
          <p:cNvSpPr>
            <a:spLocks noGrp="1"/>
          </p:cNvSpPr>
          <p:nvPr>
            <p:ph type="title"/>
          </p:nvPr>
        </p:nvSpPr>
        <p:spPr>
          <a:xfrm>
            <a:off x="838200" y="365129"/>
            <a:ext cx="10515600" cy="1325563"/>
          </a:xfrm>
        </p:spPr>
        <p:txBody>
          <a:bodyPr rtlCol="0"/>
          <a:lstStyle/>
          <a:p>
            <a:pPr rtl="0"/>
            <a:r>
              <a:rPr lang="fr-FR" noProof="0" smtClean="0"/>
              <a:t>Modifiez le style du titre</a:t>
            </a:r>
            <a:endParaRPr lang="fr-FR" noProof="0"/>
          </a:p>
        </p:txBody>
      </p:sp>
      <p:sp>
        <p:nvSpPr>
          <p:cNvPr id="19" name="Espace réservé du texte 2"/>
          <p:cNvSpPr>
            <a:spLocks noGrp="1"/>
          </p:cNvSpPr>
          <p:nvPr>
            <p:ph type="body" idx="1" hasCustomPrompt="1"/>
          </p:nvPr>
        </p:nvSpPr>
        <p:spPr>
          <a:xfrm>
            <a:off x="1332085" y="4297503"/>
            <a:ext cx="2940051" cy="576262"/>
          </a:xfrm>
        </p:spPr>
        <p:txBody>
          <a:bodyPr rtlCol="0"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rtl="0"/>
            <a:r>
              <a:rPr lang="fr-FR" noProof="0"/>
              <a:t>Modifiez les styles du texte du masque</a:t>
            </a:r>
          </a:p>
        </p:txBody>
      </p:sp>
      <p:sp>
        <p:nvSpPr>
          <p:cNvPr id="20" name="Espace réservé d’image 2"/>
          <p:cNvSpPr>
            <a:spLocks noGrp="1" noChangeAspect="1"/>
          </p:cNvSpPr>
          <p:nvPr>
            <p:ph type="pic" idx="15" hasCustomPrompt="1"/>
          </p:nvPr>
        </p:nvSpPr>
        <p:spPr>
          <a:xfrm>
            <a:off x="1332085" y="2256354"/>
            <a:ext cx="2940051" cy="1524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166" indent="0">
              <a:buNone/>
              <a:defRPr sz="1600"/>
            </a:lvl2pPr>
            <a:lvl3pPr marL="914332" indent="0">
              <a:buNone/>
              <a:defRPr sz="1600"/>
            </a:lvl3pPr>
            <a:lvl4pPr marL="1371496" indent="0">
              <a:buNone/>
              <a:defRPr sz="1600"/>
            </a:lvl4pPr>
            <a:lvl5pPr marL="1828664" indent="0">
              <a:buNone/>
              <a:defRPr sz="1600"/>
            </a:lvl5pPr>
            <a:lvl6pPr marL="2285830" indent="0">
              <a:buNone/>
              <a:defRPr sz="1600"/>
            </a:lvl6pPr>
            <a:lvl7pPr marL="2742994" indent="0">
              <a:buNone/>
              <a:defRPr sz="1600"/>
            </a:lvl7pPr>
            <a:lvl8pPr marL="3200160" indent="0">
              <a:buNone/>
              <a:defRPr sz="1600"/>
            </a:lvl8pPr>
            <a:lvl9pPr marL="3657326" indent="0">
              <a:buNone/>
              <a:defRPr sz="1600"/>
            </a:lvl9pPr>
          </a:lstStyle>
          <a:p>
            <a:pPr rtl="0"/>
            <a:r>
              <a:rPr lang="fr-FR" noProof="0"/>
              <a:t>Cliquez sur l’icône pour ajouter une image</a:t>
            </a:r>
          </a:p>
        </p:txBody>
      </p:sp>
      <p:sp>
        <p:nvSpPr>
          <p:cNvPr id="21" name="Espace réservé du texte 3"/>
          <p:cNvSpPr>
            <a:spLocks noGrp="1"/>
          </p:cNvSpPr>
          <p:nvPr>
            <p:ph type="body" sz="half" idx="18" hasCustomPrompt="1"/>
          </p:nvPr>
        </p:nvSpPr>
        <p:spPr>
          <a:xfrm>
            <a:off x="1332085" y="4873777"/>
            <a:ext cx="2940051" cy="659189"/>
          </a:xfrm>
        </p:spPr>
        <p:txBody>
          <a:bodyPr rtlCol="0" anchor="t">
            <a:normAutofit/>
          </a:bodyPr>
          <a:lstStyle>
            <a:lvl1pPr marL="0" indent="0">
              <a:buNone/>
              <a:defRPr sz="1401"/>
            </a:lvl1pPr>
            <a:lvl2pPr marL="457166" indent="0">
              <a:buNone/>
              <a:defRPr sz="1200"/>
            </a:lvl2pPr>
            <a:lvl3pPr marL="914332" indent="0">
              <a:buNone/>
              <a:defRPr sz="1001"/>
            </a:lvl3pPr>
            <a:lvl4pPr marL="1371496"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6" indent="0">
              <a:buNone/>
              <a:defRPr sz="900"/>
            </a:lvl9pPr>
          </a:lstStyle>
          <a:p>
            <a:pPr lvl="0" rtl="0"/>
            <a:r>
              <a:rPr lang="fr-FR" noProof="0"/>
              <a:t>Modifiez les styles du texte du masque</a:t>
            </a:r>
          </a:p>
        </p:txBody>
      </p:sp>
      <p:sp>
        <p:nvSpPr>
          <p:cNvPr id="22" name="Espace réservé du texte 4"/>
          <p:cNvSpPr>
            <a:spLocks noGrp="1"/>
          </p:cNvSpPr>
          <p:nvPr>
            <p:ph type="body" sz="quarter" idx="3" hasCustomPrompt="1"/>
          </p:nvPr>
        </p:nvSpPr>
        <p:spPr>
          <a:xfrm>
            <a:off x="4569000" y="4297503"/>
            <a:ext cx="2930525" cy="576262"/>
          </a:xfrm>
        </p:spPr>
        <p:txBody>
          <a:bodyPr rtlCol="0"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rtl="0"/>
            <a:r>
              <a:rPr lang="fr-FR" noProof="0" dirty="0"/>
              <a:t>Modifiez les styles du texte du masque</a:t>
            </a:r>
          </a:p>
        </p:txBody>
      </p:sp>
      <p:sp>
        <p:nvSpPr>
          <p:cNvPr id="23" name="Espace réservé d’image 2"/>
          <p:cNvSpPr>
            <a:spLocks noGrp="1" noChangeAspect="1"/>
          </p:cNvSpPr>
          <p:nvPr>
            <p:ph type="pic" idx="21" hasCustomPrompt="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166" indent="0">
              <a:buNone/>
              <a:defRPr sz="1600"/>
            </a:lvl2pPr>
            <a:lvl3pPr marL="914332" indent="0">
              <a:buNone/>
              <a:defRPr sz="1600"/>
            </a:lvl3pPr>
            <a:lvl4pPr marL="1371496" indent="0">
              <a:buNone/>
              <a:defRPr sz="1600"/>
            </a:lvl4pPr>
            <a:lvl5pPr marL="1828664" indent="0">
              <a:buNone/>
              <a:defRPr sz="1600"/>
            </a:lvl5pPr>
            <a:lvl6pPr marL="2285830" indent="0">
              <a:buNone/>
              <a:defRPr sz="1600"/>
            </a:lvl6pPr>
            <a:lvl7pPr marL="2742994" indent="0">
              <a:buNone/>
              <a:defRPr sz="1600"/>
            </a:lvl7pPr>
            <a:lvl8pPr marL="3200160" indent="0">
              <a:buNone/>
              <a:defRPr sz="1600"/>
            </a:lvl8pPr>
            <a:lvl9pPr marL="3657326" indent="0">
              <a:buNone/>
              <a:defRPr sz="1600"/>
            </a:lvl9pPr>
          </a:lstStyle>
          <a:p>
            <a:pPr rtl="0"/>
            <a:r>
              <a:rPr lang="fr-FR" noProof="0"/>
              <a:t>Cliquez sur l’icône pour ajouter une image</a:t>
            </a:r>
          </a:p>
        </p:txBody>
      </p:sp>
      <p:sp>
        <p:nvSpPr>
          <p:cNvPr id="24" name="Espace réservé du texte 3"/>
          <p:cNvSpPr>
            <a:spLocks noGrp="1"/>
          </p:cNvSpPr>
          <p:nvPr>
            <p:ph type="body" sz="half" idx="19" hasCustomPrompt="1"/>
          </p:nvPr>
        </p:nvSpPr>
        <p:spPr>
          <a:xfrm>
            <a:off x="4567651" y="4873776"/>
            <a:ext cx="2934407" cy="659189"/>
          </a:xfrm>
        </p:spPr>
        <p:txBody>
          <a:bodyPr rtlCol="0" anchor="t">
            <a:normAutofit/>
          </a:bodyPr>
          <a:lstStyle>
            <a:lvl1pPr marL="0" indent="0">
              <a:buNone/>
              <a:defRPr sz="1401"/>
            </a:lvl1pPr>
            <a:lvl2pPr marL="457166" indent="0">
              <a:buNone/>
              <a:defRPr sz="1200"/>
            </a:lvl2pPr>
            <a:lvl3pPr marL="914332" indent="0">
              <a:buNone/>
              <a:defRPr sz="1001"/>
            </a:lvl3pPr>
            <a:lvl4pPr marL="1371496"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6" indent="0">
              <a:buNone/>
              <a:defRPr sz="900"/>
            </a:lvl9pPr>
          </a:lstStyle>
          <a:p>
            <a:pPr lvl="0" rtl="0"/>
            <a:r>
              <a:rPr lang="fr-FR" noProof="0"/>
              <a:t>Modifiez les styles du texte du masque</a:t>
            </a:r>
          </a:p>
        </p:txBody>
      </p:sp>
      <p:sp>
        <p:nvSpPr>
          <p:cNvPr id="25" name="Espace réservé du texte 4"/>
          <p:cNvSpPr>
            <a:spLocks noGrp="1"/>
          </p:cNvSpPr>
          <p:nvPr>
            <p:ph type="body" sz="quarter" idx="13" hasCustomPrompt="1"/>
          </p:nvPr>
        </p:nvSpPr>
        <p:spPr>
          <a:xfrm>
            <a:off x="7804330" y="4297503"/>
            <a:ext cx="2932113" cy="576262"/>
          </a:xfrm>
        </p:spPr>
        <p:txBody>
          <a:bodyPr rtlCol="0"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rtl="0"/>
            <a:r>
              <a:rPr lang="fr-FR" noProof="0" dirty="0"/>
              <a:t>Modifiez les styles du texte du masque</a:t>
            </a:r>
          </a:p>
        </p:txBody>
      </p:sp>
      <p:sp>
        <p:nvSpPr>
          <p:cNvPr id="26" name="Espace réservé d’image 2"/>
          <p:cNvSpPr>
            <a:spLocks noGrp="1" noChangeAspect="1"/>
          </p:cNvSpPr>
          <p:nvPr>
            <p:ph type="pic" idx="22" hasCustomPrompt="1"/>
          </p:nvPr>
        </p:nvSpPr>
        <p:spPr>
          <a:xfrm>
            <a:off x="7804329" y="2256354"/>
            <a:ext cx="2932113" cy="1524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166" indent="0">
              <a:buNone/>
              <a:defRPr sz="1600"/>
            </a:lvl2pPr>
            <a:lvl3pPr marL="914332" indent="0">
              <a:buNone/>
              <a:defRPr sz="1600"/>
            </a:lvl3pPr>
            <a:lvl4pPr marL="1371496" indent="0">
              <a:buNone/>
              <a:defRPr sz="1600"/>
            </a:lvl4pPr>
            <a:lvl5pPr marL="1828664" indent="0">
              <a:buNone/>
              <a:defRPr sz="1600"/>
            </a:lvl5pPr>
            <a:lvl6pPr marL="2285830" indent="0">
              <a:buNone/>
              <a:defRPr sz="1600"/>
            </a:lvl6pPr>
            <a:lvl7pPr marL="2742994" indent="0">
              <a:buNone/>
              <a:defRPr sz="1600"/>
            </a:lvl7pPr>
            <a:lvl8pPr marL="3200160" indent="0">
              <a:buNone/>
              <a:defRPr sz="1600"/>
            </a:lvl8pPr>
            <a:lvl9pPr marL="3657326" indent="0">
              <a:buNone/>
              <a:defRPr sz="1600"/>
            </a:lvl9pPr>
          </a:lstStyle>
          <a:p>
            <a:pPr rtl="0"/>
            <a:r>
              <a:rPr lang="fr-FR" noProof="0"/>
              <a:t>Cliquez sur l’icône pour ajouter une image</a:t>
            </a:r>
          </a:p>
        </p:txBody>
      </p:sp>
      <p:sp>
        <p:nvSpPr>
          <p:cNvPr id="27" name="Espace réservé du texte 3"/>
          <p:cNvSpPr>
            <a:spLocks noGrp="1"/>
          </p:cNvSpPr>
          <p:nvPr>
            <p:ph type="body" sz="half" idx="20" hasCustomPrompt="1"/>
          </p:nvPr>
        </p:nvSpPr>
        <p:spPr>
          <a:xfrm>
            <a:off x="7804200" y="4873774"/>
            <a:ext cx="2935997" cy="659189"/>
          </a:xfrm>
        </p:spPr>
        <p:txBody>
          <a:bodyPr rtlCol="0" anchor="t">
            <a:normAutofit/>
          </a:bodyPr>
          <a:lstStyle>
            <a:lvl1pPr marL="0" indent="0">
              <a:buNone/>
              <a:defRPr sz="1401"/>
            </a:lvl1pPr>
            <a:lvl2pPr marL="457166" indent="0">
              <a:buNone/>
              <a:defRPr sz="1200"/>
            </a:lvl2pPr>
            <a:lvl3pPr marL="914332" indent="0">
              <a:buNone/>
              <a:defRPr sz="1001"/>
            </a:lvl3pPr>
            <a:lvl4pPr marL="1371496"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6" indent="0">
              <a:buNone/>
              <a:defRPr sz="900"/>
            </a:lvl9pPr>
          </a:lstStyle>
          <a:p>
            <a:pPr lvl="0" rtl="0"/>
            <a:r>
              <a:rPr lang="fr-FR" noProof="0"/>
              <a:t>Modifiez les styles du texte du masque</a:t>
            </a:r>
          </a:p>
        </p:txBody>
      </p:sp>
      <p:sp>
        <p:nvSpPr>
          <p:cNvPr id="3" name="Espace réservé de la date 2"/>
          <p:cNvSpPr>
            <a:spLocks noGrp="1"/>
          </p:cNvSpPr>
          <p:nvPr>
            <p:ph type="dt" sz="half" idx="10"/>
          </p:nvPr>
        </p:nvSpPr>
        <p:spPr/>
        <p:txBody>
          <a:bodyPr rtlCol="0"/>
          <a:lstStyle/>
          <a:p>
            <a:pPr rtl="0"/>
            <a:fld id="{3DB43630-A2FF-4BB1-B9F5-DAA442A7D59A}" type="datetime1">
              <a:rPr lang="fr-FR" noProof="0" smtClean="0"/>
              <a:t>09/11/2022</a:t>
            </a:fld>
            <a:endParaRPr lang="fr-FR" noProof="0"/>
          </a:p>
        </p:txBody>
      </p:sp>
      <p:sp>
        <p:nvSpPr>
          <p:cNvPr id="4" name="Espace réservé du pied de page 3"/>
          <p:cNvSpPr>
            <a:spLocks noGrp="1"/>
          </p:cNvSpPr>
          <p:nvPr>
            <p:ph type="ftr" sz="quarter" idx="11"/>
          </p:nvPr>
        </p:nvSpPr>
        <p:spPr/>
        <p:txBody>
          <a:bodyPr rtlCol="0"/>
          <a:lstStyle/>
          <a:p>
            <a:pPr rtl="0"/>
            <a:endParaRPr lang="fr-FR" noProof="0"/>
          </a:p>
        </p:txBody>
      </p:sp>
      <p:sp>
        <p:nvSpPr>
          <p:cNvPr id="5" name="Espace réservé du numéro de diapositive 4"/>
          <p:cNvSpPr>
            <a:spLocks noGrp="1"/>
          </p:cNvSpPr>
          <p:nvPr>
            <p:ph type="sldNum" sz="quarter" idx="12"/>
          </p:nvPr>
        </p:nvSpPr>
        <p:spPr/>
        <p:txBody>
          <a:bodyPr rtlCol="0"/>
          <a:lstStyle/>
          <a:p>
            <a:pPr rtl="0"/>
            <a:fld id="{6D22F896-40B5-4ADD-8801-0D06FADFA095}" type="slidenum">
              <a:rPr lang="fr-FR" noProof="0" smtClean="0"/>
              <a:t>‹N°›</a:t>
            </a:fld>
            <a:endParaRPr lang="fr-FR" noProof="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smtClean="0"/>
              <a:t>Modifiez le style du titre</a:t>
            </a:r>
            <a:endParaRPr lang="fr-FR" noProof="0"/>
          </a:p>
        </p:txBody>
      </p:sp>
      <p:sp>
        <p:nvSpPr>
          <p:cNvPr id="3" name="Espace réservé du texte vertical 2"/>
          <p:cNvSpPr>
            <a:spLocks noGrp="1"/>
          </p:cNvSpPr>
          <p:nvPr>
            <p:ph type="body" orient="vert" idx="1" hasCustomPrompt="1"/>
          </p:nvPr>
        </p:nvSpPr>
        <p:spPr/>
        <p:txBody>
          <a:bodyPr vert="eaVert"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10"/>
          </p:nvPr>
        </p:nvSpPr>
        <p:spPr/>
        <p:txBody>
          <a:bodyPr rtlCol="0"/>
          <a:lstStyle/>
          <a:p>
            <a:pPr rtl="0"/>
            <a:fld id="{027890AD-9019-424C-B775-C69750DB8746}" type="datetime1">
              <a:rPr lang="fr-FR" noProof="0" smtClean="0"/>
              <a:t>09/11/2022</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6D22F896-40B5-4ADD-8801-0D06FADFA095}" type="slidenum">
              <a:rPr lang="fr-FR" noProof="0" smtClean="0"/>
              <a:t>‹N°›</a:t>
            </a:fld>
            <a:endParaRPr lang="fr-FR" noProof="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2" y="365125"/>
            <a:ext cx="2628900" cy="5811838"/>
          </a:xfrm>
        </p:spPr>
        <p:txBody>
          <a:bodyPr vert="eaVert" rtlCol="0"/>
          <a:lstStyle/>
          <a:p>
            <a:pPr rtl="0"/>
            <a:r>
              <a:rPr lang="fr-FR" noProof="0" smtClean="0"/>
              <a:t>Modifiez le style du titre</a:t>
            </a:r>
            <a:endParaRPr lang="fr-FR" noProof="0"/>
          </a:p>
        </p:txBody>
      </p:sp>
      <p:sp>
        <p:nvSpPr>
          <p:cNvPr id="3" name="Espace réservé du texte vertical 2"/>
          <p:cNvSpPr>
            <a:spLocks noGrp="1"/>
          </p:cNvSpPr>
          <p:nvPr>
            <p:ph type="body" orient="vert" idx="1" hasCustomPrompt="1"/>
          </p:nvPr>
        </p:nvSpPr>
        <p:spPr>
          <a:xfrm>
            <a:off x="838203" y="365125"/>
            <a:ext cx="7734300" cy="5811838"/>
          </a:xfrm>
        </p:spPr>
        <p:txBody>
          <a:bodyPr vert="eaVert"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10"/>
          </p:nvPr>
        </p:nvSpPr>
        <p:spPr/>
        <p:txBody>
          <a:bodyPr rtlCol="0"/>
          <a:lstStyle/>
          <a:p>
            <a:pPr rtl="0"/>
            <a:fld id="{98F4D1B2-563D-44FB-B4FF-BBD3BB70DFB7}" type="datetime1">
              <a:rPr lang="fr-FR" noProof="0" smtClean="0"/>
              <a:t>09/11/2022</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6D22F896-40B5-4ADD-8801-0D06FADFA095}" type="slidenum">
              <a:rPr lang="fr-FR" noProof="0" smtClean="0"/>
              <a:t>‹N°›</a:t>
            </a:fld>
            <a:endParaRPr lang="fr-FR" noProof="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0075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8" name="Titre 1"/>
          <p:cNvSpPr>
            <a:spLocks noGrp="1"/>
          </p:cNvSpPr>
          <p:nvPr>
            <p:ph type="title"/>
          </p:nvPr>
        </p:nvSpPr>
        <p:spPr/>
        <p:txBody>
          <a:bodyPr rtlCol="0"/>
          <a:lstStyle/>
          <a:p>
            <a:pPr rtl="0"/>
            <a:r>
              <a:rPr lang="fr-FR" noProof="0" smtClean="0"/>
              <a:t>Modifiez le style du titre</a:t>
            </a:r>
            <a:endParaRPr lang="fr-FR" noProof="0"/>
          </a:p>
        </p:txBody>
      </p:sp>
      <p:sp>
        <p:nvSpPr>
          <p:cNvPr id="3" name="Espace réservé du contenu 2"/>
          <p:cNvSpPr>
            <a:spLocks noGrp="1"/>
          </p:cNvSpPr>
          <p:nvPr>
            <p:ph idx="1" hasCustomPrompt="1"/>
          </p:nvPr>
        </p:nvSpPr>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10"/>
          </p:nvPr>
        </p:nvSpPr>
        <p:spPr/>
        <p:txBody>
          <a:bodyPr rtlCol="0"/>
          <a:lstStyle/>
          <a:p>
            <a:pPr rtl="0"/>
            <a:fld id="{51849DEA-2CDB-49C2-85A0-74936F5EFDC6}" type="datetime1">
              <a:rPr lang="fr-FR" noProof="0" smtClean="0"/>
              <a:t>09/11/2022</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6D22F896-40B5-4ADD-8801-0D06FADFA095}" type="slidenum">
              <a:rPr lang="fr-FR" noProof="0" smtClean="0"/>
              <a:t>‹N°›</a:t>
            </a:fld>
            <a:endParaRPr lang="fr-FR"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7" name="Titre 1"/>
          <p:cNvSpPr>
            <a:spLocks noGrp="1"/>
          </p:cNvSpPr>
          <p:nvPr>
            <p:ph type="ctrTitle"/>
          </p:nvPr>
        </p:nvSpPr>
        <p:spPr>
          <a:xfrm>
            <a:off x="854532" y="4464028"/>
            <a:ext cx="9144000" cy="1641490"/>
          </a:xfrm>
        </p:spPr>
        <p:txBody>
          <a:bodyPr wrap="none" rtlCol="0"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pPr rtl="0"/>
            <a:r>
              <a:rPr lang="fr-FR" noProof="0" smtClean="0"/>
              <a:t>Modifiez le style du titre</a:t>
            </a:r>
            <a:endParaRPr lang="fr-FR" noProof="0"/>
          </a:p>
        </p:txBody>
      </p:sp>
      <p:sp>
        <p:nvSpPr>
          <p:cNvPr id="8" name="Sous-titre 2"/>
          <p:cNvSpPr>
            <a:spLocks noGrp="1"/>
          </p:cNvSpPr>
          <p:nvPr>
            <p:ph type="subTitle" idx="1"/>
          </p:nvPr>
        </p:nvSpPr>
        <p:spPr>
          <a:xfrm>
            <a:off x="854532" y="3693678"/>
            <a:ext cx="9144000" cy="754025"/>
          </a:xfrm>
        </p:spPr>
        <p:txBody>
          <a:bodyPr rtlCol="0"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166" indent="0" algn="ctr">
              <a:buNone/>
              <a:defRPr sz="2000"/>
            </a:lvl2pPr>
            <a:lvl3pPr marL="914332" indent="0" algn="ctr">
              <a:buNone/>
              <a:defRPr sz="1801"/>
            </a:lvl3pPr>
            <a:lvl4pPr marL="1371496"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6" indent="0" algn="ctr">
              <a:buNone/>
              <a:defRPr sz="1600"/>
            </a:lvl9pPr>
          </a:lstStyle>
          <a:p>
            <a:pPr rtl="0"/>
            <a:r>
              <a:rPr lang="fr-FR" noProof="0" smtClean="0"/>
              <a:t>Modifier le style des sous-titres du masque</a:t>
            </a:r>
            <a:endParaRPr lang="fr-FR" noProof="0"/>
          </a:p>
        </p:txBody>
      </p:sp>
      <p:sp>
        <p:nvSpPr>
          <p:cNvPr id="4" name="Espace réservé de la date 3"/>
          <p:cNvSpPr>
            <a:spLocks noGrp="1"/>
          </p:cNvSpPr>
          <p:nvPr>
            <p:ph type="dt" sz="half" idx="10"/>
          </p:nvPr>
        </p:nvSpPr>
        <p:spPr/>
        <p:txBody>
          <a:bodyPr rtlCol="0"/>
          <a:lstStyle/>
          <a:p>
            <a:pPr rtl="0"/>
            <a:fld id="{BB666DB0-B204-4002-9752-38343B0FEF7A}" type="datetime1">
              <a:rPr lang="fr-FR" noProof="0" smtClean="0"/>
              <a:t>09/11/2022</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6D22F896-40B5-4ADD-8801-0D06FADFA095}" type="slidenum">
              <a:rPr lang="fr-FR" noProof="0" smtClean="0"/>
              <a:t>‹N°›</a:t>
            </a:fld>
            <a:endParaRPr lang="fr-FR" noProof="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smtClean="0"/>
              <a:t>Modifiez le style du titre</a:t>
            </a:r>
            <a:endParaRPr lang="fr-FR" noProof="0"/>
          </a:p>
        </p:txBody>
      </p:sp>
      <p:sp>
        <p:nvSpPr>
          <p:cNvPr id="3" name="Espace réservé du contenu 2"/>
          <p:cNvSpPr>
            <a:spLocks noGrp="1"/>
          </p:cNvSpPr>
          <p:nvPr>
            <p:ph sz="half" idx="1" hasCustomPrompt="1"/>
          </p:nvPr>
        </p:nvSpPr>
        <p:spPr>
          <a:xfrm>
            <a:off x="1120000" y="1825625"/>
            <a:ext cx="5025216" cy="4351338"/>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contenu 3"/>
          <p:cNvSpPr>
            <a:spLocks noGrp="1"/>
          </p:cNvSpPr>
          <p:nvPr>
            <p:ph sz="half" idx="2" hasCustomPrompt="1"/>
          </p:nvPr>
        </p:nvSpPr>
        <p:spPr>
          <a:xfrm>
            <a:off x="6319840" y="1825625"/>
            <a:ext cx="5033960" cy="4351338"/>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e la date 4"/>
          <p:cNvSpPr>
            <a:spLocks noGrp="1"/>
          </p:cNvSpPr>
          <p:nvPr>
            <p:ph type="dt" sz="half" idx="10"/>
          </p:nvPr>
        </p:nvSpPr>
        <p:spPr/>
        <p:txBody>
          <a:bodyPr rtlCol="0"/>
          <a:lstStyle/>
          <a:p>
            <a:pPr rtl="0"/>
            <a:fld id="{2988CFC4-A386-4ED1-A4AA-659FBEC0BEA0}" type="datetime1">
              <a:rPr lang="fr-FR" noProof="0" smtClean="0"/>
              <a:t>09/11/2022</a:t>
            </a:fld>
            <a:endParaRPr lang="fr-FR" noProof="0"/>
          </a:p>
        </p:txBody>
      </p:sp>
      <p:sp>
        <p:nvSpPr>
          <p:cNvPr id="6" name="Espace réservé du pied de page 5"/>
          <p:cNvSpPr>
            <a:spLocks noGrp="1"/>
          </p:cNvSpPr>
          <p:nvPr>
            <p:ph type="ftr" sz="quarter" idx="11"/>
          </p:nvPr>
        </p:nvSpPr>
        <p:spPr/>
        <p:txBody>
          <a:bodyPr rtlCol="0"/>
          <a:lstStyle/>
          <a:p>
            <a:pPr rtl="0"/>
            <a:endParaRPr lang="fr-FR" noProof="0"/>
          </a:p>
        </p:txBody>
      </p:sp>
      <p:sp>
        <p:nvSpPr>
          <p:cNvPr id="7" name="Espace réservé du numéro de diapositive 6"/>
          <p:cNvSpPr>
            <a:spLocks noGrp="1"/>
          </p:cNvSpPr>
          <p:nvPr>
            <p:ph type="sldNum" sz="quarter" idx="12"/>
          </p:nvPr>
        </p:nvSpPr>
        <p:spPr/>
        <p:txBody>
          <a:bodyPr rtlCol="0"/>
          <a:lstStyle/>
          <a:p>
            <a:pPr rtl="0"/>
            <a:fld id="{6D22F896-40B5-4ADD-8801-0D06FADFA095}" type="slidenum">
              <a:rPr lang="fr-FR" noProof="0" smtClean="0"/>
              <a:t>‹N°›</a:t>
            </a:fld>
            <a:endParaRPr lang="fr-FR"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9"/>
            <a:ext cx="10515600" cy="1325563"/>
          </a:xfrm>
        </p:spPr>
        <p:txBody>
          <a:bodyPr rtlCol="0"/>
          <a:lstStyle/>
          <a:p>
            <a:pPr rtl="0"/>
            <a:r>
              <a:rPr lang="fr-FR" noProof="0" smtClean="0"/>
              <a:t>Modifiez le style du titre</a:t>
            </a:r>
            <a:endParaRPr lang="fr-FR" noProof="0"/>
          </a:p>
        </p:txBody>
      </p:sp>
      <p:sp>
        <p:nvSpPr>
          <p:cNvPr id="3" name="Espace réservé du texte 2"/>
          <p:cNvSpPr>
            <a:spLocks noGrp="1"/>
          </p:cNvSpPr>
          <p:nvPr>
            <p:ph type="body" idx="1" hasCustomPrompt="1"/>
          </p:nvPr>
        </p:nvSpPr>
        <p:spPr>
          <a:xfrm>
            <a:off x="1120000" y="1681163"/>
            <a:ext cx="5025216" cy="823912"/>
          </a:xfrm>
        </p:spPr>
        <p:txBody>
          <a:bodyPr rtlCol="0"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rtl="0"/>
            <a:r>
              <a:rPr lang="fr-FR" noProof="0"/>
              <a:t>Modifiez les styles du texte du masque</a:t>
            </a:r>
          </a:p>
        </p:txBody>
      </p:sp>
      <p:sp>
        <p:nvSpPr>
          <p:cNvPr id="4" name="Espace réservé du contenu 3"/>
          <p:cNvSpPr>
            <a:spLocks noGrp="1"/>
          </p:cNvSpPr>
          <p:nvPr>
            <p:ph sz="half" idx="2" hasCustomPrompt="1"/>
          </p:nvPr>
        </p:nvSpPr>
        <p:spPr>
          <a:xfrm>
            <a:off x="1120000" y="2505075"/>
            <a:ext cx="5025216" cy="3684588"/>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texte 4"/>
          <p:cNvSpPr>
            <a:spLocks noGrp="1"/>
          </p:cNvSpPr>
          <p:nvPr>
            <p:ph type="body" sz="quarter" idx="3" hasCustomPrompt="1"/>
          </p:nvPr>
        </p:nvSpPr>
        <p:spPr>
          <a:xfrm>
            <a:off x="6319843"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lvl="0" rtl="0"/>
            <a:r>
              <a:rPr lang="fr-FR" noProof="0" dirty="0"/>
              <a:t>Modifiez les styles du texte du masque</a:t>
            </a:r>
          </a:p>
        </p:txBody>
      </p:sp>
      <p:sp>
        <p:nvSpPr>
          <p:cNvPr id="6" name="Espace réservé du contenu 5"/>
          <p:cNvSpPr>
            <a:spLocks noGrp="1"/>
          </p:cNvSpPr>
          <p:nvPr>
            <p:ph sz="quarter" idx="4" hasCustomPrompt="1"/>
          </p:nvPr>
        </p:nvSpPr>
        <p:spPr>
          <a:xfrm>
            <a:off x="6319843" y="2505075"/>
            <a:ext cx="5035548" cy="3684588"/>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7" name="Espace réservé de la date 6"/>
          <p:cNvSpPr>
            <a:spLocks noGrp="1"/>
          </p:cNvSpPr>
          <p:nvPr>
            <p:ph type="dt" sz="half" idx="10"/>
          </p:nvPr>
        </p:nvSpPr>
        <p:spPr/>
        <p:txBody>
          <a:bodyPr rtlCol="0"/>
          <a:lstStyle/>
          <a:p>
            <a:pPr rtl="0"/>
            <a:fld id="{04B5D978-23FF-41CD-98AF-424D1EC626B8}" type="datetime1">
              <a:rPr lang="fr-FR" noProof="0" smtClean="0"/>
              <a:t>09/11/2022</a:t>
            </a:fld>
            <a:endParaRPr lang="fr-FR" noProof="0"/>
          </a:p>
        </p:txBody>
      </p:sp>
      <p:sp>
        <p:nvSpPr>
          <p:cNvPr id="8" name="Espace réservé du pied de page 7"/>
          <p:cNvSpPr>
            <a:spLocks noGrp="1"/>
          </p:cNvSpPr>
          <p:nvPr>
            <p:ph type="ftr" sz="quarter" idx="11"/>
          </p:nvPr>
        </p:nvSpPr>
        <p:spPr/>
        <p:txBody>
          <a:bodyPr rtlCol="0"/>
          <a:lstStyle/>
          <a:p>
            <a:pPr rtl="0"/>
            <a:endParaRPr lang="fr-FR" noProof="0"/>
          </a:p>
        </p:txBody>
      </p:sp>
      <p:sp>
        <p:nvSpPr>
          <p:cNvPr id="9" name="Espace réservé du numéro de diapositive 8"/>
          <p:cNvSpPr>
            <a:spLocks noGrp="1"/>
          </p:cNvSpPr>
          <p:nvPr>
            <p:ph type="sldNum" sz="quarter" idx="12"/>
          </p:nvPr>
        </p:nvSpPr>
        <p:spPr/>
        <p:txBody>
          <a:bodyPr rtlCol="0"/>
          <a:lstStyle/>
          <a:p>
            <a:pPr rtl="0"/>
            <a:fld id="{6D22F896-40B5-4ADD-8801-0D06FADFA095}" type="slidenum">
              <a:rPr lang="fr-FR" noProof="0" smtClean="0"/>
              <a:t>‹N°›</a:t>
            </a:fld>
            <a:endParaRPr lang="fr-FR"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uniquement">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smtClean="0"/>
              <a:t>Modifiez le style du titre</a:t>
            </a:r>
            <a:endParaRPr lang="fr-FR" noProof="0"/>
          </a:p>
        </p:txBody>
      </p:sp>
      <p:sp>
        <p:nvSpPr>
          <p:cNvPr id="3" name="Espace réservé de la date 2"/>
          <p:cNvSpPr>
            <a:spLocks noGrp="1"/>
          </p:cNvSpPr>
          <p:nvPr>
            <p:ph type="dt" sz="half" idx="10"/>
          </p:nvPr>
        </p:nvSpPr>
        <p:spPr/>
        <p:txBody>
          <a:bodyPr rtlCol="0"/>
          <a:lstStyle/>
          <a:p>
            <a:pPr rtl="0"/>
            <a:fld id="{FF9B42CD-3FA7-4D3C-AF89-29846692AACA}" type="datetime1">
              <a:rPr lang="fr-FR" noProof="0" smtClean="0"/>
              <a:t>09/11/2022</a:t>
            </a:fld>
            <a:endParaRPr lang="fr-FR" noProof="0"/>
          </a:p>
        </p:txBody>
      </p:sp>
      <p:sp>
        <p:nvSpPr>
          <p:cNvPr id="4" name="Espace réservé du pied de page 3"/>
          <p:cNvSpPr>
            <a:spLocks noGrp="1"/>
          </p:cNvSpPr>
          <p:nvPr>
            <p:ph type="ftr" sz="quarter" idx="11"/>
          </p:nvPr>
        </p:nvSpPr>
        <p:spPr/>
        <p:txBody>
          <a:bodyPr rtlCol="0"/>
          <a:lstStyle/>
          <a:p>
            <a:pPr rtl="0"/>
            <a:endParaRPr lang="fr-FR" noProof="0"/>
          </a:p>
        </p:txBody>
      </p:sp>
      <p:sp>
        <p:nvSpPr>
          <p:cNvPr id="5" name="Espace réservé du numéro de diapositive 4"/>
          <p:cNvSpPr>
            <a:spLocks noGrp="1"/>
          </p:cNvSpPr>
          <p:nvPr>
            <p:ph type="sldNum" sz="quarter" idx="12"/>
          </p:nvPr>
        </p:nvSpPr>
        <p:spPr/>
        <p:txBody>
          <a:bodyPr rtlCol="0"/>
          <a:lstStyle/>
          <a:p>
            <a:pPr rtl="0"/>
            <a:fld id="{6D22F896-40B5-4ADD-8801-0D06FADFA095}" type="slidenum">
              <a:rPr lang="fr-FR" noProof="0" smtClean="0"/>
              <a:t>‹N°›</a:t>
            </a:fld>
            <a:endParaRPr lang="fr-FR"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rtlCol="0"/>
          <a:lstStyle/>
          <a:p>
            <a:pPr rtl="0"/>
            <a:fld id="{6F16122E-5243-47E3-81AE-35D88BC7F459}" type="datetime1">
              <a:rPr lang="fr-FR" noProof="0" smtClean="0"/>
              <a:t>09/11/2022</a:t>
            </a:fld>
            <a:endParaRPr lang="fr-FR" noProof="0"/>
          </a:p>
        </p:txBody>
      </p:sp>
      <p:sp>
        <p:nvSpPr>
          <p:cNvPr id="3" name="Espace réservé du pied de page 2"/>
          <p:cNvSpPr>
            <a:spLocks noGrp="1"/>
          </p:cNvSpPr>
          <p:nvPr>
            <p:ph type="ftr" sz="quarter" idx="11"/>
          </p:nvPr>
        </p:nvSpPr>
        <p:spPr/>
        <p:txBody>
          <a:bodyPr rtlCol="0"/>
          <a:lstStyle/>
          <a:p>
            <a:pPr rtl="0"/>
            <a:endParaRPr lang="fr-FR" noProof="0"/>
          </a:p>
        </p:txBody>
      </p:sp>
      <p:sp>
        <p:nvSpPr>
          <p:cNvPr id="4" name="Espace réservé du numéro de diapositive 3"/>
          <p:cNvSpPr>
            <a:spLocks noGrp="1"/>
          </p:cNvSpPr>
          <p:nvPr>
            <p:ph type="sldNum" sz="quarter" idx="12"/>
          </p:nvPr>
        </p:nvSpPr>
        <p:spPr/>
        <p:txBody>
          <a:bodyPr rtlCol="0"/>
          <a:lstStyle/>
          <a:p>
            <a:pPr rtl="0"/>
            <a:fld id="{6D22F896-40B5-4ADD-8801-0D06FADFA095}" type="slidenum">
              <a:rPr lang="fr-FR" noProof="0" smtClean="0"/>
              <a:t>‹N°›</a:t>
            </a:fld>
            <a:endParaRPr lang="fr-FR"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rtlCol="0" anchor="b"/>
          <a:lstStyle>
            <a:lvl1pPr>
              <a:defRPr sz="3200"/>
            </a:lvl1pPr>
          </a:lstStyle>
          <a:p>
            <a:pPr rtl="0"/>
            <a:r>
              <a:rPr lang="fr-FR" noProof="0" smtClean="0"/>
              <a:t>Modifiez le style du titre</a:t>
            </a:r>
            <a:endParaRPr lang="fr-FR" noProof="0"/>
          </a:p>
        </p:txBody>
      </p:sp>
      <p:sp>
        <p:nvSpPr>
          <p:cNvPr id="3" name="Espace réservé du contenu 2"/>
          <p:cNvSpPr>
            <a:spLocks noGrp="1"/>
          </p:cNvSpPr>
          <p:nvPr>
            <p:ph idx="1" hasCustomPrompt="1"/>
          </p:nvPr>
        </p:nvSpPr>
        <p:spPr>
          <a:xfrm>
            <a:off x="5183188" y="987437"/>
            <a:ext cx="6172200" cy="4873625"/>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texte 3"/>
          <p:cNvSpPr>
            <a:spLocks noGrp="1"/>
          </p:cNvSpPr>
          <p:nvPr>
            <p:ph type="body" sz="half" idx="2" hasCustomPrompt="1"/>
          </p:nvPr>
        </p:nvSpPr>
        <p:spPr>
          <a:xfrm>
            <a:off x="1120008" y="2057400"/>
            <a:ext cx="3652025" cy="3811588"/>
          </a:xfrm>
        </p:spPr>
        <p:txBody>
          <a:bodyPr rtlCol="0"/>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166" indent="0">
              <a:buNone/>
              <a:defRPr sz="1401"/>
            </a:lvl2pPr>
            <a:lvl3pPr marL="914332" indent="0">
              <a:buNone/>
              <a:defRPr sz="1200"/>
            </a:lvl3pPr>
            <a:lvl4pPr marL="1371496" indent="0">
              <a:buNone/>
              <a:defRPr sz="1001"/>
            </a:lvl4pPr>
            <a:lvl5pPr marL="1828664" indent="0">
              <a:buNone/>
              <a:defRPr sz="1001"/>
            </a:lvl5pPr>
            <a:lvl6pPr marL="2285830" indent="0">
              <a:buNone/>
              <a:defRPr sz="1001"/>
            </a:lvl6pPr>
            <a:lvl7pPr marL="2742994" indent="0">
              <a:buNone/>
              <a:defRPr sz="1001"/>
            </a:lvl7pPr>
            <a:lvl8pPr marL="3200160" indent="0">
              <a:buNone/>
              <a:defRPr sz="1001"/>
            </a:lvl8pPr>
            <a:lvl9pPr marL="3657326" indent="0">
              <a:buNone/>
              <a:defRPr sz="1001"/>
            </a:lvl9pPr>
          </a:lstStyle>
          <a:p>
            <a:pPr lvl="0" rtl="0"/>
            <a:r>
              <a:rPr lang="fr-FR" noProof="0"/>
              <a:t>Modifiez les styles du texte du masque</a:t>
            </a:r>
          </a:p>
        </p:txBody>
      </p:sp>
      <p:sp>
        <p:nvSpPr>
          <p:cNvPr id="5" name="Espace réservé de la date 4"/>
          <p:cNvSpPr>
            <a:spLocks noGrp="1"/>
          </p:cNvSpPr>
          <p:nvPr>
            <p:ph type="dt" sz="half" idx="10"/>
          </p:nvPr>
        </p:nvSpPr>
        <p:spPr/>
        <p:txBody>
          <a:bodyPr rtlCol="0"/>
          <a:lstStyle/>
          <a:p>
            <a:pPr rtl="0"/>
            <a:fld id="{0E1F5770-B609-45D1-B391-F2B1816E6170}" type="datetime1">
              <a:rPr lang="fr-FR" noProof="0" smtClean="0"/>
              <a:t>09/11/2022</a:t>
            </a:fld>
            <a:endParaRPr lang="fr-FR" noProof="0"/>
          </a:p>
        </p:txBody>
      </p:sp>
      <p:sp>
        <p:nvSpPr>
          <p:cNvPr id="6" name="Espace réservé du pied de page 5"/>
          <p:cNvSpPr>
            <a:spLocks noGrp="1"/>
          </p:cNvSpPr>
          <p:nvPr>
            <p:ph type="ftr" sz="quarter" idx="11"/>
          </p:nvPr>
        </p:nvSpPr>
        <p:spPr/>
        <p:txBody>
          <a:bodyPr rtlCol="0"/>
          <a:lstStyle/>
          <a:p>
            <a:pPr rtl="0"/>
            <a:endParaRPr lang="fr-FR" noProof="0"/>
          </a:p>
        </p:txBody>
      </p:sp>
      <p:sp>
        <p:nvSpPr>
          <p:cNvPr id="7" name="Espace réservé du numéro de diapositive 6"/>
          <p:cNvSpPr>
            <a:spLocks noGrp="1"/>
          </p:cNvSpPr>
          <p:nvPr>
            <p:ph type="sldNum" sz="quarter" idx="12"/>
          </p:nvPr>
        </p:nvSpPr>
        <p:spPr/>
        <p:txBody>
          <a:bodyPr rtlCol="0"/>
          <a:lstStyle/>
          <a:p>
            <a:pPr rtl="0"/>
            <a:fld id="{6D22F896-40B5-4ADD-8801-0D06FADFA095}" type="slidenum">
              <a:rPr lang="fr-FR" noProof="0" smtClean="0"/>
              <a:t>‹N°›</a:t>
            </a:fld>
            <a:endParaRPr lang="fr-FR"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rtlCol="0" anchor="b"/>
          <a:lstStyle>
            <a:lvl1pPr>
              <a:defRPr sz="3200"/>
            </a:lvl1pPr>
          </a:lstStyle>
          <a:p>
            <a:pPr rtl="0"/>
            <a:r>
              <a:rPr lang="fr-FR" noProof="0" smtClean="0"/>
              <a:t>Modifiez le style du titre</a:t>
            </a:r>
            <a:endParaRPr lang="fr-FR" noProof="0"/>
          </a:p>
        </p:txBody>
      </p:sp>
      <p:sp>
        <p:nvSpPr>
          <p:cNvPr id="3" name="Espace réservé d’image 2"/>
          <p:cNvSpPr>
            <a:spLocks noGrp="1" noChangeAspect="1"/>
          </p:cNvSpPr>
          <p:nvPr>
            <p:ph type="pic" idx="1" hasCustomPrompt="1"/>
          </p:nvPr>
        </p:nvSpPr>
        <p:spPr>
          <a:xfrm>
            <a:off x="5183188" y="987437"/>
            <a:ext cx="6172200" cy="4873625"/>
          </a:xfrm>
        </p:spPr>
        <p:txBody>
          <a:bodyPr rtlCol="0" anchor="t"/>
          <a:lstStyle>
            <a:lvl1pPr marL="0" indent="0">
              <a:buNone/>
              <a:defRPr sz="3200"/>
            </a:lvl1pPr>
            <a:lvl2pPr marL="457166" indent="0">
              <a:buNone/>
              <a:defRPr sz="2800"/>
            </a:lvl2pPr>
            <a:lvl3pPr marL="914332" indent="0">
              <a:buNone/>
              <a:defRPr sz="2400"/>
            </a:lvl3pPr>
            <a:lvl4pPr marL="1371496"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6" indent="0">
              <a:buNone/>
              <a:defRPr sz="2000"/>
            </a:lvl9pPr>
          </a:lstStyle>
          <a:p>
            <a:pPr rtl="0"/>
            <a:r>
              <a:rPr lang="fr-FR" noProof="0"/>
              <a:t>Cliquez sur l’icône pour ajouter une image</a:t>
            </a:r>
          </a:p>
        </p:txBody>
      </p:sp>
      <p:sp>
        <p:nvSpPr>
          <p:cNvPr id="4" name="Espace réservé du texte 3"/>
          <p:cNvSpPr>
            <a:spLocks noGrp="1"/>
          </p:cNvSpPr>
          <p:nvPr>
            <p:ph type="body" sz="half" idx="2" hasCustomPrompt="1"/>
          </p:nvPr>
        </p:nvSpPr>
        <p:spPr>
          <a:xfrm>
            <a:off x="1120008" y="2057400"/>
            <a:ext cx="3652025" cy="3811588"/>
          </a:xfrm>
        </p:spPr>
        <p:txBody>
          <a:bodyPr rtlCol="0"/>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166" indent="0">
              <a:buNone/>
              <a:defRPr sz="1401"/>
            </a:lvl2pPr>
            <a:lvl3pPr marL="914332" indent="0">
              <a:buNone/>
              <a:defRPr sz="1200"/>
            </a:lvl3pPr>
            <a:lvl4pPr marL="1371496" indent="0">
              <a:buNone/>
              <a:defRPr sz="1001"/>
            </a:lvl4pPr>
            <a:lvl5pPr marL="1828664" indent="0">
              <a:buNone/>
              <a:defRPr sz="1001"/>
            </a:lvl5pPr>
            <a:lvl6pPr marL="2285830" indent="0">
              <a:buNone/>
              <a:defRPr sz="1001"/>
            </a:lvl6pPr>
            <a:lvl7pPr marL="2742994" indent="0">
              <a:buNone/>
              <a:defRPr sz="1001"/>
            </a:lvl7pPr>
            <a:lvl8pPr marL="3200160" indent="0">
              <a:buNone/>
              <a:defRPr sz="1001"/>
            </a:lvl8pPr>
            <a:lvl9pPr marL="3657326" indent="0">
              <a:buNone/>
              <a:defRPr sz="1001"/>
            </a:lvl9pPr>
          </a:lstStyle>
          <a:p>
            <a:pPr lvl="0" rtl="0"/>
            <a:r>
              <a:rPr lang="fr-FR" noProof="0"/>
              <a:t>Modifiez les styles du texte du masque</a:t>
            </a:r>
          </a:p>
        </p:txBody>
      </p:sp>
      <p:sp>
        <p:nvSpPr>
          <p:cNvPr id="5" name="Espace réservé de la date 4"/>
          <p:cNvSpPr>
            <a:spLocks noGrp="1"/>
          </p:cNvSpPr>
          <p:nvPr>
            <p:ph type="dt" sz="half" idx="10"/>
          </p:nvPr>
        </p:nvSpPr>
        <p:spPr/>
        <p:txBody>
          <a:bodyPr rtlCol="0"/>
          <a:lstStyle/>
          <a:p>
            <a:pPr rtl="0"/>
            <a:fld id="{849FA2F0-3360-45E2-BAC8-79910B5486D8}" type="datetime1">
              <a:rPr lang="fr-FR" noProof="0" smtClean="0"/>
              <a:t>09/11/2022</a:t>
            </a:fld>
            <a:endParaRPr lang="fr-FR" noProof="0"/>
          </a:p>
        </p:txBody>
      </p:sp>
      <p:sp>
        <p:nvSpPr>
          <p:cNvPr id="6" name="Espace réservé du pied de page 5"/>
          <p:cNvSpPr>
            <a:spLocks noGrp="1"/>
          </p:cNvSpPr>
          <p:nvPr>
            <p:ph type="ftr" sz="quarter" idx="11"/>
          </p:nvPr>
        </p:nvSpPr>
        <p:spPr/>
        <p:txBody>
          <a:bodyPr rtlCol="0"/>
          <a:lstStyle/>
          <a:p>
            <a:pPr rtl="0"/>
            <a:endParaRPr lang="fr-FR" noProof="0"/>
          </a:p>
        </p:txBody>
      </p:sp>
      <p:sp>
        <p:nvSpPr>
          <p:cNvPr id="7" name="Espace réservé du numéro de diapositive 6"/>
          <p:cNvSpPr>
            <a:spLocks noGrp="1"/>
          </p:cNvSpPr>
          <p:nvPr>
            <p:ph type="sldNum" sz="quarter" idx="12"/>
          </p:nvPr>
        </p:nvSpPr>
        <p:spPr/>
        <p:txBody>
          <a:bodyPr rtlCol="0"/>
          <a:lstStyle/>
          <a:p>
            <a:pPr rtl="0"/>
            <a:fld id="{6D22F896-40B5-4ADD-8801-0D06FADFA095}" type="slidenum">
              <a:rPr lang="fr-FR" noProof="0" smtClean="0"/>
              <a:t>‹N°›</a:t>
            </a:fld>
            <a:endParaRPr lang="fr-FR" noProof="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pPr rtl="0"/>
            <a:r>
              <a:rPr lang="fr-FR" noProof="0"/>
              <a:t>Modifiez le style du titre</a:t>
            </a:r>
          </a:p>
        </p:txBody>
      </p:sp>
      <p:sp>
        <p:nvSpPr>
          <p:cNvPr id="3" name="Espace réservé du texte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2"/>
          </p:nvPr>
        </p:nvSpPr>
        <p:spPr>
          <a:xfrm>
            <a:off x="838200" y="6356362"/>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rtl="0"/>
            <a:fld id="{30972C6A-678F-446E-8A7B-752F0B446CB6}" type="datetime1">
              <a:rPr lang="fr-FR" noProof="0" smtClean="0"/>
              <a:t>09/11/2022</a:t>
            </a:fld>
            <a:endParaRPr lang="fr-FR" noProof="0"/>
          </a:p>
        </p:txBody>
      </p:sp>
      <p:sp>
        <p:nvSpPr>
          <p:cNvPr id="5" name="Espace réservé du pied de page 4"/>
          <p:cNvSpPr>
            <a:spLocks noGrp="1"/>
          </p:cNvSpPr>
          <p:nvPr>
            <p:ph type="ftr" sz="quarter" idx="3"/>
          </p:nvPr>
        </p:nvSpPr>
        <p:spPr>
          <a:xfrm>
            <a:off x="4038600" y="6356362"/>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rtl="0"/>
            <a:endParaRPr lang="fr-FR" noProof="0"/>
          </a:p>
        </p:txBody>
      </p:sp>
      <p:sp>
        <p:nvSpPr>
          <p:cNvPr id="6" name="Espace réservé du numéro de diapositive 5"/>
          <p:cNvSpPr>
            <a:spLocks noGrp="1"/>
          </p:cNvSpPr>
          <p:nvPr>
            <p:ph type="sldNum" sz="quarter" idx="4"/>
          </p:nvPr>
        </p:nvSpPr>
        <p:spPr>
          <a:xfrm>
            <a:off x="8610600" y="6356362"/>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rtl="0"/>
            <a:fld id="{6D22F896-40B5-4ADD-8801-0D06FADFA095}" type="slidenum">
              <a:rPr lang="fr-FR" noProof="0" smtClean="0"/>
              <a:pPr rtl="0"/>
              <a:t>‹N°›</a:t>
            </a:fld>
            <a:endParaRPr lang="fr-FR" noProof="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Lst>
  <p:hf sldNum="0" hdr="0" ftr="0" dt="0"/>
  <p:txStyles>
    <p:titleStyle>
      <a:lvl1pPr algn="l" defTabSz="914332" rtl="0" eaLnBrk="1" latinLnBrk="0" hangingPunct="1">
        <a:lnSpc>
          <a:spcPct val="90000"/>
        </a:lnSpc>
        <a:spcBef>
          <a:spcPct val="0"/>
        </a:spcBef>
        <a:buNone/>
        <a:defRPr sz="5401"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584" indent="-228584" algn="l" defTabSz="914332" rtl="0" eaLnBrk="1" latinLnBrk="0" hangingPunct="1">
        <a:lnSpc>
          <a:spcPct val="90000"/>
        </a:lnSpc>
        <a:spcBef>
          <a:spcPts val="1001"/>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081" indent="-228584" algn="l" defTabSz="914332" rtl="0" eaLnBrk="1" latinLnBrk="0" hangingPunct="1">
        <a:lnSpc>
          <a:spcPct val="90000"/>
        </a:lnSpc>
        <a:spcBef>
          <a:spcPts val="500"/>
        </a:spcBef>
        <a:buFont typeface="Arial" panose="020B0604020202020204" pitchFamily="34" charset="0"/>
        <a:buChar char="•"/>
        <a:defRPr sz="1801"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1"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413" indent="-228584" algn="l" defTabSz="91433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32" rtl="0" eaLnBrk="1" latinLnBrk="0" hangingPunct="1">
        <a:defRPr sz="1801" kern="1200">
          <a:solidFill>
            <a:schemeClr val="tx1"/>
          </a:solidFill>
          <a:latin typeface="+mn-lt"/>
          <a:ea typeface="+mn-ea"/>
          <a:cs typeface="+mn-cs"/>
        </a:defRPr>
      </a:lvl1pPr>
      <a:lvl2pPr marL="457166" algn="l" defTabSz="914332" rtl="0" eaLnBrk="1" latinLnBrk="0" hangingPunct="1">
        <a:defRPr sz="1801" kern="1200">
          <a:solidFill>
            <a:schemeClr val="tx1"/>
          </a:solidFill>
          <a:latin typeface="+mn-lt"/>
          <a:ea typeface="+mn-ea"/>
          <a:cs typeface="+mn-cs"/>
        </a:defRPr>
      </a:lvl2pPr>
      <a:lvl3pPr marL="914332" algn="l" defTabSz="914332" rtl="0" eaLnBrk="1" latinLnBrk="0" hangingPunct="1">
        <a:defRPr sz="1801" kern="1200">
          <a:solidFill>
            <a:schemeClr val="tx1"/>
          </a:solidFill>
          <a:latin typeface="+mn-lt"/>
          <a:ea typeface="+mn-ea"/>
          <a:cs typeface="+mn-cs"/>
        </a:defRPr>
      </a:lvl3pPr>
      <a:lvl4pPr marL="1371496" algn="l" defTabSz="914332" rtl="0" eaLnBrk="1" latinLnBrk="0" hangingPunct="1">
        <a:defRPr sz="1801" kern="1200">
          <a:solidFill>
            <a:schemeClr val="tx1"/>
          </a:solidFill>
          <a:latin typeface="+mn-lt"/>
          <a:ea typeface="+mn-ea"/>
          <a:cs typeface="+mn-cs"/>
        </a:defRPr>
      </a:lvl4pPr>
      <a:lvl5pPr marL="1828664" algn="l" defTabSz="914332" rtl="0" eaLnBrk="1" latinLnBrk="0" hangingPunct="1">
        <a:defRPr sz="1801" kern="1200">
          <a:solidFill>
            <a:schemeClr val="tx1"/>
          </a:solidFill>
          <a:latin typeface="+mn-lt"/>
          <a:ea typeface="+mn-ea"/>
          <a:cs typeface="+mn-cs"/>
        </a:defRPr>
      </a:lvl5pPr>
      <a:lvl6pPr marL="2285830" algn="l" defTabSz="914332" rtl="0" eaLnBrk="1" latinLnBrk="0" hangingPunct="1">
        <a:defRPr sz="1801" kern="1200">
          <a:solidFill>
            <a:schemeClr val="tx1"/>
          </a:solidFill>
          <a:latin typeface="+mn-lt"/>
          <a:ea typeface="+mn-ea"/>
          <a:cs typeface="+mn-cs"/>
        </a:defRPr>
      </a:lvl6pPr>
      <a:lvl7pPr marL="2742994" algn="l" defTabSz="914332" rtl="0" eaLnBrk="1" latinLnBrk="0" hangingPunct="1">
        <a:defRPr sz="1801" kern="1200">
          <a:solidFill>
            <a:schemeClr val="tx1"/>
          </a:solidFill>
          <a:latin typeface="+mn-lt"/>
          <a:ea typeface="+mn-ea"/>
          <a:cs typeface="+mn-cs"/>
        </a:defRPr>
      </a:lvl7pPr>
      <a:lvl8pPr marL="3200160" algn="l" defTabSz="914332" rtl="0" eaLnBrk="1" latinLnBrk="0" hangingPunct="1">
        <a:defRPr sz="1801" kern="1200">
          <a:solidFill>
            <a:schemeClr val="tx1"/>
          </a:solidFill>
          <a:latin typeface="+mn-lt"/>
          <a:ea typeface="+mn-ea"/>
          <a:cs typeface="+mn-cs"/>
        </a:defRPr>
      </a:lvl8pPr>
      <a:lvl9pPr marL="3657326" algn="l" defTabSz="914332"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22.jpg"/><Relationship Id="rId12"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25.png"/><Relationship Id="rId5" Type="http://schemas.openxmlformats.org/officeDocument/2006/relationships/image" Target="../media/image4.png"/><Relationship Id="rId10" Type="http://schemas.openxmlformats.org/officeDocument/2006/relationships/image" Target="../media/image24.png"/><Relationship Id="rId4" Type="http://schemas.openxmlformats.org/officeDocument/2006/relationships/image" Target="../media/image2.jpeg"/><Relationship Id="rId9" Type="http://schemas.openxmlformats.org/officeDocument/2006/relationships/image" Target="../media/image23.png"/><Relationship Id="rId1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1.jpeg"/><Relationship Id="rId18" Type="http://schemas.openxmlformats.org/officeDocument/2006/relationships/image" Target="../media/image27.emf"/><Relationship Id="rId3" Type="http://schemas.openxmlformats.org/officeDocument/2006/relationships/notesSlide" Target="../notesSlides/notesSlide11.xml"/><Relationship Id="rId7" Type="http://schemas.openxmlformats.org/officeDocument/2006/relationships/image" Target="../media/image5.png"/><Relationship Id="rId12" Type="http://schemas.openxmlformats.org/officeDocument/2006/relationships/image" Target="../media/image30.jpeg"/><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image" Target="../media/image34.png"/><Relationship Id="rId1" Type="http://schemas.openxmlformats.org/officeDocument/2006/relationships/vmlDrawing" Target="../drawings/vmlDrawing1.vml"/><Relationship Id="rId6" Type="http://schemas.openxmlformats.org/officeDocument/2006/relationships/image" Target="../media/image4.png"/><Relationship Id="rId11" Type="http://schemas.openxmlformats.org/officeDocument/2006/relationships/image" Target="../media/image29.jpeg"/><Relationship Id="rId5" Type="http://schemas.openxmlformats.org/officeDocument/2006/relationships/image" Target="../media/image2.jpeg"/><Relationship Id="rId15" Type="http://schemas.openxmlformats.org/officeDocument/2006/relationships/image" Target="../media/image33.png"/><Relationship Id="rId10" Type="http://schemas.openxmlformats.org/officeDocument/2006/relationships/image" Target="../media/image15.png"/><Relationship Id="rId19"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28.png"/><Relationship Id="rId14" Type="http://schemas.openxmlformats.org/officeDocument/2006/relationships/image" Target="../media/image32.jpe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15.png"/><Relationship Id="rId12"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28.png"/><Relationship Id="rId5" Type="http://schemas.openxmlformats.org/officeDocument/2006/relationships/image" Target="../media/image4.png"/><Relationship Id="rId10" Type="http://schemas.openxmlformats.org/officeDocument/2006/relationships/image" Target="../media/image36.jpeg"/><Relationship Id="rId4" Type="http://schemas.openxmlformats.org/officeDocument/2006/relationships/image" Target="../media/image2.jpeg"/><Relationship Id="rId9" Type="http://schemas.openxmlformats.org/officeDocument/2006/relationships/image" Target="../media/image35.jpe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jpe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jpe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2.jpe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3.png"/><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emf"/><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png"/><Relationship Id="rId7" Type="http://schemas.openxmlformats.org/officeDocument/2006/relationships/diagramData" Target="../diagrams/data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diagramDrawing" Target="../diagrams/drawing1.xml"/><Relationship Id="rId5" Type="http://schemas.openxmlformats.org/officeDocument/2006/relationships/image" Target="../media/image4.png"/><Relationship Id="rId10" Type="http://schemas.openxmlformats.org/officeDocument/2006/relationships/diagramColors" Target="../diagrams/colors1.xml"/><Relationship Id="rId4" Type="http://schemas.openxmlformats.org/officeDocument/2006/relationships/image" Target="../media/image2.jpeg"/><Relationship Id="rId9"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png"/><Relationship Id="rId7" Type="http://schemas.openxmlformats.org/officeDocument/2006/relationships/diagramQuickStyle" Target="../diagrams/quickStyle3.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jpeg"/><Relationship Id="rId9" Type="http://schemas.microsoft.com/office/2007/relationships/diagramDrawing" Target="../diagrams/drawing3.xml"/></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jpe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jpe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diagramQuickStyle" Target="../diagrams/quickStyle2.xml"/><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diagramLayout" Target="../diagrams/layout2.xml"/><Relationship Id="rId2" Type="http://schemas.openxmlformats.org/officeDocument/2006/relationships/notesSlide" Target="../notesSlides/notesSlide5.xml"/><Relationship Id="rId16"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diagramData" Target="../diagrams/data2.xml"/><Relationship Id="rId5" Type="http://schemas.openxmlformats.org/officeDocument/2006/relationships/image" Target="../media/image11.png"/><Relationship Id="rId15" Type="http://schemas.microsoft.com/office/2007/relationships/diagramDrawing" Target="../diagrams/drawing2.xml"/><Relationship Id="rId10" Type="http://schemas.openxmlformats.org/officeDocument/2006/relationships/image" Target="../media/image14.png"/><Relationship Id="rId4" Type="http://schemas.openxmlformats.org/officeDocument/2006/relationships/image" Target="../media/image2.jpeg"/><Relationship Id="rId9" Type="http://schemas.openxmlformats.org/officeDocument/2006/relationships/image" Target="../media/image13.png"/><Relationship Id="rId14" Type="http://schemas.openxmlformats.org/officeDocument/2006/relationships/diagramColors" Target="../diagrams/colors2.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jpe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9.png"/><Relationship Id="rId5" Type="http://schemas.openxmlformats.org/officeDocument/2006/relationships/image" Target="../media/image15.png"/><Relationship Id="rId10" Type="http://schemas.openxmlformats.org/officeDocument/2006/relationships/image" Target="../media/image18.jpg"/><Relationship Id="rId4" Type="http://schemas.openxmlformats.org/officeDocument/2006/relationships/image" Target="../media/image2.jpeg"/><Relationship Id="rId9" Type="http://schemas.openxmlformats.org/officeDocument/2006/relationships/image" Target="../media/image17.png"/><Relationship Id="rId1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15.png"/><Relationship Id="rId10" Type="http://schemas.openxmlformats.org/officeDocument/2006/relationships/image" Target="../media/image22.jpg"/><Relationship Id="rId4" Type="http://schemas.openxmlformats.org/officeDocument/2006/relationships/image" Target="../media/image2.jpeg"/><Relationship Id="rId9"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Image 4" descr="plan rapproché de vagues">
            <a:extLst>
              <a:ext uri="{FF2B5EF4-FFF2-40B4-BE49-F238E27FC236}">
                <a16:creationId xmlns:a16="http://schemas.microsoft.com/office/drawing/2014/main" id="{9648A932-5E17-4859-9FE3-70EB96EA5C70}"/>
              </a:ext>
            </a:extLst>
          </p:cNvPr>
          <p:cNvPicPr>
            <a:picLocks noChangeAspect="1"/>
          </p:cNvPicPr>
          <p:nvPr/>
        </p:nvPicPr>
        <p:blipFill rotWithShape="1">
          <a:blip r:embed="rId4">
            <a:alphaModFix amt="41000"/>
          </a:blip>
          <a:srcRect l="9091" t="3462" b="19929"/>
          <a:stretch/>
        </p:blipFill>
        <p:spPr>
          <a:xfrm>
            <a:off x="26" y="1"/>
            <a:ext cx="12191980" cy="6858000"/>
          </a:xfrm>
          <a:prstGeom prst="rect">
            <a:avLst/>
          </a:prstGeom>
        </p:spPr>
      </p:pic>
      <p:sp>
        <p:nvSpPr>
          <p:cNvPr id="3" name="Sous-titre 2">
            <a:extLst>
              <a:ext uri="{FF2B5EF4-FFF2-40B4-BE49-F238E27FC236}">
                <a16:creationId xmlns:a16="http://schemas.microsoft.com/office/drawing/2014/main" id="{516A0C15-5BB2-41A2-BD46-E18F635D59B0}"/>
              </a:ext>
            </a:extLst>
          </p:cNvPr>
          <p:cNvSpPr>
            <a:spLocks noGrp="1"/>
          </p:cNvSpPr>
          <p:nvPr>
            <p:ph type="subTitle" idx="1"/>
          </p:nvPr>
        </p:nvSpPr>
        <p:spPr>
          <a:xfrm>
            <a:off x="2209799" y="3041782"/>
            <a:ext cx="8187268" cy="1184985"/>
          </a:xfrm>
        </p:spPr>
        <p:txBody>
          <a:bodyPr rtlCol="0">
            <a:noAutofit/>
          </a:bodyPr>
          <a:lstStyle/>
          <a:p>
            <a:pPr eaLnBrk="0" hangingPunct="0">
              <a:lnSpc>
                <a:spcPct val="100000"/>
              </a:lnSpc>
              <a:spcBef>
                <a:spcPts val="0"/>
              </a:spcBef>
            </a:pPr>
            <a:r>
              <a:rPr lang="fr-FR" sz="2000" dirty="0" smtClean="0"/>
              <a:t>Elena Gomez, </a:t>
            </a:r>
            <a:r>
              <a:rPr lang="en-US" sz="2000" dirty="0" err="1"/>
              <a:t>Frédérique</a:t>
            </a:r>
            <a:r>
              <a:rPr lang="en-US" sz="2000" dirty="0"/>
              <a:t> Courant, </a:t>
            </a:r>
            <a:r>
              <a:rPr lang="en-US" sz="2000" dirty="0" err="1"/>
              <a:t>Geoffroy</a:t>
            </a:r>
            <a:r>
              <a:rPr lang="en-US" sz="2000" dirty="0"/>
              <a:t> Duporté, </a:t>
            </a:r>
            <a:endParaRPr lang="en-US" sz="2000" dirty="0" smtClean="0"/>
          </a:p>
          <a:p>
            <a:pPr eaLnBrk="0" hangingPunct="0">
              <a:lnSpc>
                <a:spcPct val="100000"/>
              </a:lnSpc>
              <a:spcBef>
                <a:spcPts val="0"/>
              </a:spcBef>
            </a:pPr>
            <a:r>
              <a:rPr lang="en-US" sz="2000" dirty="0" err="1" smtClean="0"/>
              <a:t>Aurélie</a:t>
            </a:r>
            <a:r>
              <a:rPr lang="en-US" sz="2000" dirty="0" smtClean="0"/>
              <a:t> </a:t>
            </a:r>
            <a:r>
              <a:rPr lang="en-US" sz="2000" dirty="0" err="1" smtClean="0"/>
              <a:t>Escande</a:t>
            </a:r>
            <a:r>
              <a:rPr lang="en-US" sz="2000" dirty="0" smtClean="0"/>
              <a:t>, </a:t>
            </a:r>
            <a:r>
              <a:rPr lang="en-US" sz="2000" dirty="0" smtClean="0"/>
              <a:t>Hélène </a:t>
            </a:r>
            <a:r>
              <a:rPr lang="en-US" sz="2000" dirty="0" err="1" smtClean="0"/>
              <a:t>Fenet</a:t>
            </a:r>
            <a:endParaRPr lang="en-US" sz="2000" dirty="0"/>
          </a:p>
          <a:p>
            <a:pPr eaLnBrk="0" hangingPunct="0">
              <a:lnSpc>
                <a:spcPct val="100000"/>
              </a:lnSpc>
              <a:spcBef>
                <a:spcPts val="0"/>
              </a:spcBef>
            </a:pPr>
            <a:r>
              <a:rPr lang="en-US" sz="2000" dirty="0" smtClean="0"/>
              <a:t>UMR </a:t>
            </a:r>
            <a:r>
              <a:rPr lang="en-US" sz="2000" dirty="0"/>
              <a:t>5151 </a:t>
            </a:r>
            <a:r>
              <a:rPr lang="en-US" sz="2000" dirty="0" err="1"/>
              <a:t>Hydrosciences</a:t>
            </a:r>
            <a:r>
              <a:rPr lang="en-US" sz="2000" dirty="0"/>
              <a:t> </a:t>
            </a:r>
            <a:r>
              <a:rPr lang="en-US" sz="2000" dirty="0" smtClean="0"/>
              <a:t>Montpellier</a:t>
            </a:r>
            <a:endParaRPr lang="fr-FR" sz="2000" dirty="0"/>
          </a:p>
        </p:txBody>
      </p:sp>
      <p:sp>
        <p:nvSpPr>
          <p:cNvPr id="2" name="Titre 1">
            <a:extLst>
              <a:ext uri="{FF2B5EF4-FFF2-40B4-BE49-F238E27FC236}">
                <a16:creationId xmlns:a16="http://schemas.microsoft.com/office/drawing/2014/main" id="{AF6636B6-A233-459A-95E5-DFBD46F360BC}"/>
              </a:ext>
            </a:extLst>
          </p:cNvPr>
          <p:cNvSpPr>
            <a:spLocks noGrp="1"/>
          </p:cNvSpPr>
          <p:nvPr>
            <p:ph type="ctrTitle"/>
          </p:nvPr>
        </p:nvSpPr>
        <p:spPr>
          <a:xfrm>
            <a:off x="2209801" y="4464031"/>
            <a:ext cx="9144000" cy="1641492"/>
          </a:xfrm>
        </p:spPr>
        <p:txBody>
          <a:bodyPr rtlCol="0">
            <a:normAutofit/>
          </a:bodyPr>
          <a:lstStyle/>
          <a:p>
            <a:r>
              <a:rPr lang="fr-FR" sz="4400" dirty="0">
                <a:effectLst/>
              </a:rPr>
              <a:t>Eco-</a:t>
            </a:r>
            <a:r>
              <a:rPr lang="fr-FR" sz="4400" dirty="0" err="1">
                <a:effectLst/>
              </a:rPr>
              <a:t>exposome</a:t>
            </a:r>
            <a:r>
              <a:rPr lang="fr-FR" sz="4400" dirty="0">
                <a:effectLst/>
              </a:rPr>
              <a:t> aquatique : </a:t>
            </a:r>
            <a:r>
              <a:rPr lang="fr-FR" sz="4400" dirty="0" smtClean="0">
                <a:effectLst/>
              </a:rPr>
              <a:t/>
            </a:r>
            <a:br>
              <a:rPr lang="fr-FR" sz="4400" dirty="0" smtClean="0">
                <a:effectLst/>
              </a:rPr>
            </a:br>
            <a:r>
              <a:rPr lang="fr-FR" sz="4400" dirty="0" smtClean="0">
                <a:effectLst/>
              </a:rPr>
              <a:t>les </a:t>
            </a:r>
            <a:r>
              <a:rPr lang="fr-FR" sz="4400" dirty="0">
                <a:effectLst/>
              </a:rPr>
              <a:t>questions et leur intégration, un défi à relever</a:t>
            </a:r>
            <a:endParaRPr lang="fr-FR" sz="4400" dirty="0"/>
          </a:p>
        </p:txBody>
      </p:sp>
      <p:sp>
        <p:nvSpPr>
          <p:cNvPr id="7" name="Rectangle 6"/>
          <p:cNvSpPr/>
          <p:nvPr/>
        </p:nvSpPr>
        <p:spPr>
          <a:xfrm>
            <a:off x="26" y="0"/>
            <a:ext cx="1761041" cy="6858000"/>
          </a:xfrm>
          <a:prstGeom prst="rect">
            <a:avLst/>
          </a:prstGeom>
          <a:solidFill>
            <a:srgbClr val="276C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p:cNvPicPr>
            <a:picLocks noChangeAspect="1"/>
          </p:cNvPicPr>
          <p:nvPr/>
        </p:nvPicPr>
        <p:blipFill>
          <a:blip r:embed="rId5"/>
          <a:stretch>
            <a:fillRect/>
          </a:stretch>
        </p:blipFill>
        <p:spPr>
          <a:xfrm>
            <a:off x="91754" y="364997"/>
            <a:ext cx="3107949" cy="1079982"/>
          </a:xfrm>
          <a:prstGeom prst="rect">
            <a:avLst/>
          </a:prstGeom>
        </p:spPr>
      </p:pic>
      <p:sp>
        <p:nvSpPr>
          <p:cNvPr id="12" name="Rectangle 11"/>
          <p:cNvSpPr/>
          <p:nvPr/>
        </p:nvSpPr>
        <p:spPr>
          <a:xfrm>
            <a:off x="22571" y="6270257"/>
            <a:ext cx="6096000" cy="584775"/>
          </a:xfrm>
          <a:prstGeom prst="rect">
            <a:avLst/>
          </a:prstGeom>
        </p:spPr>
        <p:txBody>
          <a:bodyPr>
            <a:spAutoFit/>
          </a:bodyPr>
          <a:lstStyle/>
          <a:p>
            <a:r>
              <a:rPr lang="fr-FR" sz="1600" dirty="0">
                <a:solidFill>
                  <a:srgbClr val="000000"/>
                </a:solidFill>
                <a:latin typeface="Helvetica Condensed" panose="020B0606020202030204" pitchFamily="34" charset="0"/>
              </a:rPr>
              <a:t>Journée </a:t>
            </a:r>
            <a:r>
              <a:rPr lang="fr-FR" sz="1600" dirty="0" smtClean="0">
                <a:solidFill>
                  <a:srgbClr val="000000"/>
                </a:solidFill>
                <a:latin typeface="Helvetica Condensed" panose="020B0606020202030204" pitchFamily="34" charset="0"/>
              </a:rPr>
              <a:t>thématique   De </a:t>
            </a:r>
            <a:r>
              <a:rPr lang="fr-FR" sz="1600" dirty="0">
                <a:solidFill>
                  <a:srgbClr val="000000"/>
                </a:solidFill>
                <a:latin typeface="Helvetica Condensed" panose="020B0606020202030204" pitchFamily="34" charset="0"/>
              </a:rPr>
              <a:t>l’</a:t>
            </a:r>
            <a:r>
              <a:rPr lang="fr-FR" sz="1600" dirty="0" err="1">
                <a:solidFill>
                  <a:srgbClr val="000000"/>
                </a:solidFill>
                <a:latin typeface="Helvetica Condensed" panose="020B0606020202030204" pitchFamily="34" charset="0"/>
              </a:rPr>
              <a:t>exposome</a:t>
            </a:r>
            <a:r>
              <a:rPr lang="fr-FR" sz="1600" dirty="0">
                <a:solidFill>
                  <a:srgbClr val="000000"/>
                </a:solidFill>
                <a:latin typeface="Helvetica Condensed" panose="020B0606020202030204" pitchFamily="34" charset="0"/>
              </a:rPr>
              <a:t> à l’éco-</a:t>
            </a:r>
            <a:r>
              <a:rPr lang="fr-FR" sz="1600" dirty="0" err="1">
                <a:solidFill>
                  <a:srgbClr val="000000"/>
                </a:solidFill>
                <a:latin typeface="Helvetica Condensed" panose="020B0606020202030204" pitchFamily="34" charset="0"/>
              </a:rPr>
              <a:t>exposome</a:t>
            </a:r>
            <a:r>
              <a:rPr lang="fr-FR" sz="1600" dirty="0">
                <a:solidFill>
                  <a:srgbClr val="000000"/>
                </a:solidFill>
                <a:latin typeface="Helvetica Condensed" panose="020B0606020202030204" pitchFamily="34" charset="0"/>
              </a:rPr>
              <a:t/>
            </a:r>
            <a:br>
              <a:rPr lang="fr-FR" sz="1600" dirty="0">
                <a:solidFill>
                  <a:srgbClr val="000000"/>
                </a:solidFill>
                <a:latin typeface="Helvetica Condensed" panose="020B0606020202030204" pitchFamily="34" charset="0"/>
              </a:rPr>
            </a:br>
            <a:r>
              <a:rPr lang="fr-FR" sz="1600" dirty="0">
                <a:solidFill>
                  <a:srgbClr val="000000"/>
                </a:solidFill>
                <a:latin typeface="Helvetica Condensed" panose="020B0606020202030204" pitchFamily="34" charset="0"/>
              </a:rPr>
              <a:t>14 Novembre </a:t>
            </a:r>
            <a:r>
              <a:rPr lang="fr-FR" sz="1600" dirty="0" smtClean="0">
                <a:solidFill>
                  <a:srgbClr val="000000"/>
                </a:solidFill>
                <a:latin typeface="Helvetica Condensed" panose="020B0606020202030204" pitchFamily="34" charset="0"/>
              </a:rPr>
              <a:t>2022    Muséum </a:t>
            </a:r>
            <a:r>
              <a:rPr lang="fr-FR" sz="1600" dirty="0">
                <a:solidFill>
                  <a:srgbClr val="000000"/>
                </a:solidFill>
                <a:latin typeface="Helvetica Condensed" panose="020B0606020202030204" pitchFamily="34" charset="0"/>
              </a:rPr>
              <a:t>National d'Histoire Naturelle, </a:t>
            </a:r>
            <a:r>
              <a:rPr lang="fr-FR" sz="1600" dirty="0" smtClean="0">
                <a:solidFill>
                  <a:srgbClr val="000000"/>
                </a:solidFill>
                <a:latin typeface="Helvetica Condensed" panose="020B0606020202030204" pitchFamily="34" charset="0"/>
              </a:rPr>
              <a:t>Paris</a:t>
            </a:r>
            <a:endParaRPr lang="fr-FR" sz="1600" dirty="0">
              <a:latin typeface="Helvetica Condensed" panose="020B0606020202030204" pitchFamily="34" charset="0"/>
            </a:endParaRPr>
          </a:p>
        </p:txBody>
      </p:sp>
      <p:pic>
        <p:nvPicPr>
          <p:cNvPr id="15" name="Imag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97067" y="3221566"/>
            <a:ext cx="1110959" cy="740639"/>
          </a:xfrm>
          <a:prstGeom prst="rect">
            <a:avLst/>
          </a:prstGeom>
        </p:spPr>
      </p:pic>
    </p:spTree>
    <p:extLst>
      <p:ext uri="{BB962C8B-B14F-4D97-AF65-F5344CB8AC3E}">
        <p14:creationId xmlns:p14="http://schemas.microsoft.com/office/powerpoint/2010/main" val="35497506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Image 3" descr="plan rapproché de vagues">
            <a:extLst>
              <a:ext uri="{FF2B5EF4-FFF2-40B4-BE49-F238E27FC236}">
                <a16:creationId xmlns:a16="http://schemas.microsoft.com/office/drawing/2014/main" id="{692B3DD6-F115-484E-A49B-A9F70B6E8A2E}"/>
              </a:ext>
            </a:extLst>
          </p:cNvPr>
          <p:cNvPicPr>
            <a:picLocks noChangeAspect="1"/>
          </p:cNvPicPr>
          <p:nvPr/>
        </p:nvPicPr>
        <p:blipFill rotWithShape="1">
          <a:blip r:embed="rId4">
            <a:alphaModFix amt="25000"/>
          </a:blip>
          <a:srcRect b="15730"/>
          <a:stretch/>
        </p:blipFill>
        <p:spPr>
          <a:xfrm>
            <a:off x="-20071" y="-4184"/>
            <a:ext cx="12191980" cy="6858000"/>
          </a:xfrm>
          <a:prstGeom prst="rect">
            <a:avLst/>
          </a:prstGeom>
        </p:spPr>
      </p:pic>
      <p:sp>
        <p:nvSpPr>
          <p:cNvPr id="2" name="Titre 1">
            <a:extLst>
              <a:ext uri="{FF2B5EF4-FFF2-40B4-BE49-F238E27FC236}">
                <a16:creationId xmlns:a16="http://schemas.microsoft.com/office/drawing/2014/main" id="{3312E85E-DDC7-4684-AF8D-342EF677FB0D}"/>
              </a:ext>
            </a:extLst>
          </p:cNvPr>
          <p:cNvSpPr>
            <a:spLocks noGrp="1"/>
          </p:cNvSpPr>
          <p:nvPr>
            <p:ph type="title"/>
          </p:nvPr>
        </p:nvSpPr>
        <p:spPr>
          <a:xfrm>
            <a:off x="7693118" y="2235380"/>
            <a:ext cx="4215773" cy="674583"/>
          </a:xfrm>
        </p:spPr>
        <p:txBody>
          <a:bodyPr rtlCol="0">
            <a:normAutofit/>
          </a:bodyPr>
          <a:lstStyle/>
          <a:p>
            <a:pPr algn="r"/>
            <a:r>
              <a:rPr lang="fr-FR" sz="4000" dirty="0" smtClean="0"/>
              <a:t>Approches ciblées</a:t>
            </a:r>
            <a:endParaRPr lang="fr-FR" sz="4000" dirty="0"/>
          </a:p>
        </p:txBody>
      </p:sp>
      <p:sp>
        <p:nvSpPr>
          <p:cNvPr id="13" name="Rectangle 12"/>
          <p:cNvSpPr/>
          <p:nvPr/>
        </p:nvSpPr>
        <p:spPr>
          <a:xfrm>
            <a:off x="26" y="0"/>
            <a:ext cx="1761041" cy="6858000"/>
          </a:xfrm>
          <a:prstGeom prst="rect">
            <a:avLst/>
          </a:prstGeom>
          <a:solidFill>
            <a:srgbClr val="276C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26" y="6381133"/>
            <a:ext cx="1854478" cy="461665"/>
          </a:xfrm>
          <a:prstGeom prst="rect">
            <a:avLst/>
          </a:prstGeom>
          <a:noFill/>
        </p:spPr>
        <p:txBody>
          <a:bodyPr wrap="square" rtlCol="0">
            <a:spAutoFit/>
          </a:bodyPr>
          <a:lstStyle/>
          <a:p>
            <a:r>
              <a:rPr lang="fr-FR" sz="1200" dirty="0" smtClean="0">
                <a:solidFill>
                  <a:schemeClr val="tx2"/>
                </a:solidFill>
              </a:rPr>
              <a:t>Eco-</a:t>
            </a:r>
            <a:r>
              <a:rPr lang="fr-FR" sz="1200" dirty="0" err="1" smtClean="0">
                <a:solidFill>
                  <a:schemeClr val="tx2"/>
                </a:solidFill>
              </a:rPr>
              <a:t>exposome</a:t>
            </a:r>
            <a:r>
              <a:rPr lang="fr-FR" sz="1200" dirty="0" smtClean="0">
                <a:solidFill>
                  <a:schemeClr val="tx2"/>
                </a:solidFill>
              </a:rPr>
              <a:t> aquatique</a:t>
            </a:r>
          </a:p>
          <a:p>
            <a:r>
              <a:rPr lang="fr-FR" sz="1200" dirty="0" err="1" smtClean="0">
                <a:solidFill>
                  <a:schemeClr val="tx2"/>
                </a:solidFill>
              </a:rPr>
              <a:t>E.Gomez</a:t>
            </a:r>
            <a:endParaRPr lang="fr-FR" sz="1200" dirty="0">
              <a:solidFill>
                <a:schemeClr val="tx2"/>
              </a:solidFill>
            </a:endParaRPr>
          </a:p>
        </p:txBody>
      </p:sp>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 y="5839494"/>
            <a:ext cx="824850" cy="549900"/>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1914" y="5844543"/>
            <a:ext cx="582406" cy="582406"/>
          </a:xfrm>
          <a:prstGeom prst="rect">
            <a:avLst/>
          </a:prstGeom>
        </p:spPr>
      </p:pic>
      <p:pic>
        <p:nvPicPr>
          <p:cNvPr id="26" name="Google Shape;85;p3">
            <a:extLst>
              <a:ext uri="{FF2B5EF4-FFF2-40B4-BE49-F238E27FC236}">
                <a16:creationId xmlns:a16="http://schemas.microsoft.com/office/drawing/2014/main" id="{8C29643A-9A3D-4878-8FAE-54EA5B9CC276}"/>
              </a:ext>
            </a:extLst>
          </p:cNvPr>
          <p:cNvPicPr preferRelativeResize="0"/>
          <p:nvPr/>
        </p:nvPicPr>
        <p:blipFill>
          <a:blip r:embed="rId7">
            <a:alphaModFix/>
          </a:blip>
          <a:stretch>
            <a:fillRect/>
          </a:stretch>
        </p:blipFill>
        <p:spPr>
          <a:xfrm>
            <a:off x="2052852" y="2409210"/>
            <a:ext cx="1501885" cy="659425"/>
          </a:xfrm>
          <a:prstGeom prst="rect">
            <a:avLst/>
          </a:prstGeom>
          <a:noFill/>
          <a:ln>
            <a:noFill/>
          </a:ln>
        </p:spPr>
      </p:pic>
      <p:sp>
        <p:nvSpPr>
          <p:cNvPr id="3" name="ZoneTexte 2"/>
          <p:cNvSpPr txBox="1"/>
          <p:nvPr/>
        </p:nvSpPr>
        <p:spPr>
          <a:xfrm>
            <a:off x="3617520" y="2539362"/>
            <a:ext cx="1513115" cy="97256"/>
          </a:xfrm>
          <a:prstGeom prst="rect">
            <a:avLst/>
          </a:prstGeom>
          <a:noFill/>
        </p:spPr>
        <p:txBody>
          <a:bodyPr wrap="square" rtlCol="0">
            <a:spAutoFit/>
          </a:bodyPr>
          <a:lstStyle/>
          <a:p>
            <a:r>
              <a:rPr lang="fr-FR" dirty="0" smtClean="0"/>
              <a:t>Emilie </a:t>
            </a:r>
            <a:r>
              <a:rPr lang="fr-FR" dirty="0" err="1" smtClean="0"/>
              <a:t>Farcy</a:t>
            </a:r>
            <a:endParaRPr lang="fr-FR" dirty="0"/>
          </a:p>
        </p:txBody>
      </p:sp>
      <p:sp>
        <p:nvSpPr>
          <p:cNvPr id="19" name="ZoneTexte 18"/>
          <p:cNvSpPr txBox="1"/>
          <p:nvPr/>
        </p:nvSpPr>
        <p:spPr>
          <a:xfrm>
            <a:off x="7556440" y="3783140"/>
            <a:ext cx="4532988" cy="369332"/>
          </a:xfrm>
          <a:prstGeom prst="rect">
            <a:avLst/>
          </a:prstGeom>
          <a:noFill/>
          <a:ln w="28575">
            <a:solidFill>
              <a:srgbClr val="00B0F0"/>
            </a:solidFill>
          </a:ln>
        </p:spPr>
        <p:txBody>
          <a:bodyPr wrap="square" rtlCol="0">
            <a:spAutoFit/>
          </a:bodyPr>
          <a:lstStyle/>
          <a:p>
            <a:pPr algn="ctr"/>
            <a:r>
              <a:rPr lang="fr-FR" b="1" dirty="0" smtClean="0">
                <a:latin typeface="Calibri" panose="020F0502020204030204" pitchFamily="34" charset="0"/>
                <a:cs typeface="Calibri" panose="020F0502020204030204" pitchFamily="34" charset="0"/>
              </a:rPr>
              <a:t>10/109 </a:t>
            </a:r>
            <a:r>
              <a:rPr lang="fr-FR" b="1" dirty="0" smtClean="0">
                <a:latin typeface="Calibri" panose="020F0502020204030204" pitchFamily="34" charset="0"/>
                <a:cs typeface="Calibri" panose="020F0502020204030204" pitchFamily="34" charset="0"/>
              </a:rPr>
              <a:t>contaminants émergents </a:t>
            </a:r>
            <a:r>
              <a:rPr lang="fr-FR" dirty="0" smtClean="0">
                <a:latin typeface="Calibri" panose="020F0502020204030204" pitchFamily="34" charset="0"/>
                <a:cs typeface="Calibri" panose="020F0502020204030204" pitchFamily="34" charset="0"/>
              </a:rPr>
              <a:t>quantifiés</a:t>
            </a:r>
            <a:endParaRPr lang="fr-FR" dirty="0" smtClean="0">
              <a:latin typeface="Calibri" panose="020F0502020204030204" pitchFamily="34" charset="0"/>
              <a:cs typeface="Calibri" panose="020F0502020204030204" pitchFamily="34" charset="0"/>
            </a:endParaRPr>
          </a:p>
        </p:txBody>
      </p:sp>
      <p:pic>
        <p:nvPicPr>
          <p:cNvPr id="20" name="Google Shape;51;p3"/>
          <p:cNvPicPr preferRelativeResize="0"/>
          <p:nvPr/>
        </p:nvPicPr>
        <p:blipFill rotWithShape="1">
          <a:blip r:embed="rId8">
            <a:alphaModFix/>
          </a:blip>
          <a:srcRect l="24075" t="18567" b="36701"/>
          <a:stretch/>
        </p:blipFill>
        <p:spPr>
          <a:xfrm>
            <a:off x="7644380" y="2855977"/>
            <a:ext cx="1233282" cy="781898"/>
          </a:xfrm>
          <a:prstGeom prst="rect">
            <a:avLst/>
          </a:prstGeom>
          <a:ln>
            <a:noFill/>
          </a:ln>
          <a:effectLst>
            <a:softEdge rad="112500"/>
          </a:effectLst>
        </p:spPr>
      </p:pic>
      <p:sp>
        <p:nvSpPr>
          <p:cNvPr id="21" name="ZoneTexte 20"/>
          <p:cNvSpPr txBox="1"/>
          <p:nvPr/>
        </p:nvSpPr>
        <p:spPr>
          <a:xfrm>
            <a:off x="8964750" y="3020737"/>
            <a:ext cx="2476139" cy="646331"/>
          </a:xfrm>
          <a:prstGeom prst="rect">
            <a:avLst/>
          </a:prstGeom>
          <a:noFill/>
        </p:spPr>
        <p:txBody>
          <a:bodyPr wrap="square" rtlCol="0">
            <a:spAutoFit/>
          </a:bodyPr>
          <a:lstStyle/>
          <a:p>
            <a:pPr algn="ctr"/>
            <a:r>
              <a:rPr lang="fr-FR" dirty="0" smtClean="0">
                <a:latin typeface="Calibri" panose="020F0502020204030204" pitchFamily="34" charset="0"/>
                <a:cs typeface="Calibri" panose="020F0502020204030204" pitchFamily="34" charset="0"/>
              </a:rPr>
              <a:t>Organisme entier, pool</a:t>
            </a:r>
            <a:endParaRPr lang="fr-FR" dirty="0" smtClean="0">
              <a:latin typeface="Calibri" panose="020F0502020204030204" pitchFamily="34" charset="0"/>
              <a:cs typeface="Calibri" panose="020F0502020204030204" pitchFamily="34" charset="0"/>
            </a:endParaRPr>
          </a:p>
          <a:p>
            <a:pPr algn="ctr"/>
            <a:r>
              <a:rPr lang="fr-FR" dirty="0" smtClean="0">
                <a:latin typeface="Calibri" panose="020F0502020204030204" pitchFamily="34" charset="0"/>
                <a:cs typeface="Calibri" panose="020F0502020204030204" pitchFamily="34" charset="0"/>
              </a:rPr>
              <a:t>(400 mg)</a:t>
            </a:r>
            <a:endParaRPr lang="fr-FR" dirty="0">
              <a:latin typeface="Calibri" panose="020F0502020204030204" pitchFamily="34" charset="0"/>
              <a:cs typeface="Calibri" panose="020F0502020204030204" pitchFamily="34" charset="0"/>
            </a:endParaRPr>
          </a:p>
        </p:txBody>
      </p:sp>
      <p:pic>
        <p:nvPicPr>
          <p:cNvPr id="22" name="Image 21"/>
          <p:cNvPicPr>
            <a:picLocks noChangeAspect="1"/>
          </p:cNvPicPr>
          <p:nvPr/>
        </p:nvPicPr>
        <p:blipFill>
          <a:blip r:embed="rId9"/>
          <a:stretch>
            <a:fillRect/>
          </a:stretch>
        </p:blipFill>
        <p:spPr>
          <a:xfrm>
            <a:off x="3357624" y="3301836"/>
            <a:ext cx="1754667" cy="958995"/>
          </a:xfrm>
          <a:prstGeom prst="rect">
            <a:avLst/>
          </a:prstGeom>
        </p:spPr>
      </p:pic>
      <p:pic>
        <p:nvPicPr>
          <p:cNvPr id="25" name="Image 24"/>
          <p:cNvPicPr>
            <a:picLocks noChangeAspect="1"/>
          </p:cNvPicPr>
          <p:nvPr/>
        </p:nvPicPr>
        <p:blipFill>
          <a:blip r:embed="rId10"/>
          <a:stretch>
            <a:fillRect/>
          </a:stretch>
        </p:blipFill>
        <p:spPr>
          <a:xfrm>
            <a:off x="4978549" y="3243133"/>
            <a:ext cx="2437999" cy="1076403"/>
          </a:xfrm>
          <a:prstGeom prst="rect">
            <a:avLst/>
          </a:prstGeom>
        </p:spPr>
      </p:pic>
      <p:pic>
        <p:nvPicPr>
          <p:cNvPr id="28" name="Image 27"/>
          <p:cNvPicPr>
            <a:picLocks noChangeAspect="1"/>
          </p:cNvPicPr>
          <p:nvPr/>
        </p:nvPicPr>
        <p:blipFill>
          <a:blip r:embed="rId11"/>
          <a:stretch>
            <a:fillRect/>
          </a:stretch>
        </p:blipFill>
        <p:spPr>
          <a:xfrm>
            <a:off x="3397524" y="4298176"/>
            <a:ext cx="2900326" cy="1621687"/>
          </a:xfrm>
          <a:prstGeom prst="rect">
            <a:avLst/>
          </a:prstGeom>
        </p:spPr>
      </p:pic>
      <p:pic>
        <p:nvPicPr>
          <p:cNvPr id="33" name="Picture 4" descr="Image illustrative de l’article Irbésarta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98594" y="4286043"/>
            <a:ext cx="1589604" cy="1060564"/>
          </a:xfrm>
          <a:prstGeom prst="rect">
            <a:avLst/>
          </a:prstGeom>
          <a:noFill/>
          <a:extLst>
            <a:ext uri="{909E8E84-426E-40DD-AFC4-6F175D3DCCD1}">
              <a14:hiddenFill xmlns:a14="http://schemas.microsoft.com/office/drawing/2010/main">
                <a:solidFill>
                  <a:srgbClr val="FFFFFF"/>
                </a:solidFill>
              </a14:hiddenFill>
            </a:ext>
          </a:extLst>
        </p:spPr>
      </p:pic>
      <p:pic>
        <p:nvPicPr>
          <p:cNvPr id="42" name="Image 41"/>
          <p:cNvPicPr>
            <a:picLocks noChangeAspect="1"/>
          </p:cNvPicPr>
          <p:nvPr/>
        </p:nvPicPr>
        <p:blipFill>
          <a:blip r:embed="rId13"/>
          <a:stretch>
            <a:fillRect/>
          </a:stretch>
        </p:blipFill>
        <p:spPr>
          <a:xfrm>
            <a:off x="5103135" y="84942"/>
            <a:ext cx="6802488" cy="2994471"/>
          </a:xfrm>
          <a:prstGeom prst="rect">
            <a:avLst/>
          </a:prstGeom>
        </p:spPr>
      </p:pic>
      <p:sp>
        <p:nvSpPr>
          <p:cNvPr id="35" name="ZoneTexte 34"/>
          <p:cNvSpPr txBox="1"/>
          <p:nvPr/>
        </p:nvSpPr>
        <p:spPr>
          <a:xfrm>
            <a:off x="7598594" y="5426271"/>
            <a:ext cx="1734449" cy="646331"/>
          </a:xfrm>
          <a:prstGeom prst="rect">
            <a:avLst/>
          </a:prstGeom>
          <a:noFill/>
        </p:spPr>
        <p:txBody>
          <a:bodyPr wrap="none" rtlCol="0">
            <a:spAutoFit/>
          </a:bodyPr>
          <a:lstStyle/>
          <a:p>
            <a:pPr algn="ctr"/>
            <a:r>
              <a:rPr lang="fr-FR" dirty="0" err="1" smtClean="0">
                <a:latin typeface="Calibri" panose="020F0502020204030204" pitchFamily="34" charset="0"/>
                <a:cs typeface="Calibri" panose="020F0502020204030204" pitchFamily="34" charset="0"/>
              </a:rPr>
              <a:t>Irbesartan</a:t>
            </a:r>
            <a:r>
              <a:rPr lang="fr-FR" dirty="0" smtClean="0">
                <a:latin typeface="Calibri" panose="020F0502020204030204" pitchFamily="34" charset="0"/>
                <a:cs typeface="Calibri" panose="020F0502020204030204" pitchFamily="34" charset="0"/>
              </a:rPr>
              <a:t> </a:t>
            </a:r>
          </a:p>
          <a:p>
            <a:pPr algn="ctr"/>
            <a:r>
              <a:rPr lang="fr-FR" dirty="0" smtClean="0">
                <a:latin typeface="Calibri" panose="020F0502020204030204" pitchFamily="34" charset="0"/>
                <a:cs typeface="Calibri" panose="020F0502020204030204" pitchFamily="34" charset="0"/>
              </a:rPr>
              <a:t>(</a:t>
            </a:r>
            <a:r>
              <a:rPr lang="fr-FR" dirty="0" err="1" smtClean="0">
                <a:latin typeface="Calibri" panose="020F0502020204030204" pitchFamily="34" charset="0"/>
                <a:cs typeface="Calibri" panose="020F0502020204030204" pitchFamily="34" charset="0"/>
              </a:rPr>
              <a:t>antidepresseur</a:t>
            </a:r>
            <a:r>
              <a:rPr lang="fr-FR" dirty="0" smtClean="0">
                <a:latin typeface="Calibri" panose="020F0502020204030204" pitchFamily="34" charset="0"/>
                <a:cs typeface="Calibri" panose="020F0502020204030204" pitchFamily="34" charset="0"/>
              </a:rPr>
              <a:t>)</a:t>
            </a:r>
          </a:p>
        </p:txBody>
      </p:sp>
      <p:sp>
        <p:nvSpPr>
          <p:cNvPr id="36" name="ZoneTexte 35"/>
          <p:cNvSpPr txBox="1"/>
          <p:nvPr/>
        </p:nvSpPr>
        <p:spPr>
          <a:xfrm>
            <a:off x="9576788" y="4192445"/>
            <a:ext cx="2127314" cy="2308324"/>
          </a:xfrm>
          <a:prstGeom prst="rect">
            <a:avLst/>
          </a:prstGeom>
          <a:noFill/>
        </p:spPr>
        <p:txBody>
          <a:bodyPr wrap="none" rtlCol="0">
            <a:spAutoFit/>
          </a:bodyPr>
          <a:lstStyle/>
          <a:p>
            <a:pPr marL="285750" indent="-285750">
              <a:buFontTx/>
              <a:buChar char="-"/>
            </a:pPr>
            <a:r>
              <a:rPr lang="fr-FR" dirty="0" err="1" smtClean="0">
                <a:latin typeface="Calibri" panose="020F0502020204030204" pitchFamily="34" charset="0"/>
                <a:cs typeface="Calibri" panose="020F0502020204030204" pitchFamily="34" charset="0"/>
              </a:rPr>
              <a:t>Carbamazepine</a:t>
            </a:r>
            <a:endParaRPr lang="fr-FR" dirty="0" smtClean="0">
              <a:latin typeface="Calibri" panose="020F0502020204030204" pitchFamily="34" charset="0"/>
              <a:cs typeface="Calibri" panose="020F0502020204030204" pitchFamily="34" charset="0"/>
            </a:endParaRPr>
          </a:p>
          <a:p>
            <a:pPr marL="285750" indent="-285750">
              <a:buFontTx/>
              <a:buChar char="-"/>
            </a:pPr>
            <a:r>
              <a:rPr lang="fr-FR" dirty="0" err="1" smtClean="0">
                <a:latin typeface="Calibri" panose="020F0502020204030204" pitchFamily="34" charset="0"/>
                <a:cs typeface="Calibri" panose="020F0502020204030204" pitchFamily="34" charset="0"/>
              </a:rPr>
              <a:t>Irbesartan</a:t>
            </a:r>
            <a:endParaRPr lang="fr-FR" dirty="0" smtClean="0">
              <a:latin typeface="Calibri" panose="020F0502020204030204" pitchFamily="34" charset="0"/>
              <a:cs typeface="Calibri" panose="020F0502020204030204" pitchFamily="34" charset="0"/>
            </a:endParaRPr>
          </a:p>
          <a:p>
            <a:pPr marL="285750" indent="-285750">
              <a:buFontTx/>
              <a:buChar char="-"/>
            </a:pPr>
            <a:r>
              <a:rPr lang="fr-FR" dirty="0" err="1" smtClean="0">
                <a:latin typeface="Calibri" panose="020F0502020204030204" pitchFamily="34" charset="0"/>
                <a:cs typeface="Calibri" panose="020F0502020204030204" pitchFamily="34" charset="0"/>
              </a:rPr>
              <a:t>Lamotrigine</a:t>
            </a:r>
            <a:endParaRPr lang="fr-FR" dirty="0" smtClean="0">
              <a:latin typeface="Calibri" panose="020F0502020204030204" pitchFamily="34" charset="0"/>
              <a:cs typeface="Calibri" panose="020F0502020204030204" pitchFamily="34" charset="0"/>
            </a:endParaRPr>
          </a:p>
          <a:p>
            <a:pPr marL="285750" indent="-285750">
              <a:buFontTx/>
              <a:buChar char="-"/>
            </a:pPr>
            <a:r>
              <a:rPr lang="fr-FR" dirty="0" err="1" smtClean="0">
                <a:latin typeface="Calibri" panose="020F0502020204030204" pitchFamily="34" charset="0"/>
                <a:cs typeface="Calibri" panose="020F0502020204030204" pitchFamily="34" charset="0"/>
              </a:rPr>
              <a:t>Tramadol</a:t>
            </a:r>
            <a:endParaRPr lang="fr-FR" dirty="0" smtClean="0">
              <a:latin typeface="Calibri" panose="020F0502020204030204" pitchFamily="34" charset="0"/>
              <a:cs typeface="Calibri" panose="020F0502020204030204" pitchFamily="34" charset="0"/>
            </a:endParaRPr>
          </a:p>
          <a:p>
            <a:pPr marL="285750" indent="-285750">
              <a:buFontTx/>
              <a:buChar char="-"/>
            </a:pPr>
            <a:r>
              <a:rPr lang="fr-FR" dirty="0" err="1" smtClean="0">
                <a:latin typeface="Calibri" panose="020F0502020204030204" pitchFamily="34" charset="0"/>
                <a:cs typeface="Calibri" panose="020F0502020204030204" pitchFamily="34" charset="0"/>
              </a:rPr>
              <a:t>Venlafaxine</a:t>
            </a:r>
            <a:endParaRPr lang="fr-FR" dirty="0" smtClean="0">
              <a:latin typeface="Calibri" panose="020F0502020204030204" pitchFamily="34" charset="0"/>
              <a:cs typeface="Calibri" panose="020F0502020204030204" pitchFamily="34" charset="0"/>
            </a:endParaRPr>
          </a:p>
          <a:p>
            <a:pPr marL="285750" indent="-285750">
              <a:buFontTx/>
              <a:buChar char="-"/>
            </a:pPr>
            <a:r>
              <a:rPr lang="fr-FR" dirty="0" err="1" smtClean="0">
                <a:latin typeface="Calibri" panose="020F0502020204030204" pitchFamily="34" charset="0"/>
                <a:cs typeface="Calibri" panose="020F0502020204030204" pitchFamily="34" charset="0"/>
              </a:rPr>
              <a:t>Fluzasulfuran</a:t>
            </a:r>
            <a:endParaRPr lang="fr-FR" dirty="0" smtClean="0">
              <a:latin typeface="Calibri" panose="020F0502020204030204" pitchFamily="34" charset="0"/>
              <a:cs typeface="Calibri" panose="020F0502020204030204" pitchFamily="34" charset="0"/>
            </a:endParaRPr>
          </a:p>
          <a:p>
            <a:pPr marL="285750" indent="-285750">
              <a:buFontTx/>
              <a:buChar char="-"/>
            </a:pPr>
            <a:r>
              <a:rPr lang="fr-FR" dirty="0" err="1" smtClean="0">
                <a:latin typeface="Calibri" panose="020F0502020204030204" pitchFamily="34" charset="0"/>
                <a:cs typeface="Calibri" panose="020F0502020204030204" pitchFamily="34" charset="0"/>
              </a:rPr>
              <a:t>Sulfamethoxazole</a:t>
            </a:r>
            <a:endParaRPr lang="fr-FR" dirty="0" smtClean="0">
              <a:latin typeface="Calibri" panose="020F0502020204030204" pitchFamily="34" charset="0"/>
              <a:cs typeface="Calibri" panose="020F0502020204030204" pitchFamily="34" charset="0"/>
            </a:endParaRPr>
          </a:p>
          <a:p>
            <a:pPr marL="285750" indent="-285750">
              <a:buFontTx/>
              <a:buChar char="-"/>
            </a:pPr>
            <a:r>
              <a:rPr lang="fr-FR" dirty="0" smtClean="0">
                <a:latin typeface="Calibri" panose="020F0502020204030204" pitchFamily="34" charset="0"/>
                <a:cs typeface="Calibri" panose="020F0502020204030204" pitchFamily="34" charset="0"/>
              </a:rPr>
              <a:t>…</a:t>
            </a:r>
          </a:p>
        </p:txBody>
      </p:sp>
      <p:sp>
        <p:nvSpPr>
          <p:cNvPr id="5" name="ZoneTexte 4"/>
          <p:cNvSpPr txBox="1"/>
          <p:nvPr/>
        </p:nvSpPr>
        <p:spPr>
          <a:xfrm>
            <a:off x="3714560" y="4548012"/>
            <a:ext cx="1129583" cy="276999"/>
          </a:xfrm>
          <a:prstGeom prst="rect">
            <a:avLst/>
          </a:prstGeom>
          <a:noFill/>
        </p:spPr>
        <p:txBody>
          <a:bodyPr wrap="square" rtlCol="0">
            <a:spAutoFit/>
          </a:bodyPr>
          <a:lstStyle/>
          <a:p>
            <a:r>
              <a:rPr lang="fr-FR" sz="1200" dirty="0" smtClean="0">
                <a:solidFill>
                  <a:schemeClr val="bg1"/>
                </a:solidFill>
              </a:rPr>
              <a:t>échantillon</a:t>
            </a:r>
            <a:endParaRPr lang="fr-FR" sz="1200" dirty="0">
              <a:solidFill>
                <a:schemeClr val="bg1"/>
              </a:solidFill>
            </a:endParaRPr>
          </a:p>
        </p:txBody>
      </p:sp>
      <p:sp>
        <p:nvSpPr>
          <p:cNvPr id="37" name="ZoneTexte 36"/>
          <p:cNvSpPr txBox="1"/>
          <p:nvPr/>
        </p:nvSpPr>
        <p:spPr>
          <a:xfrm>
            <a:off x="3703676" y="5299131"/>
            <a:ext cx="1129583" cy="276999"/>
          </a:xfrm>
          <a:prstGeom prst="rect">
            <a:avLst/>
          </a:prstGeom>
          <a:noFill/>
        </p:spPr>
        <p:txBody>
          <a:bodyPr wrap="square" rtlCol="0">
            <a:spAutoFit/>
          </a:bodyPr>
          <a:lstStyle/>
          <a:p>
            <a:r>
              <a:rPr lang="fr-FR" sz="1200" dirty="0" smtClean="0">
                <a:solidFill>
                  <a:schemeClr val="bg1"/>
                </a:solidFill>
              </a:rPr>
              <a:t>standard</a:t>
            </a:r>
            <a:endParaRPr lang="fr-FR" sz="1200" dirty="0">
              <a:solidFill>
                <a:schemeClr val="bg1"/>
              </a:solidFill>
            </a:endParaRPr>
          </a:p>
        </p:txBody>
      </p:sp>
      <p:sp>
        <p:nvSpPr>
          <p:cNvPr id="38" name="ZoneTexte 37"/>
          <p:cNvSpPr txBox="1"/>
          <p:nvPr/>
        </p:nvSpPr>
        <p:spPr>
          <a:xfrm>
            <a:off x="2656113" y="6054078"/>
            <a:ext cx="5399316" cy="461665"/>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fr-FR" sz="2400" b="1" i="1" dirty="0" smtClean="0">
                <a:solidFill>
                  <a:schemeClr val="bg1"/>
                </a:solidFill>
              </a:rPr>
              <a:t>Challenge pour déterminer l’exposition </a:t>
            </a:r>
            <a:endParaRPr lang="fr-FR" sz="2400" b="1" i="1" dirty="0">
              <a:solidFill>
                <a:schemeClr val="bg1"/>
              </a:solidFill>
            </a:endParaRPr>
          </a:p>
        </p:txBody>
      </p:sp>
      <p:sp>
        <p:nvSpPr>
          <p:cNvPr id="39" name="Flèche droite 38"/>
          <p:cNvSpPr/>
          <p:nvPr/>
        </p:nvSpPr>
        <p:spPr>
          <a:xfrm>
            <a:off x="2040128" y="6133416"/>
            <a:ext cx="595353" cy="230833"/>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a:p>
        </p:txBody>
      </p:sp>
      <p:sp>
        <p:nvSpPr>
          <p:cNvPr id="41" name="ZoneTexte 40"/>
          <p:cNvSpPr txBox="1"/>
          <p:nvPr/>
        </p:nvSpPr>
        <p:spPr>
          <a:xfrm flipH="1">
            <a:off x="2040128" y="582698"/>
            <a:ext cx="3290939" cy="1384995"/>
          </a:xfrm>
          <a:prstGeom prst="rect">
            <a:avLst/>
          </a:prstGeom>
          <a:noFill/>
          <a:ln w="38100">
            <a:solidFill>
              <a:schemeClr val="accent5"/>
            </a:solidFill>
          </a:ln>
        </p:spPr>
        <p:txBody>
          <a:bodyPr wrap="square" rtlCol="0">
            <a:spAutoFit/>
          </a:bodyPr>
          <a:lstStyle/>
          <a:p>
            <a:pPr algn="ctr"/>
            <a:r>
              <a:rPr lang="fr-FR" sz="2800" i="1" dirty="0" smtClean="0">
                <a:solidFill>
                  <a:schemeClr val="accent5"/>
                </a:solidFill>
                <a:latin typeface="Calibri" panose="020F0502020204030204" pitchFamily="34" charset="0"/>
                <a:cs typeface="Calibri" panose="020F0502020204030204" pitchFamily="34" charset="0"/>
              </a:rPr>
              <a:t>Qu’est-ce que cela représente dans les milieux aquatiques ? </a:t>
            </a:r>
            <a:endParaRPr lang="fr-FR" sz="2800" i="1" dirty="0">
              <a:solidFill>
                <a:schemeClr val="accent5"/>
              </a:solidFill>
              <a:latin typeface="Calibri" panose="020F0502020204030204" pitchFamily="34" charset="0"/>
              <a:cs typeface="Calibri" panose="020F0502020204030204" pitchFamily="34" charset="0"/>
            </a:endParaRPr>
          </a:p>
        </p:txBody>
      </p:sp>
      <p:sp>
        <p:nvSpPr>
          <p:cNvPr id="31" name="Ellipse 30"/>
          <p:cNvSpPr/>
          <p:nvPr/>
        </p:nvSpPr>
        <p:spPr>
          <a:xfrm rot="20780124">
            <a:off x="7277041" y="1003717"/>
            <a:ext cx="2377930" cy="753351"/>
          </a:xfrm>
          <a:prstGeom prst="ellipse">
            <a:avLst/>
          </a:prstGeom>
          <a:noFill/>
          <a:ln w="57150">
            <a:solidFill>
              <a:srgbClr val="F4C3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3" name="Groupe 42"/>
          <p:cNvGrpSpPr/>
          <p:nvPr/>
        </p:nvGrpSpPr>
        <p:grpSpPr>
          <a:xfrm>
            <a:off x="48048" y="86184"/>
            <a:ext cx="1860507" cy="1228819"/>
            <a:chOff x="82760" y="4268584"/>
            <a:chExt cx="1860507" cy="1228819"/>
          </a:xfrm>
        </p:grpSpPr>
        <p:pic>
          <p:nvPicPr>
            <p:cNvPr id="44" name="Image 43"/>
            <p:cNvPicPr>
              <a:picLocks noChangeAspect="1"/>
            </p:cNvPicPr>
            <p:nvPr/>
          </p:nvPicPr>
          <p:blipFill>
            <a:blip r:embed="rId14"/>
            <a:stretch>
              <a:fillRect/>
            </a:stretch>
          </p:blipFill>
          <p:spPr>
            <a:xfrm>
              <a:off x="82760" y="4268584"/>
              <a:ext cx="1860507" cy="1228819"/>
            </a:xfrm>
            <a:prstGeom prst="rect">
              <a:avLst/>
            </a:prstGeom>
          </p:spPr>
        </p:pic>
        <p:sp>
          <p:nvSpPr>
            <p:cNvPr id="45" name="Ellipse 44"/>
            <p:cNvSpPr/>
            <p:nvPr/>
          </p:nvSpPr>
          <p:spPr>
            <a:xfrm>
              <a:off x="225115" y="4566600"/>
              <a:ext cx="177281" cy="1766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Ellipse 45"/>
            <p:cNvSpPr/>
            <p:nvPr/>
          </p:nvSpPr>
          <p:spPr>
            <a:xfrm>
              <a:off x="109614" y="4331004"/>
              <a:ext cx="177281" cy="1766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Ellipse 46"/>
            <p:cNvSpPr/>
            <p:nvPr/>
          </p:nvSpPr>
          <p:spPr>
            <a:xfrm>
              <a:off x="253832" y="4795630"/>
              <a:ext cx="177281" cy="1766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94374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Image 3" descr="plan rapproché de vagues">
            <a:extLst>
              <a:ext uri="{FF2B5EF4-FFF2-40B4-BE49-F238E27FC236}">
                <a16:creationId xmlns:a16="http://schemas.microsoft.com/office/drawing/2014/main" id="{692B3DD6-F115-484E-A49B-A9F70B6E8A2E}"/>
              </a:ext>
            </a:extLst>
          </p:cNvPr>
          <p:cNvPicPr>
            <a:picLocks noChangeAspect="1"/>
          </p:cNvPicPr>
          <p:nvPr/>
        </p:nvPicPr>
        <p:blipFill rotWithShape="1">
          <a:blip r:embed="rId5">
            <a:alphaModFix amt="25000"/>
          </a:blip>
          <a:srcRect b="15730"/>
          <a:stretch/>
        </p:blipFill>
        <p:spPr>
          <a:xfrm>
            <a:off x="26" y="1"/>
            <a:ext cx="12191980" cy="6858000"/>
          </a:xfrm>
          <a:prstGeom prst="rect">
            <a:avLst/>
          </a:prstGeom>
        </p:spPr>
      </p:pic>
      <p:sp>
        <p:nvSpPr>
          <p:cNvPr id="13" name="Rectangle 12"/>
          <p:cNvSpPr/>
          <p:nvPr/>
        </p:nvSpPr>
        <p:spPr>
          <a:xfrm>
            <a:off x="26" y="0"/>
            <a:ext cx="1761041" cy="6858000"/>
          </a:xfrm>
          <a:prstGeom prst="rect">
            <a:avLst/>
          </a:prstGeom>
          <a:solidFill>
            <a:srgbClr val="276C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26" y="6381133"/>
            <a:ext cx="1854478" cy="461665"/>
          </a:xfrm>
          <a:prstGeom prst="rect">
            <a:avLst/>
          </a:prstGeom>
          <a:noFill/>
        </p:spPr>
        <p:txBody>
          <a:bodyPr wrap="square" rtlCol="0">
            <a:spAutoFit/>
          </a:bodyPr>
          <a:lstStyle/>
          <a:p>
            <a:r>
              <a:rPr lang="fr-FR" sz="1200" dirty="0" smtClean="0">
                <a:solidFill>
                  <a:schemeClr val="tx2"/>
                </a:solidFill>
              </a:rPr>
              <a:t>Eco-</a:t>
            </a:r>
            <a:r>
              <a:rPr lang="fr-FR" sz="1200" dirty="0" err="1" smtClean="0">
                <a:solidFill>
                  <a:schemeClr val="tx2"/>
                </a:solidFill>
              </a:rPr>
              <a:t>exposome</a:t>
            </a:r>
            <a:r>
              <a:rPr lang="fr-FR" sz="1200" dirty="0" smtClean="0">
                <a:solidFill>
                  <a:schemeClr val="tx2"/>
                </a:solidFill>
              </a:rPr>
              <a:t> aquatique</a:t>
            </a:r>
          </a:p>
          <a:p>
            <a:r>
              <a:rPr lang="fr-FR" sz="1200" dirty="0" err="1" smtClean="0">
                <a:solidFill>
                  <a:schemeClr val="tx2"/>
                </a:solidFill>
              </a:rPr>
              <a:t>E.Gomez</a:t>
            </a:r>
            <a:endParaRPr lang="fr-FR" sz="1200" dirty="0">
              <a:solidFill>
                <a:schemeClr val="tx2"/>
              </a:solidFill>
            </a:endParaRPr>
          </a:p>
        </p:txBody>
      </p:sp>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 y="5839494"/>
            <a:ext cx="824850" cy="549900"/>
          </a:xfrm>
          <a:prstGeom prst="rect">
            <a:avLst/>
          </a:prstGeom>
        </p:spPr>
      </p:pic>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914" y="5844543"/>
            <a:ext cx="582406" cy="582406"/>
          </a:xfrm>
          <a:prstGeom prst="rect">
            <a:avLst/>
          </a:prstGeom>
        </p:spPr>
      </p:pic>
      <p:pic>
        <p:nvPicPr>
          <p:cNvPr id="17" name="Image 16"/>
          <p:cNvPicPr>
            <a:picLocks noChangeAspect="1"/>
          </p:cNvPicPr>
          <p:nvPr/>
        </p:nvPicPr>
        <p:blipFill>
          <a:blip r:embed="rId8"/>
          <a:stretch>
            <a:fillRect/>
          </a:stretch>
        </p:blipFill>
        <p:spPr>
          <a:xfrm>
            <a:off x="1950012" y="1897611"/>
            <a:ext cx="2096317" cy="1257368"/>
          </a:xfrm>
          <a:prstGeom prst="rect">
            <a:avLst/>
          </a:prstGeom>
        </p:spPr>
      </p:pic>
      <p:pic>
        <p:nvPicPr>
          <p:cNvPr id="24" name="Imag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4961410">
            <a:off x="2176002" y="3979337"/>
            <a:ext cx="858674" cy="414532"/>
          </a:xfrm>
          <a:prstGeom prst="rect">
            <a:avLst/>
          </a:prstGeom>
          <a:ln w="28575">
            <a:noFill/>
          </a:ln>
        </p:spPr>
      </p:pic>
      <p:pic>
        <p:nvPicPr>
          <p:cNvPr id="20" name="Image 19"/>
          <p:cNvPicPr>
            <a:picLocks noChangeAspect="1"/>
          </p:cNvPicPr>
          <p:nvPr/>
        </p:nvPicPr>
        <p:blipFill>
          <a:blip r:embed="rId10"/>
          <a:stretch>
            <a:fillRect/>
          </a:stretch>
        </p:blipFill>
        <p:spPr>
          <a:xfrm>
            <a:off x="5103135" y="84942"/>
            <a:ext cx="6802488" cy="2994471"/>
          </a:xfrm>
          <a:prstGeom prst="rect">
            <a:avLst/>
          </a:prstGeom>
        </p:spPr>
      </p:pic>
      <p:sp>
        <p:nvSpPr>
          <p:cNvPr id="21" name="ZoneTexte 20"/>
          <p:cNvSpPr txBox="1"/>
          <p:nvPr/>
        </p:nvSpPr>
        <p:spPr>
          <a:xfrm flipH="1">
            <a:off x="2040128" y="419408"/>
            <a:ext cx="3290939" cy="1384995"/>
          </a:xfrm>
          <a:prstGeom prst="rect">
            <a:avLst/>
          </a:prstGeom>
          <a:noFill/>
          <a:ln w="38100">
            <a:solidFill>
              <a:schemeClr val="accent5"/>
            </a:solidFill>
          </a:ln>
        </p:spPr>
        <p:txBody>
          <a:bodyPr wrap="square" rtlCol="0">
            <a:spAutoFit/>
          </a:bodyPr>
          <a:lstStyle/>
          <a:p>
            <a:pPr algn="ctr"/>
            <a:r>
              <a:rPr lang="fr-FR" sz="2800" i="1" dirty="0" smtClean="0">
                <a:solidFill>
                  <a:schemeClr val="accent5"/>
                </a:solidFill>
                <a:latin typeface="Calibri" panose="020F0502020204030204" pitchFamily="34" charset="0"/>
                <a:cs typeface="Calibri" panose="020F0502020204030204" pitchFamily="34" charset="0"/>
              </a:rPr>
              <a:t>Qu’est-ce que cela représente dans les milieux aquatiques ? </a:t>
            </a:r>
            <a:endParaRPr lang="fr-FR" sz="2800" i="1" dirty="0">
              <a:solidFill>
                <a:schemeClr val="accent5"/>
              </a:solidFill>
              <a:latin typeface="Calibri" panose="020F0502020204030204" pitchFamily="34" charset="0"/>
              <a:cs typeface="Calibri" panose="020F0502020204030204" pitchFamily="34" charset="0"/>
            </a:endParaRPr>
          </a:p>
        </p:txBody>
      </p:sp>
      <p:sp>
        <p:nvSpPr>
          <p:cNvPr id="26" name="Ellipse 25"/>
          <p:cNvSpPr/>
          <p:nvPr/>
        </p:nvSpPr>
        <p:spPr>
          <a:xfrm rot="20780124">
            <a:off x="7277041" y="1003717"/>
            <a:ext cx="2377930" cy="753351"/>
          </a:xfrm>
          <a:prstGeom prst="ellipse">
            <a:avLst/>
          </a:prstGeom>
          <a:noFill/>
          <a:ln w="57150">
            <a:solidFill>
              <a:srgbClr val="F4C3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3312E85E-DDC7-4684-AF8D-342EF677FB0D}"/>
              </a:ext>
            </a:extLst>
          </p:cNvPr>
          <p:cNvSpPr>
            <a:spLocks noGrp="1"/>
          </p:cNvSpPr>
          <p:nvPr>
            <p:ph type="title"/>
          </p:nvPr>
        </p:nvSpPr>
        <p:spPr>
          <a:xfrm>
            <a:off x="6058729" y="2168801"/>
            <a:ext cx="6002641" cy="734326"/>
          </a:xfrm>
        </p:spPr>
        <p:txBody>
          <a:bodyPr rtlCol="0">
            <a:noAutofit/>
          </a:bodyPr>
          <a:lstStyle/>
          <a:p>
            <a:pPr algn="r"/>
            <a:r>
              <a:rPr lang="fr-FR" sz="3200" dirty="0" err="1" smtClean="0"/>
              <a:t>Biosurveillance</a:t>
            </a:r>
            <a:r>
              <a:rPr lang="fr-FR" sz="3200" dirty="0" smtClean="0"/>
              <a:t>, bioaccumulation et métabolisme</a:t>
            </a:r>
            <a:endParaRPr lang="fr-FR" sz="3200" dirty="0"/>
          </a:p>
        </p:txBody>
      </p:sp>
      <p:grpSp>
        <p:nvGrpSpPr>
          <p:cNvPr id="11" name="Groupe 10"/>
          <p:cNvGrpSpPr/>
          <p:nvPr/>
        </p:nvGrpSpPr>
        <p:grpSpPr>
          <a:xfrm>
            <a:off x="2492827" y="5402157"/>
            <a:ext cx="9100456" cy="1236253"/>
            <a:chOff x="2242456" y="4556309"/>
            <a:chExt cx="9100456" cy="1853503"/>
          </a:xfrm>
        </p:grpSpPr>
        <p:pic>
          <p:nvPicPr>
            <p:cNvPr id="27" name="Image 10" descr="P1010265.JPG"/>
            <p:cNvPicPr>
              <a:picLocks noChangeAspect="1"/>
            </p:cNvPicPr>
            <p:nvPr/>
          </p:nvPicPr>
          <p:blipFill>
            <a:blip r:embed="rId11" cstate="print"/>
            <a:srcRect/>
            <a:stretch>
              <a:fillRect/>
            </a:stretch>
          </p:blipFill>
          <p:spPr bwMode="auto">
            <a:xfrm>
              <a:off x="4387169" y="4556309"/>
              <a:ext cx="2460625" cy="1844675"/>
            </a:xfrm>
            <a:prstGeom prst="rect">
              <a:avLst/>
            </a:prstGeom>
            <a:noFill/>
            <a:ln w="9525">
              <a:noFill/>
              <a:miter lim="800000"/>
              <a:headEnd/>
              <a:tailEnd/>
            </a:ln>
          </p:spPr>
        </p:pic>
        <p:pic>
          <p:nvPicPr>
            <p:cNvPr id="29" name="Image 11" descr="IMG_0425.jpg"/>
            <p:cNvPicPr>
              <a:picLocks noChangeAspect="1"/>
            </p:cNvPicPr>
            <p:nvPr/>
          </p:nvPicPr>
          <p:blipFill>
            <a:blip r:embed="rId12" cstate="print"/>
            <a:srcRect/>
            <a:stretch>
              <a:fillRect/>
            </a:stretch>
          </p:blipFill>
          <p:spPr bwMode="auto">
            <a:xfrm>
              <a:off x="6836681" y="4559484"/>
              <a:ext cx="2455863" cy="1841500"/>
            </a:xfrm>
            <a:prstGeom prst="rect">
              <a:avLst/>
            </a:prstGeom>
            <a:noFill/>
            <a:ln w="9525">
              <a:noFill/>
              <a:miter lim="800000"/>
              <a:headEnd/>
              <a:tailEnd/>
            </a:ln>
          </p:spPr>
        </p:pic>
        <p:pic>
          <p:nvPicPr>
            <p:cNvPr id="30" name="Image 29" descr="P1010304.JPG"/>
            <p:cNvPicPr>
              <a:picLocks noChangeAspect="1"/>
            </p:cNvPicPr>
            <p:nvPr/>
          </p:nvPicPr>
          <p:blipFill>
            <a:blip r:embed="rId13" cstate="print"/>
            <a:stretch>
              <a:fillRect/>
            </a:stretch>
          </p:blipFill>
          <p:spPr>
            <a:xfrm>
              <a:off x="9294656" y="4561298"/>
              <a:ext cx="2048256" cy="1536192"/>
            </a:xfrm>
            <a:prstGeom prst="rect">
              <a:avLst/>
            </a:prstGeom>
            <a:effectLst>
              <a:reflection blurRad="6350" stA="52000" endA="300" endPos="35000" dir="5400000" sy="-100000" algn="bl" rotWithShape="0"/>
            </a:effectLst>
          </p:spPr>
        </p:pic>
        <p:pic>
          <p:nvPicPr>
            <p:cNvPr id="31" name="Picture 4" descr="http://www.google.fr/url?source=imglanding&amp;ct=img&amp;q=http://www.meteocity.com/ressources/images/map/continents/map-europe.jpg&amp;sa=X&amp;ei=O-RUVartO8zyUo2WgagP&amp;ved=0CAkQ8wc4GQ&amp;usg=AFQjCNGzSilfI69PbJ_1vyorrLEe3LBwNQ"/>
            <p:cNvPicPr>
              <a:picLocks noChangeAspect="1" noChangeArrowheads="1"/>
            </p:cNvPicPr>
            <p:nvPr/>
          </p:nvPicPr>
          <p:blipFill>
            <a:blip r:embed="rId14" cstate="print"/>
            <a:srcRect l="2354" r="25887"/>
            <a:stretch>
              <a:fillRect/>
            </a:stretch>
          </p:blipFill>
          <p:spPr bwMode="auto">
            <a:xfrm>
              <a:off x="2242456" y="4556310"/>
              <a:ext cx="2195736" cy="1853502"/>
            </a:xfrm>
            <a:prstGeom prst="rect">
              <a:avLst/>
            </a:prstGeom>
            <a:noFill/>
          </p:spPr>
        </p:pic>
        <p:pic>
          <p:nvPicPr>
            <p:cNvPr id="32" name="Picture 80" descr="http://www.clubvoleadores.com/images/chincheta-.gif"/>
            <p:cNvPicPr>
              <a:picLocks noChangeAspect="1" noChangeArrowheads="1"/>
            </p:cNvPicPr>
            <p:nvPr/>
          </p:nvPicPr>
          <p:blipFill>
            <a:blip r:embed="rId15" cstate="print"/>
            <a:srcRect/>
            <a:stretch>
              <a:fillRect/>
            </a:stretch>
          </p:blipFill>
          <p:spPr bwMode="auto">
            <a:xfrm>
              <a:off x="3286064" y="5492413"/>
              <a:ext cx="365125" cy="439737"/>
            </a:xfrm>
            <a:prstGeom prst="rect">
              <a:avLst/>
            </a:prstGeom>
            <a:noFill/>
            <a:ln w="9525">
              <a:noFill/>
              <a:miter lim="800000"/>
              <a:headEnd/>
              <a:tailEnd/>
            </a:ln>
          </p:spPr>
        </p:pic>
      </p:grpSp>
      <p:cxnSp>
        <p:nvCxnSpPr>
          <p:cNvPr id="35" name="Connecteur droit avec flèche 34"/>
          <p:cNvCxnSpPr>
            <a:endCxn id="24" idx="1"/>
          </p:cNvCxnSpPr>
          <p:nvPr/>
        </p:nvCxnSpPr>
        <p:spPr>
          <a:xfrm flipH="1">
            <a:off x="2550712" y="2813342"/>
            <a:ext cx="691305" cy="947413"/>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44" name="Rectangle 43"/>
          <p:cNvSpPr/>
          <p:nvPr/>
        </p:nvSpPr>
        <p:spPr>
          <a:xfrm>
            <a:off x="1751426" y="6557151"/>
            <a:ext cx="5333513" cy="307777"/>
          </a:xfrm>
          <a:prstGeom prst="rect">
            <a:avLst/>
          </a:prstGeom>
        </p:spPr>
        <p:txBody>
          <a:bodyPr wrap="square">
            <a:spAutoFit/>
          </a:bodyPr>
          <a:lstStyle/>
          <a:p>
            <a:r>
              <a:rPr lang="en-US" sz="1400" i="1" dirty="0" smtClean="0"/>
              <a:t>Martinez Bueno et al</a:t>
            </a:r>
            <a:r>
              <a:rPr lang="en-US" sz="1400" dirty="0" smtClean="0"/>
              <a:t>. </a:t>
            </a:r>
            <a:r>
              <a:rPr lang="en-US" sz="1400" dirty="0" smtClean="0"/>
              <a:t>2013, 2014, </a:t>
            </a:r>
            <a:r>
              <a:rPr lang="en-US" sz="1400" i="1" dirty="0" err="1" smtClean="0"/>
              <a:t>Boillot</a:t>
            </a:r>
            <a:r>
              <a:rPr lang="en-US" sz="1400" i="1" dirty="0" smtClean="0"/>
              <a:t> et al.</a:t>
            </a:r>
            <a:r>
              <a:rPr lang="en-US" sz="1400" dirty="0" smtClean="0"/>
              <a:t> 2015, </a:t>
            </a:r>
            <a:r>
              <a:rPr lang="en-US" sz="1400" i="1" dirty="0" smtClean="0"/>
              <a:t>Gomez et al</a:t>
            </a:r>
            <a:r>
              <a:rPr lang="en-US" sz="1400" dirty="0" smtClean="0"/>
              <a:t>. 2021</a:t>
            </a:r>
            <a:endParaRPr lang="fr-FR" sz="1400" dirty="0"/>
          </a:p>
        </p:txBody>
      </p:sp>
      <p:grpSp>
        <p:nvGrpSpPr>
          <p:cNvPr id="50" name="Groupe 49"/>
          <p:cNvGrpSpPr/>
          <p:nvPr/>
        </p:nvGrpSpPr>
        <p:grpSpPr>
          <a:xfrm>
            <a:off x="3131840" y="3172790"/>
            <a:ext cx="4324874" cy="2102938"/>
            <a:chOff x="3131840" y="2348880"/>
            <a:chExt cx="5904656" cy="3960440"/>
          </a:xfrm>
        </p:grpSpPr>
        <p:pic>
          <p:nvPicPr>
            <p:cNvPr id="45" name="Picture 2"/>
            <p:cNvPicPr>
              <a:picLocks noChangeAspect="1" noChangeArrowheads="1"/>
            </p:cNvPicPr>
            <p:nvPr/>
          </p:nvPicPr>
          <p:blipFill>
            <a:blip r:embed="rId16" cstate="print"/>
            <a:srcRect l="10133" t="28959" r="34053" b="10133"/>
            <a:stretch>
              <a:fillRect/>
            </a:stretch>
          </p:blipFill>
          <p:spPr bwMode="auto">
            <a:xfrm>
              <a:off x="3851920" y="2348880"/>
              <a:ext cx="4536504" cy="3960440"/>
            </a:xfrm>
            <a:prstGeom prst="rect">
              <a:avLst/>
            </a:prstGeom>
            <a:noFill/>
            <a:ln w="9525">
              <a:noFill/>
              <a:miter lim="800000"/>
              <a:headEnd/>
              <a:tailEnd/>
            </a:ln>
          </p:spPr>
        </p:pic>
        <p:sp>
          <p:nvSpPr>
            <p:cNvPr id="46" name="Rectangle 45"/>
            <p:cNvSpPr/>
            <p:nvPr/>
          </p:nvSpPr>
          <p:spPr>
            <a:xfrm>
              <a:off x="3995936" y="2420888"/>
              <a:ext cx="1728192" cy="432048"/>
            </a:xfrm>
            <a:prstGeom prst="rect">
              <a:avLst/>
            </a:prstGeom>
            <a:solidFill>
              <a:schemeClr val="tx1">
                <a:lumMod val="75000"/>
                <a:lumOff val="25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smtClean="0">
                  <a:solidFill>
                    <a:schemeClr val="bg1"/>
                  </a:solidFill>
                  <a:latin typeface="Calibri" panose="020F0502020204030204" pitchFamily="34" charset="0"/>
                  <a:cs typeface="Calibri" panose="020F0502020204030204" pitchFamily="34" charset="0"/>
                </a:rPr>
                <a:t>&lt;Ld-2,7 </a:t>
              </a:r>
              <a:r>
                <a:rPr lang="fr-FR" sz="1200" b="1" dirty="0" err="1" smtClean="0">
                  <a:solidFill>
                    <a:schemeClr val="bg1"/>
                  </a:solidFill>
                  <a:latin typeface="Calibri" panose="020F0502020204030204" pitchFamily="34" charset="0"/>
                  <a:cs typeface="Calibri" panose="020F0502020204030204" pitchFamily="34" charset="0"/>
                </a:rPr>
                <a:t>ng</a:t>
              </a:r>
              <a:r>
                <a:rPr lang="fr-FR" sz="1200" b="1" dirty="0" smtClean="0">
                  <a:solidFill>
                    <a:schemeClr val="bg1"/>
                  </a:solidFill>
                  <a:latin typeface="Calibri" panose="020F0502020204030204" pitchFamily="34" charset="0"/>
                  <a:cs typeface="Calibri" panose="020F0502020204030204" pitchFamily="34" charset="0"/>
                </a:rPr>
                <a:t>/g </a:t>
              </a:r>
              <a:r>
                <a:rPr lang="fr-FR" sz="1200" b="1" dirty="0" err="1" smtClean="0">
                  <a:solidFill>
                    <a:schemeClr val="bg1"/>
                  </a:solidFill>
                  <a:latin typeface="Calibri" panose="020F0502020204030204" pitchFamily="34" charset="0"/>
                  <a:cs typeface="Calibri" panose="020F0502020204030204" pitchFamily="34" charset="0"/>
                </a:rPr>
                <a:t>dw</a:t>
              </a:r>
              <a:endParaRPr lang="fr-FR" sz="1200" b="1" dirty="0">
                <a:solidFill>
                  <a:schemeClr val="bg1"/>
                </a:solidFill>
                <a:latin typeface="Calibri" panose="020F0502020204030204" pitchFamily="34" charset="0"/>
                <a:cs typeface="Calibri" panose="020F0502020204030204" pitchFamily="34" charset="0"/>
              </a:endParaRPr>
            </a:p>
          </p:txBody>
        </p:sp>
        <p:sp>
          <p:nvSpPr>
            <p:cNvPr id="47" name="Rectangle 46"/>
            <p:cNvSpPr/>
            <p:nvPr/>
          </p:nvSpPr>
          <p:spPr>
            <a:xfrm>
              <a:off x="3131840" y="4365104"/>
              <a:ext cx="1728192" cy="432048"/>
            </a:xfrm>
            <a:prstGeom prst="rect">
              <a:avLst/>
            </a:prstGeom>
            <a:solidFill>
              <a:schemeClr val="tx1">
                <a:lumMod val="75000"/>
                <a:lumOff val="25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smtClean="0">
                  <a:solidFill>
                    <a:schemeClr val="bg1"/>
                  </a:solidFill>
                  <a:latin typeface="Calibri" panose="020F0502020204030204" pitchFamily="34" charset="0"/>
                  <a:cs typeface="Calibri" panose="020F0502020204030204" pitchFamily="34" charset="0"/>
                </a:rPr>
                <a:t>&lt;LD-3,0 </a:t>
              </a:r>
              <a:r>
                <a:rPr lang="fr-FR" sz="1200" b="1" dirty="0" err="1" smtClean="0">
                  <a:solidFill>
                    <a:schemeClr val="bg1"/>
                  </a:solidFill>
                  <a:latin typeface="Calibri" panose="020F0502020204030204" pitchFamily="34" charset="0"/>
                  <a:cs typeface="Calibri" panose="020F0502020204030204" pitchFamily="34" charset="0"/>
                </a:rPr>
                <a:t>ng</a:t>
              </a:r>
              <a:r>
                <a:rPr lang="fr-FR" sz="1200" b="1" dirty="0" smtClean="0">
                  <a:solidFill>
                    <a:schemeClr val="bg1"/>
                  </a:solidFill>
                  <a:latin typeface="Calibri" panose="020F0502020204030204" pitchFamily="34" charset="0"/>
                  <a:cs typeface="Calibri" panose="020F0502020204030204" pitchFamily="34" charset="0"/>
                </a:rPr>
                <a:t>/g </a:t>
              </a:r>
              <a:r>
                <a:rPr lang="fr-FR" sz="1200" b="1" dirty="0" err="1" smtClean="0">
                  <a:solidFill>
                    <a:schemeClr val="bg1"/>
                  </a:solidFill>
                  <a:latin typeface="Calibri" panose="020F0502020204030204" pitchFamily="34" charset="0"/>
                  <a:cs typeface="Calibri" panose="020F0502020204030204" pitchFamily="34" charset="0"/>
                </a:rPr>
                <a:t>dw</a:t>
              </a:r>
              <a:endParaRPr lang="fr-FR" sz="1200" b="1" dirty="0">
                <a:solidFill>
                  <a:schemeClr val="bg1"/>
                </a:solidFill>
                <a:latin typeface="Calibri" panose="020F0502020204030204" pitchFamily="34" charset="0"/>
                <a:cs typeface="Calibri" panose="020F0502020204030204" pitchFamily="34" charset="0"/>
              </a:endParaRPr>
            </a:p>
          </p:txBody>
        </p:sp>
        <p:sp>
          <p:nvSpPr>
            <p:cNvPr id="48" name="Rectangle 47"/>
            <p:cNvSpPr/>
            <p:nvPr/>
          </p:nvSpPr>
          <p:spPr>
            <a:xfrm>
              <a:off x="7308304" y="4725144"/>
              <a:ext cx="1728192" cy="432048"/>
            </a:xfrm>
            <a:prstGeom prst="rect">
              <a:avLst/>
            </a:prstGeom>
            <a:solidFill>
              <a:schemeClr val="tx1">
                <a:lumMod val="75000"/>
                <a:lumOff val="25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smtClean="0">
                  <a:solidFill>
                    <a:schemeClr val="bg1"/>
                  </a:solidFill>
                  <a:latin typeface="Calibri" panose="020F0502020204030204" pitchFamily="34" charset="0"/>
                  <a:cs typeface="Calibri" panose="020F0502020204030204" pitchFamily="34" charset="0"/>
                </a:rPr>
                <a:t>&lt;LD-3,5 </a:t>
              </a:r>
              <a:r>
                <a:rPr lang="fr-FR" sz="1200" b="1" dirty="0" err="1" smtClean="0">
                  <a:solidFill>
                    <a:schemeClr val="bg1"/>
                  </a:solidFill>
                  <a:latin typeface="Calibri" panose="020F0502020204030204" pitchFamily="34" charset="0"/>
                  <a:cs typeface="Calibri" panose="020F0502020204030204" pitchFamily="34" charset="0"/>
                </a:rPr>
                <a:t>ng</a:t>
              </a:r>
              <a:r>
                <a:rPr lang="fr-FR" sz="1200" b="1" dirty="0" smtClean="0">
                  <a:solidFill>
                    <a:schemeClr val="bg1"/>
                  </a:solidFill>
                  <a:latin typeface="Calibri" panose="020F0502020204030204" pitchFamily="34" charset="0"/>
                  <a:cs typeface="Calibri" panose="020F0502020204030204" pitchFamily="34" charset="0"/>
                </a:rPr>
                <a:t>/g </a:t>
              </a:r>
              <a:r>
                <a:rPr lang="fr-FR" sz="1200" b="1" dirty="0" err="1" smtClean="0">
                  <a:solidFill>
                    <a:schemeClr val="bg1"/>
                  </a:solidFill>
                  <a:latin typeface="Calibri" panose="020F0502020204030204" pitchFamily="34" charset="0"/>
                  <a:cs typeface="Calibri" panose="020F0502020204030204" pitchFamily="34" charset="0"/>
                </a:rPr>
                <a:t>dw</a:t>
              </a:r>
              <a:endParaRPr lang="fr-FR" sz="1200" b="1" dirty="0">
                <a:solidFill>
                  <a:schemeClr val="bg1"/>
                </a:solidFill>
                <a:latin typeface="Calibri" panose="020F0502020204030204" pitchFamily="34" charset="0"/>
                <a:cs typeface="Calibri" panose="020F0502020204030204" pitchFamily="34" charset="0"/>
              </a:endParaRPr>
            </a:p>
          </p:txBody>
        </p:sp>
        <p:sp>
          <p:nvSpPr>
            <p:cNvPr id="49" name="Rectangle 48"/>
            <p:cNvSpPr/>
            <p:nvPr/>
          </p:nvSpPr>
          <p:spPr>
            <a:xfrm>
              <a:off x="5796136" y="2924944"/>
              <a:ext cx="1512168" cy="432048"/>
            </a:xfrm>
            <a:prstGeom prst="rect">
              <a:avLst/>
            </a:prstGeom>
            <a:solidFill>
              <a:schemeClr val="tx1">
                <a:lumMod val="75000"/>
                <a:lumOff val="25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smtClean="0">
                  <a:solidFill>
                    <a:schemeClr val="bg1"/>
                  </a:solidFill>
                  <a:latin typeface="Calibri" panose="020F0502020204030204" pitchFamily="34" charset="0"/>
                  <a:cs typeface="Calibri" panose="020F0502020204030204" pitchFamily="34" charset="0"/>
                </a:rPr>
                <a:t>&lt;LD-3,7 </a:t>
              </a:r>
              <a:r>
                <a:rPr lang="fr-FR" sz="1200" b="1" dirty="0" err="1" smtClean="0">
                  <a:solidFill>
                    <a:schemeClr val="bg1"/>
                  </a:solidFill>
                  <a:latin typeface="Calibri" panose="020F0502020204030204" pitchFamily="34" charset="0"/>
                  <a:cs typeface="Calibri" panose="020F0502020204030204" pitchFamily="34" charset="0"/>
                </a:rPr>
                <a:t>ng</a:t>
              </a:r>
              <a:r>
                <a:rPr lang="fr-FR" sz="1200" b="1" dirty="0" smtClean="0">
                  <a:solidFill>
                    <a:schemeClr val="bg1"/>
                  </a:solidFill>
                  <a:latin typeface="Calibri" panose="020F0502020204030204" pitchFamily="34" charset="0"/>
                  <a:cs typeface="Calibri" panose="020F0502020204030204" pitchFamily="34" charset="0"/>
                </a:rPr>
                <a:t>/g </a:t>
              </a:r>
              <a:r>
                <a:rPr lang="fr-FR" sz="1200" b="1" dirty="0" err="1" smtClean="0">
                  <a:solidFill>
                    <a:schemeClr val="bg1"/>
                  </a:solidFill>
                  <a:latin typeface="Calibri" panose="020F0502020204030204" pitchFamily="34" charset="0"/>
                  <a:cs typeface="Calibri" panose="020F0502020204030204" pitchFamily="34" charset="0"/>
                </a:rPr>
                <a:t>dw</a:t>
              </a:r>
              <a:endParaRPr lang="fr-FR" sz="1200" b="1" dirty="0">
                <a:solidFill>
                  <a:schemeClr val="bg1"/>
                </a:solidFill>
                <a:latin typeface="Calibri" panose="020F0502020204030204" pitchFamily="34" charset="0"/>
                <a:cs typeface="Calibri" panose="020F0502020204030204" pitchFamily="34" charset="0"/>
              </a:endParaRPr>
            </a:p>
          </p:txBody>
        </p:sp>
      </p:grpSp>
      <p:graphicFrame>
        <p:nvGraphicFramePr>
          <p:cNvPr id="53" name="Object 1"/>
          <p:cNvGraphicFramePr>
            <a:graphicFrameLocks noChangeAspect="1"/>
          </p:cNvGraphicFramePr>
          <p:nvPr>
            <p:extLst>
              <p:ext uri="{D42A27DB-BD31-4B8C-83A1-F6EECF244321}">
                <p14:modId xmlns:p14="http://schemas.microsoft.com/office/powerpoint/2010/main" val="349003149"/>
              </p:ext>
            </p:extLst>
          </p:nvPr>
        </p:nvGraphicFramePr>
        <p:xfrm>
          <a:off x="7984138" y="2928257"/>
          <a:ext cx="3677607" cy="2461440"/>
        </p:xfrm>
        <a:graphic>
          <a:graphicData uri="http://schemas.openxmlformats.org/presentationml/2006/ole">
            <mc:AlternateContent xmlns:mc="http://schemas.openxmlformats.org/markup-compatibility/2006">
              <mc:Choice xmlns:v="urn:schemas-microsoft-com:vml" Requires="v">
                <p:oleObj spid="_x0000_s2108" r:id="rId17" imgW="5853960" imgH="4303800" progId="">
                  <p:embed/>
                </p:oleObj>
              </mc:Choice>
              <mc:Fallback>
                <p:oleObj r:id="rId17" imgW="5853960" imgH="4303800" progId="">
                  <p:embed/>
                  <p:pic>
                    <p:nvPicPr>
                      <p:cNvPr id="32769" name="Object 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984138" y="2928257"/>
                        <a:ext cx="3677607" cy="2461440"/>
                      </a:xfrm>
                      <a:prstGeom prst="rect">
                        <a:avLst/>
                      </a:prstGeom>
                      <a:noFill/>
                    </p:spPr>
                  </p:pic>
                </p:oleObj>
              </mc:Fallback>
            </mc:AlternateContent>
          </a:graphicData>
        </a:graphic>
      </p:graphicFrame>
      <p:sp>
        <p:nvSpPr>
          <p:cNvPr id="54" name="ZoneTexte 53"/>
          <p:cNvSpPr txBox="1"/>
          <p:nvPr/>
        </p:nvSpPr>
        <p:spPr>
          <a:xfrm>
            <a:off x="2656113" y="6054078"/>
            <a:ext cx="5399316" cy="461665"/>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fr-FR" sz="2400" b="1" i="1" dirty="0" smtClean="0">
                <a:solidFill>
                  <a:schemeClr val="bg1"/>
                </a:solidFill>
              </a:rPr>
              <a:t>Challenge pour comprendre l’exposition </a:t>
            </a:r>
            <a:endParaRPr lang="fr-FR" sz="2400" b="1" i="1" dirty="0">
              <a:solidFill>
                <a:schemeClr val="bg1"/>
              </a:solidFill>
            </a:endParaRPr>
          </a:p>
        </p:txBody>
      </p:sp>
      <p:sp>
        <p:nvSpPr>
          <p:cNvPr id="55" name="Flèche droite 54"/>
          <p:cNvSpPr/>
          <p:nvPr/>
        </p:nvSpPr>
        <p:spPr>
          <a:xfrm>
            <a:off x="2040128" y="6133416"/>
            <a:ext cx="595353" cy="230833"/>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a:p>
        </p:txBody>
      </p:sp>
      <p:grpSp>
        <p:nvGrpSpPr>
          <p:cNvPr id="56" name="Groupe 55"/>
          <p:cNvGrpSpPr/>
          <p:nvPr/>
        </p:nvGrpSpPr>
        <p:grpSpPr>
          <a:xfrm>
            <a:off x="48048" y="86184"/>
            <a:ext cx="1860507" cy="1228819"/>
            <a:chOff x="82760" y="4268584"/>
            <a:chExt cx="1860507" cy="1228819"/>
          </a:xfrm>
        </p:grpSpPr>
        <p:pic>
          <p:nvPicPr>
            <p:cNvPr id="57" name="Image 56"/>
            <p:cNvPicPr>
              <a:picLocks noChangeAspect="1"/>
            </p:cNvPicPr>
            <p:nvPr/>
          </p:nvPicPr>
          <p:blipFill>
            <a:blip r:embed="rId19"/>
            <a:stretch>
              <a:fillRect/>
            </a:stretch>
          </p:blipFill>
          <p:spPr>
            <a:xfrm>
              <a:off x="82760" y="4268584"/>
              <a:ext cx="1860507" cy="1228819"/>
            </a:xfrm>
            <a:prstGeom prst="rect">
              <a:avLst/>
            </a:prstGeom>
          </p:spPr>
        </p:pic>
        <p:sp>
          <p:nvSpPr>
            <p:cNvPr id="58" name="Ellipse 57"/>
            <p:cNvSpPr/>
            <p:nvPr/>
          </p:nvSpPr>
          <p:spPr>
            <a:xfrm>
              <a:off x="225115" y="4566600"/>
              <a:ext cx="177281" cy="1766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Ellipse 58"/>
            <p:cNvSpPr/>
            <p:nvPr/>
          </p:nvSpPr>
          <p:spPr>
            <a:xfrm>
              <a:off x="109614" y="4331004"/>
              <a:ext cx="177281" cy="1766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Ellipse 59"/>
            <p:cNvSpPr/>
            <p:nvPr/>
          </p:nvSpPr>
          <p:spPr>
            <a:xfrm>
              <a:off x="253832" y="4795630"/>
              <a:ext cx="177281" cy="1766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85664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Image 3" descr="plan rapproché de vagues">
            <a:extLst>
              <a:ext uri="{FF2B5EF4-FFF2-40B4-BE49-F238E27FC236}">
                <a16:creationId xmlns:a16="http://schemas.microsoft.com/office/drawing/2014/main" id="{692B3DD6-F115-484E-A49B-A9F70B6E8A2E}"/>
              </a:ext>
            </a:extLst>
          </p:cNvPr>
          <p:cNvPicPr>
            <a:picLocks noChangeAspect="1"/>
          </p:cNvPicPr>
          <p:nvPr/>
        </p:nvPicPr>
        <p:blipFill rotWithShape="1">
          <a:blip r:embed="rId4">
            <a:alphaModFix amt="25000"/>
          </a:blip>
          <a:srcRect b="15730"/>
          <a:stretch/>
        </p:blipFill>
        <p:spPr>
          <a:xfrm>
            <a:off x="-20071" y="-12019"/>
            <a:ext cx="12191980" cy="6858000"/>
          </a:xfrm>
          <a:prstGeom prst="rect">
            <a:avLst/>
          </a:prstGeom>
        </p:spPr>
      </p:pic>
      <p:sp>
        <p:nvSpPr>
          <p:cNvPr id="13" name="Rectangle 12"/>
          <p:cNvSpPr/>
          <p:nvPr/>
        </p:nvSpPr>
        <p:spPr>
          <a:xfrm>
            <a:off x="26" y="0"/>
            <a:ext cx="1761041" cy="6858000"/>
          </a:xfrm>
          <a:prstGeom prst="rect">
            <a:avLst/>
          </a:prstGeom>
          <a:solidFill>
            <a:srgbClr val="276C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26" y="6381133"/>
            <a:ext cx="1854478" cy="461665"/>
          </a:xfrm>
          <a:prstGeom prst="rect">
            <a:avLst/>
          </a:prstGeom>
          <a:noFill/>
        </p:spPr>
        <p:txBody>
          <a:bodyPr wrap="square" rtlCol="0">
            <a:spAutoFit/>
          </a:bodyPr>
          <a:lstStyle/>
          <a:p>
            <a:r>
              <a:rPr lang="fr-FR" sz="1200" dirty="0" smtClean="0">
                <a:solidFill>
                  <a:schemeClr val="tx2"/>
                </a:solidFill>
              </a:rPr>
              <a:t>Eco-</a:t>
            </a:r>
            <a:r>
              <a:rPr lang="fr-FR" sz="1200" dirty="0" err="1" smtClean="0">
                <a:solidFill>
                  <a:schemeClr val="tx2"/>
                </a:solidFill>
              </a:rPr>
              <a:t>exposome</a:t>
            </a:r>
            <a:r>
              <a:rPr lang="fr-FR" sz="1200" dirty="0" smtClean="0">
                <a:solidFill>
                  <a:schemeClr val="tx2"/>
                </a:solidFill>
              </a:rPr>
              <a:t> aquatique</a:t>
            </a:r>
          </a:p>
          <a:p>
            <a:r>
              <a:rPr lang="fr-FR" sz="1200" dirty="0" err="1" smtClean="0">
                <a:solidFill>
                  <a:schemeClr val="tx2"/>
                </a:solidFill>
              </a:rPr>
              <a:t>E.Gomez</a:t>
            </a:r>
            <a:endParaRPr lang="fr-FR" sz="1200" dirty="0">
              <a:solidFill>
                <a:schemeClr val="tx2"/>
              </a:solidFill>
            </a:endParaRPr>
          </a:p>
        </p:txBody>
      </p:sp>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 y="5839494"/>
            <a:ext cx="824850" cy="549900"/>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1914" y="5844543"/>
            <a:ext cx="582406" cy="582406"/>
          </a:xfrm>
          <a:prstGeom prst="rect">
            <a:avLst/>
          </a:prstGeom>
        </p:spPr>
      </p:pic>
      <p:pic>
        <p:nvPicPr>
          <p:cNvPr id="42" name="Image 41"/>
          <p:cNvPicPr>
            <a:picLocks noChangeAspect="1"/>
          </p:cNvPicPr>
          <p:nvPr/>
        </p:nvPicPr>
        <p:blipFill>
          <a:blip r:embed="rId7"/>
          <a:stretch>
            <a:fillRect/>
          </a:stretch>
        </p:blipFill>
        <p:spPr>
          <a:xfrm>
            <a:off x="5103135" y="84942"/>
            <a:ext cx="6802488" cy="2994471"/>
          </a:xfrm>
          <a:prstGeom prst="rect">
            <a:avLst/>
          </a:prstGeom>
        </p:spPr>
      </p:pic>
      <p:sp>
        <p:nvSpPr>
          <p:cNvPr id="41" name="ZoneTexte 40"/>
          <p:cNvSpPr txBox="1"/>
          <p:nvPr/>
        </p:nvSpPr>
        <p:spPr>
          <a:xfrm flipH="1">
            <a:off x="2040128" y="582698"/>
            <a:ext cx="3290939" cy="1384995"/>
          </a:xfrm>
          <a:prstGeom prst="rect">
            <a:avLst/>
          </a:prstGeom>
          <a:noFill/>
          <a:ln w="38100">
            <a:solidFill>
              <a:schemeClr val="accent5"/>
            </a:solidFill>
          </a:ln>
        </p:spPr>
        <p:txBody>
          <a:bodyPr wrap="square" rtlCol="0">
            <a:spAutoFit/>
          </a:bodyPr>
          <a:lstStyle/>
          <a:p>
            <a:pPr algn="ctr"/>
            <a:r>
              <a:rPr lang="fr-FR" sz="2800" i="1" dirty="0" smtClean="0">
                <a:solidFill>
                  <a:schemeClr val="accent5"/>
                </a:solidFill>
                <a:latin typeface="Calibri" panose="020F0502020204030204" pitchFamily="34" charset="0"/>
                <a:cs typeface="Calibri" panose="020F0502020204030204" pitchFamily="34" charset="0"/>
              </a:rPr>
              <a:t>Qu’est-ce que cela représente dans les milieux aquatiques ? </a:t>
            </a:r>
            <a:endParaRPr lang="fr-FR" sz="2800" i="1" dirty="0">
              <a:solidFill>
                <a:schemeClr val="accent5"/>
              </a:solidFill>
              <a:latin typeface="Calibri" panose="020F0502020204030204" pitchFamily="34" charset="0"/>
              <a:cs typeface="Calibri" panose="020F0502020204030204" pitchFamily="34" charset="0"/>
            </a:endParaRPr>
          </a:p>
        </p:txBody>
      </p:sp>
      <p:sp>
        <p:nvSpPr>
          <p:cNvPr id="31" name="Ellipse 30"/>
          <p:cNvSpPr/>
          <p:nvPr/>
        </p:nvSpPr>
        <p:spPr>
          <a:xfrm rot="20780124">
            <a:off x="8387631" y="501361"/>
            <a:ext cx="3646655" cy="903749"/>
          </a:xfrm>
          <a:prstGeom prst="ellipse">
            <a:avLst/>
          </a:prstGeom>
          <a:noFill/>
          <a:ln w="57150">
            <a:solidFill>
              <a:srgbClr val="F4C3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7" name="Groupe 26"/>
          <p:cNvGrpSpPr/>
          <p:nvPr/>
        </p:nvGrpSpPr>
        <p:grpSpPr>
          <a:xfrm>
            <a:off x="33703" y="151573"/>
            <a:ext cx="1860507" cy="1228819"/>
            <a:chOff x="96379" y="4358126"/>
            <a:chExt cx="1860507" cy="1228819"/>
          </a:xfrm>
        </p:grpSpPr>
        <p:pic>
          <p:nvPicPr>
            <p:cNvPr id="29" name="Image 28"/>
            <p:cNvPicPr>
              <a:picLocks noChangeAspect="1"/>
            </p:cNvPicPr>
            <p:nvPr/>
          </p:nvPicPr>
          <p:blipFill>
            <a:blip r:embed="rId8"/>
            <a:stretch>
              <a:fillRect/>
            </a:stretch>
          </p:blipFill>
          <p:spPr>
            <a:xfrm>
              <a:off x="96379" y="4358126"/>
              <a:ext cx="1860507" cy="1228819"/>
            </a:xfrm>
            <a:prstGeom prst="rect">
              <a:avLst/>
            </a:prstGeom>
          </p:spPr>
        </p:pic>
        <p:sp>
          <p:nvSpPr>
            <p:cNvPr id="30" name="Ellipse 29"/>
            <p:cNvSpPr/>
            <p:nvPr/>
          </p:nvSpPr>
          <p:spPr>
            <a:xfrm>
              <a:off x="111326" y="4421658"/>
              <a:ext cx="177281" cy="1766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p:cNvSpPr/>
            <p:nvPr/>
          </p:nvSpPr>
          <p:spPr>
            <a:xfrm>
              <a:off x="221737" y="4657691"/>
              <a:ext cx="177281" cy="1766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p:cNvSpPr/>
            <p:nvPr/>
          </p:nvSpPr>
          <p:spPr>
            <a:xfrm>
              <a:off x="257952" y="4886285"/>
              <a:ext cx="177281" cy="1766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p:cNvSpPr/>
            <p:nvPr/>
          </p:nvSpPr>
          <p:spPr>
            <a:xfrm>
              <a:off x="221736" y="5110212"/>
              <a:ext cx="177281" cy="1766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Titre 1">
            <a:extLst>
              <a:ext uri="{FF2B5EF4-FFF2-40B4-BE49-F238E27FC236}">
                <a16:creationId xmlns:a16="http://schemas.microsoft.com/office/drawing/2014/main" id="{3312E85E-DDC7-4684-AF8D-342EF677FB0D}"/>
              </a:ext>
            </a:extLst>
          </p:cNvPr>
          <p:cNvSpPr>
            <a:spLocks noGrp="1"/>
          </p:cNvSpPr>
          <p:nvPr>
            <p:ph type="title"/>
          </p:nvPr>
        </p:nvSpPr>
        <p:spPr>
          <a:xfrm>
            <a:off x="7689850" y="1872666"/>
            <a:ext cx="4215773" cy="674583"/>
          </a:xfrm>
        </p:spPr>
        <p:txBody>
          <a:bodyPr rtlCol="0">
            <a:normAutofit/>
          </a:bodyPr>
          <a:lstStyle/>
          <a:p>
            <a:pPr algn="r"/>
            <a:r>
              <a:rPr lang="fr-FR" sz="4000" dirty="0" err="1" smtClean="0"/>
              <a:t>Métabolomique</a:t>
            </a:r>
            <a:endParaRPr lang="fr-FR" sz="4000" dirty="0"/>
          </a:p>
        </p:txBody>
      </p:sp>
      <p:grpSp>
        <p:nvGrpSpPr>
          <p:cNvPr id="43" name="Groupe 29"/>
          <p:cNvGrpSpPr>
            <a:grpSpLocks/>
          </p:cNvGrpSpPr>
          <p:nvPr/>
        </p:nvGrpSpPr>
        <p:grpSpPr bwMode="auto">
          <a:xfrm>
            <a:off x="5606666" y="3110924"/>
            <a:ext cx="1981200" cy="2827338"/>
            <a:chOff x="2843808" y="1484784"/>
            <a:chExt cx="1981200" cy="2826618"/>
          </a:xfrm>
        </p:grpSpPr>
        <p:sp>
          <p:nvSpPr>
            <p:cNvPr id="44" name="Rectangle 10"/>
            <p:cNvSpPr>
              <a:spLocks noChangeArrowheads="1"/>
            </p:cNvSpPr>
            <p:nvPr/>
          </p:nvSpPr>
          <p:spPr bwMode="auto">
            <a:xfrm>
              <a:off x="3752632" y="2738104"/>
              <a:ext cx="360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fr-FR" sz="1400" dirty="0" smtClean="0">
                  <a:solidFill>
                    <a:srgbClr val="663300"/>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a:t>
              </a:r>
              <a:endParaRPr lang="en-US" altLang="fr-FR" sz="1400" dirty="0">
                <a:solidFill>
                  <a:srgbClr val="663300"/>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endParaRPr>
            </a:p>
          </p:txBody>
        </p:sp>
        <p:pic>
          <p:nvPicPr>
            <p:cNvPr id="45"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43808" y="1484784"/>
              <a:ext cx="19812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43808" y="2996952"/>
              <a:ext cx="19812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7" name="Groupe 87"/>
            <p:cNvGrpSpPr>
              <a:grpSpLocks/>
            </p:cNvGrpSpPr>
            <p:nvPr/>
          </p:nvGrpSpPr>
          <p:grpSpPr bwMode="auto">
            <a:xfrm rot="-5400000">
              <a:off x="3160713" y="3112095"/>
              <a:ext cx="1670447" cy="144016"/>
              <a:chOff x="4279900" y="4708525"/>
              <a:chExt cx="2822575" cy="174625"/>
            </a:xfrm>
          </p:grpSpPr>
          <p:sp>
            <p:nvSpPr>
              <p:cNvPr id="56" name="Ellipse 55"/>
              <p:cNvSpPr/>
              <p:nvPr/>
            </p:nvSpPr>
            <p:spPr>
              <a:xfrm>
                <a:off x="6787240" y="4707773"/>
                <a:ext cx="289628" cy="169392"/>
              </a:xfrm>
              <a:prstGeom prst="ellipse">
                <a:avLst/>
              </a:prstGeom>
              <a:no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pitchFamily="34" charset="0"/>
                  <a:cs typeface="Calibri" pitchFamily="34" charset="0"/>
                </a:endParaRPr>
              </a:p>
            </p:txBody>
          </p:sp>
          <p:sp>
            <p:nvSpPr>
              <p:cNvPr id="57" name="Ellipse 56"/>
              <p:cNvSpPr/>
              <p:nvPr/>
            </p:nvSpPr>
            <p:spPr>
              <a:xfrm>
                <a:off x="4252998" y="4713549"/>
                <a:ext cx="289628" cy="169392"/>
              </a:xfrm>
              <a:prstGeom prst="ellipse">
                <a:avLst/>
              </a:prstGeom>
              <a:no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pitchFamily="34" charset="0"/>
                  <a:cs typeface="Calibri" pitchFamily="34" charset="0"/>
                </a:endParaRPr>
              </a:p>
            </p:txBody>
          </p:sp>
          <p:cxnSp>
            <p:nvCxnSpPr>
              <p:cNvPr id="58" name="Connecteur droit 57"/>
              <p:cNvCxnSpPr>
                <a:stCxn id="57" idx="6"/>
                <a:endCxn id="56" idx="2"/>
              </p:cNvCxnSpPr>
              <p:nvPr/>
            </p:nvCxnSpPr>
            <p:spPr>
              <a:xfrm flipV="1">
                <a:off x="4569444" y="4792470"/>
                <a:ext cx="2244614" cy="5775"/>
              </a:xfrm>
              <a:prstGeom prst="line">
                <a:avLst/>
              </a:prstGeom>
              <a:ln>
                <a:solidFill>
                  <a:srgbClr val="92D050"/>
                </a:solidFill>
                <a:prstDash val="dash"/>
              </a:ln>
            </p:spPr>
            <p:style>
              <a:lnRef idx="1">
                <a:schemeClr val="accent1"/>
              </a:lnRef>
              <a:fillRef idx="0">
                <a:schemeClr val="accent1"/>
              </a:fillRef>
              <a:effectRef idx="0">
                <a:schemeClr val="accent1"/>
              </a:effectRef>
              <a:fontRef idx="minor">
                <a:schemeClr val="tx1"/>
              </a:fontRef>
            </p:style>
          </p:cxnSp>
        </p:grpSp>
        <p:grpSp>
          <p:nvGrpSpPr>
            <p:cNvPr id="48" name="Groupe 116"/>
            <p:cNvGrpSpPr>
              <a:grpSpLocks/>
            </p:cNvGrpSpPr>
            <p:nvPr/>
          </p:nvGrpSpPr>
          <p:grpSpPr bwMode="auto">
            <a:xfrm rot="-5400000">
              <a:off x="3254251" y="2874541"/>
              <a:ext cx="1653927" cy="170557"/>
              <a:chOff x="4279900" y="4708525"/>
              <a:chExt cx="2822575" cy="174625"/>
            </a:xfrm>
          </p:grpSpPr>
          <p:sp>
            <p:nvSpPr>
              <p:cNvPr id="53" name="Ellipse 52"/>
              <p:cNvSpPr/>
              <p:nvPr/>
            </p:nvSpPr>
            <p:spPr>
              <a:xfrm>
                <a:off x="6840665" y="4708932"/>
                <a:ext cx="289813" cy="167413"/>
              </a:xfrm>
              <a:prstGeom prst="ellipse">
                <a:avLst/>
              </a:prstGeom>
              <a:no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pitchFamily="34" charset="0"/>
                  <a:cs typeface="Calibri" pitchFamily="34" charset="0"/>
                </a:endParaRPr>
              </a:p>
            </p:txBody>
          </p:sp>
          <p:sp>
            <p:nvSpPr>
              <p:cNvPr id="54" name="Ellipse 53"/>
              <p:cNvSpPr/>
              <p:nvPr/>
            </p:nvSpPr>
            <p:spPr>
              <a:xfrm>
                <a:off x="4308198" y="4715434"/>
                <a:ext cx="289811" cy="167413"/>
              </a:xfrm>
              <a:prstGeom prst="ellipse">
                <a:avLst/>
              </a:prstGeom>
              <a:no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pitchFamily="34" charset="0"/>
                  <a:cs typeface="Calibri" pitchFamily="34" charset="0"/>
                </a:endParaRPr>
              </a:p>
            </p:txBody>
          </p:sp>
          <p:cxnSp>
            <p:nvCxnSpPr>
              <p:cNvPr id="55" name="Connecteur droit 54"/>
              <p:cNvCxnSpPr>
                <a:stCxn id="54" idx="6"/>
                <a:endCxn id="53" idx="2"/>
              </p:cNvCxnSpPr>
              <p:nvPr/>
            </p:nvCxnSpPr>
            <p:spPr>
              <a:xfrm flipV="1">
                <a:off x="4570924" y="4793451"/>
                <a:ext cx="2242656" cy="4877"/>
              </a:xfrm>
              <a:prstGeom prst="line">
                <a:avLst/>
              </a:prstGeom>
              <a:ln>
                <a:solidFill>
                  <a:srgbClr val="92D050"/>
                </a:solidFill>
                <a:prstDash val="dash"/>
              </a:ln>
            </p:spPr>
            <p:style>
              <a:lnRef idx="1">
                <a:schemeClr val="accent1"/>
              </a:lnRef>
              <a:fillRef idx="0">
                <a:schemeClr val="accent1"/>
              </a:fillRef>
              <a:effectRef idx="0">
                <a:schemeClr val="accent1"/>
              </a:effectRef>
              <a:fontRef idx="minor">
                <a:schemeClr val="tx1"/>
              </a:fontRef>
            </p:style>
          </p:cxnSp>
        </p:grpSp>
        <p:grpSp>
          <p:nvGrpSpPr>
            <p:cNvPr id="49" name="Groupe 120"/>
            <p:cNvGrpSpPr>
              <a:grpSpLocks/>
            </p:cNvGrpSpPr>
            <p:nvPr/>
          </p:nvGrpSpPr>
          <p:grpSpPr bwMode="auto">
            <a:xfrm rot="-5400000">
              <a:off x="3520567" y="2824249"/>
              <a:ext cx="1618307" cy="235521"/>
              <a:chOff x="4279900" y="4708525"/>
              <a:chExt cx="2822575" cy="174625"/>
            </a:xfrm>
          </p:grpSpPr>
          <p:sp>
            <p:nvSpPr>
              <p:cNvPr id="50" name="Ellipse 49"/>
              <p:cNvSpPr/>
              <p:nvPr/>
            </p:nvSpPr>
            <p:spPr>
              <a:xfrm>
                <a:off x="6815526" y="4708728"/>
                <a:ext cx="287886" cy="168317"/>
              </a:xfrm>
              <a:prstGeom prst="ellipse">
                <a:avLst/>
              </a:prstGeom>
              <a:no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pitchFamily="34" charset="0"/>
                  <a:cs typeface="Calibri" pitchFamily="34" charset="0"/>
                </a:endParaRPr>
              </a:p>
            </p:txBody>
          </p:sp>
          <p:sp>
            <p:nvSpPr>
              <p:cNvPr id="51" name="Ellipse 50"/>
              <p:cNvSpPr/>
              <p:nvPr/>
            </p:nvSpPr>
            <p:spPr>
              <a:xfrm>
                <a:off x="4279910" y="4714613"/>
                <a:ext cx="287886" cy="168316"/>
              </a:xfrm>
              <a:prstGeom prst="ellipse">
                <a:avLst/>
              </a:prstGeom>
              <a:no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dirty="0">
                  <a:latin typeface="Calibri" pitchFamily="34" charset="0"/>
                  <a:cs typeface="Calibri" pitchFamily="34" charset="0"/>
                </a:endParaRPr>
              </a:p>
            </p:txBody>
          </p:sp>
          <p:cxnSp>
            <p:nvCxnSpPr>
              <p:cNvPr id="52" name="Connecteur droit 51"/>
              <p:cNvCxnSpPr>
                <a:stCxn id="51" idx="6"/>
                <a:endCxn id="50" idx="2"/>
              </p:cNvCxnSpPr>
              <p:nvPr/>
            </p:nvCxnSpPr>
            <p:spPr>
              <a:xfrm flipV="1">
                <a:off x="4567798" y="4792298"/>
                <a:ext cx="2247728" cy="7062"/>
              </a:xfrm>
              <a:prstGeom prst="line">
                <a:avLst/>
              </a:prstGeom>
              <a:ln>
                <a:solidFill>
                  <a:srgbClr val="92D050"/>
                </a:solidFill>
                <a:prstDash val="dash"/>
              </a:ln>
            </p:spPr>
            <p:style>
              <a:lnRef idx="1">
                <a:schemeClr val="accent1"/>
              </a:lnRef>
              <a:fillRef idx="0">
                <a:schemeClr val="accent1"/>
              </a:fillRef>
              <a:effectRef idx="0">
                <a:schemeClr val="accent1"/>
              </a:effectRef>
              <a:fontRef idx="minor">
                <a:schemeClr val="tx1"/>
              </a:fontRef>
            </p:style>
          </p:cxnSp>
        </p:grpSp>
      </p:grpSp>
      <p:sp>
        <p:nvSpPr>
          <p:cNvPr id="59" name="Rectangle 26"/>
          <p:cNvSpPr>
            <a:spLocks noChangeArrowheads="1"/>
          </p:cNvSpPr>
          <p:nvPr/>
        </p:nvSpPr>
        <p:spPr bwMode="auto">
          <a:xfrm>
            <a:off x="4919508" y="2515067"/>
            <a:ext cx="33845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fr-FR" sz="1600" dirty="0" smtClean="0">
                <a:latin typeface="Calibri" panose="020F0502020204030204" pitchFamily="34" charset="0"/>
                <a:cs typeface="Arial" panose="020B0604020202020204" pitchFamily="34" charset="0"/>
              </a:rPr>
              <a:t>2/ Generation </a:t>
            </a:r>
            <a:r>
              <a:rPr lang="en-US" altLang="fr-FR" sz="1600" dirty="0" smtClean="0">
                <a:latin typeface="Calibri" panose="020F0502020204030204" pitchFamily="34" charset="0"/>
                <a:cs typeface="Arial" panose="020B0604020202020204" pitchFamily="34" charset="0"/>
              </a:rPr>
              <a:t>de profiles </a:t>
            </a:r>
            <a:r>
              <a:rPr lang="en-US" altLang="fr-FR" sz="1600" dirty="0" err="1" smtClean="0">
                <a:latin typeface="Calibri" panose="020F0502020204030204" pitchFamily="34" charset="0"/>
                <a:cs typeface="Arial" panose="020B0604020202020204" pitchFamily="34" charset="0"/>
              </a:rPr>
              <a:t>métabolomiques</a:t>
            </a:r>
            <a:r>
              <a:rPr lang="en-US" altLang="fr-FR" sz="1600" dirty="0" smtClean="0">
                <a:latin typeface="Calibri" panose="020F0502020204030204" pitchFamily="34" charset="0"/>
                <a:cs typeface="Arial" panose="020B0604020202020204" pitchFamily="34" charset="0"/>
              </a:rPr>
              <a:t> </a:t>
            </a:r>
            <a:r>
              <a:rPr lang="en-US" altLang="fr-FR" sz="1600" dirty="0" err="1" smtClean="0">
                <a:latin typeface="Calibri" panose="020F0502020204030204" pitchFamily="34" charset="0"/>
                <a:cs typeface="Arial" panose="020B0604020202020204" pitchFamily="34" charset="0"/>
              </a:rPr>
              <a:t>fullscan</a:t>
            </a:r>
            <a:r>
              <a:rPr lang="en-US" altLang="fr-FR" sz="1600" dirty="0" smtClean="0">
                <a:latin typeface="Calibri" panose="020F0502020204030204" pitchFamily="34" charset="0"/>
                <a:cs typeface="Arial" panose="020B0604020202020204" pitchFamily="34" charset="0"/>
              </a:rPr>
              <a:t> HRMS</a:t>
            </a:r>
            <a:endParaRPr lang="en-US" altLang="fr-FR" sz="1600" dirty="0">
              <a:latin typeface="Calibri" panose="020F0502020204030204" pitchFamily="34" charset="0"/>
              <a:cs typeface="Arial" panose="020B0604020202020204" pitchFamily="34" charset="0"/>
            </a:endParaRPr>
          </a:p>
        </p:txBody>
      </p:sp>
      <p:sp>
        <p:nvSpPr>
          <p:cNvPr id="60" name="Rectangle 27"/>
          <p:cNvSpPr>
            <a:spLocks noChangeArrowheads="1"/>
          </p:cNvSpPr>
          <p:nvPr/>
        </p:nvSpPr>
        <p:spPr bwMode="auto">
          <a:xfrm>
            <a:off x="8460991" y="2489024"/>
            <a:ext cx="32035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fr-FR" sz="1600" dirty="0" smtClean="0">
                <a:latin typeface="Calibri" panose="020F0502020204030204" pitchFamily="34" charset="0"/>
                <a:sym typeface="Wingdings" panose="05000000000000000000" pitchFamily="2" charset="2"/>
              </a:rPr>
              <a:t>3/ </a:t>
            </a:r>
            <a:r>
              <a:rPr lang="fr-FR" altLang="fr-FR" sz="1600" dirty="0">
                <a:latin typeface="Calibri" panose="020F0502020204030204" pitchFamily="34" charset="0"/>
                <a:sym typeface="Wingdings" panose="05000000000000000000" pitchFamily="2" charset="2"/>
              </a:rPr>
              <a:t>Comparaison des profils </a:t>
            </a:r>
            <a:endParaRPr lang="fr-FR" altLang="fr-FR" sz="1600" dirty="0" smtClean="0">
              <a:latin typeface="Calibri" panose="020F0502020204030204" pitchFamily="34" charset="0"/>
              <a:sym typeface="Wingdings" panose="05000000000000000000" pitchFamily="2" charset="2"/>
            </a:endParaRPr>
          </a:p>
          <a:p>
            <a:pPr marL="285750" indent="-285750" eaLnBrk="1" hangingPunct="1">
              <a:buFontTx/>
              <a:buChar char="-"/>
            </a:pPr>
            <a:r>
              <a:rPr lang="fr-FR" altLang="fr-FR" sz="1600" dirty="0" smtClean="0">
                <a:latin typeface="Calibri" panose="020F0502020204030204" pitchFamily="34" charset="0"/>
                <a:sym typeface="Wingdings" panose="05000000000000000000" pitchFamily="2" charset="2"/>
              </a:rPr>
              <a:t>présents / absents</a:t>
            </a:r>
          </a:p>
          <a:p>
            <a:pPr eaLnBrk="1" hangingPunct="1"/>
            <a:r>
              <a:rPr lang="fr-FR" altLang="fr-FR" sz="1600" dirty="0" smtClean="0">
                <a:latin typeface="Calibri" panose="020F0502020204030204" pitchFamily="34" charset="0"/>
                <a:sym typeface="Wingdings" panose="05000000000000000000" pitchFamily="2" charset="2"/>
              </a:rPr>
              <a:t> </a:t>
            </a:r>
            <a:r>
              <a:rPr lang="fr-FR" altLang="fr-FR" sz="1600" dirty="0">
                <a:latin typeface="Calibri" panose="020F0502020204030204" pitchFamily="34" charset="0"/>
                <a:sym typeface="Wingdings" panose="05000000000000000000" pitchFamily="2" charset="2"/>
              </a:rPr>
              <a:t>métabolites potentiels du </a:t>
            </a:r>
            <a:r>
              <a:rPr lang="fr-FR" altLang="fr-FR" sz="1600" dirty="0" smtClean="0">
                <a:latin typeface="Calibri" panose="020F0502020204030204" pitchFamily="34" charset="0"/>
                <a:sym typeface="Wingdings" panose="05000000000000000000" pitchFamily="2" charset="2"/>
              </a:rPr>
              <a:t>DCF </a:t>
            </a:r>
            <a:endParaRPr lang="en-US" altLang="fr-FR" sz="1600" dirty="0">
              <a:latin typeface="Arial Narrow" panose="020B0606020202030204" pitchFamily="34" charset="0"/>
              <a:ea typeface="Calibri" panose="020F0502020204030204" pitchFamily="34" charset="0"/>
              <a:cs typeface="Calibri" panose="020F0502020204030204" pitchFamily="34" charset="0"/>
            </a:endParaRPr>
          </a:p>
        </p:txBody>
      </p:sp>
      <p:grpSp>
        <p:nvGrpSpPr>
          <p:cNvPr id="62" name="Groupe 32"/>
          <p:cNvGrpSpPr>
            <a:grpSpLocks/>
          </p:cNvGrpSpPr>
          <p:nvPr/>
        </p:nvGrpSpPr>
        <p:grpSpPr bwMode="auto">
          <a:xfrm>
            <a:off x="2732766" y="3807680"/>
            <a:ext cx="1216025" cy="2059858"/>
            <a:chOff x="171443" y="2161400"/>
            <a:chExt cx="1216025" cy="2059410"/>
          </a:xfrm>
        </p:grpSpPr>
        <p:sp>
          <p:nvSpPr>
            <p:cNvPr id="63" name="Rectangle 8"/>
            <p:cNvSpPr>
              <a:spLocks noChangeArrowheads="1"/>
            </p:cNvSpPr>
            <p:nvPr/>
          </p:nvSpPr>
          <p:spPr bwMode="auto">
            <a:xfrm>
              <a:off x="171443" y="2161400"/>
              <a:ext cx="1216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fr-FR" sz="1400" dirty="0" smtClean="0">
                  <a:latin typeface="Calibri" panose="020F0502020204030204" pitchFamily="34" charset="0"/>
                  <a:ea typeface="Calibri" panose="020F0502020204030204" pitchFamily="34" charset="0"/>
                  <a:cs typeface="Calibri" panose="020F0502020204030204" pitchFamily="34" charset="0"/>
                </a:rPr>
                <a:t>« </a:t>
              </a:r>
              <a:r>
                <a:rPr lang="en-US" altLang="fr-FR" sz="1400" dirty="0" err="1" smtClean="0">
                  <a:latin typeface="Calibri" panose="020F0502020204030204" pitchFamily="34" charset="0"/>
                  <a:ea typeface="Calibri" panose="020F0502020204030204" pitchFamily="34" charset="0"/>
                  <a:cs typeface="Calibri" panose="020F0502020204030204" pitchFamily="34" charset="0"/>
                </a:rPr>
                <a:t>Contrôles</a:t>
              </a:r>
              <a:r>
                <a:rPr lang="en-US" altLang="fr-FR" sz="1400" dirty="0" smtClean="0">
                  <a:latin typeface="Calibri" panose="020F0502020204030204" pitchFamily="34" charset="0"/>
                  <a:ea typeface="Calibri" panose="020F0502020204030204" pitchFamily="34" charset="0"/>
                  <a:cs typeface="Calibri" panose="020F0502020204030204" pitchFamily="34" charset="0"/>
                </a:rPr>
                <a:t> »</a:t>
              </a:r>
              <a:endParaRPr lang="en-US" altLang="fr-FR" sz="1400" dirty="0">
                <a:latin typeface="Calibri" panose="020F0502020204030204" pitchFamily="34" charset="0"/>
                <a:ea typeface="Calibri" panose="020F0502020204030204" pitchFamily="34" charset="0"/>
                <a:cs typeface="Calibri" panose="020F0502020204030204" pitchFamily="34" charset="0"/>
              </a:endParaRPr>
            </a:p>
          </p:txBody>
        </p:sp>
        <p:sp>
          <p:nvSpPr>
            <p:cNvPr id="64" name="Rectangle 9"/>
            <p:cNvSpPr>
              <a:spLocks noChangeArrowheads="1"/>
            </p:cNvSpPr>
            <p:nvPr/>
          </p:nvSpPr>
          <p:spPr bwMode="auto">
            <a:xfrm>
              <a:off x="219862" y="3912835"/>
              <a:ext cx="1119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fr-FR" sz="1400" dirty="0" smtClean="0">
                  <a:latin typeface="Calibri" panose="020F0502020204030204" pitchFamily="34" charset="0"/>
                  <a:ea typeface="Calibri" panose="020F0502020204030204" pitchFamily="34" charset="0"/>
                  <a:cs typeface="Calibri" panose="020F0502020204030204" pitchFamily="34" charset="0"/>
                </a:rPr>
                <a:t>« </a:t>
              </a:r>
              <a:r>
                <a:rPr lang="en-US" altLang="fr-FR" sz="1400" dirty="0" smtClean="0">
                  <a:latin typeface="Calibri" panose="020F0502020204030204" pitchFamily="34" charset="0"/>
                  <a:ea typeface="Calibri" panose="020F0502020204030204" pitchFamily="34" charset="0"/>
                  <a:cs typeface="Calibri" panose="020F0502020204030204" pitchFamily="34" charset="0"/>
                </a:rPr>
                <a:t>Exposés</a:t>
              </a:r>
              <a:r>
                <a:rPr lang="en-US" altLang="fr-FR" sz="1400" dirty="0" smtClean="0">
                  <a:latin typeface="Calibri" panose="020F0502020204030204" pitchFamily="34" charset="0"/>
                  <a:ea typeface="Calibri" panose="020F0502020204030204" pitchFamily="34" charset="0"/>
                  <a:cs typeface="Calibri" panose="020F0502020204030204" pitchFamily="34" charset="0"/>
                </a:rPr>
                <a:t> »</a:t>
              </a:r>
              <a:endParaRPr lang="en-US" altLang="fr-FR" sz="1400" dirty="0">
                <a:latin typeface="Calibri" panose="020F0502020204030204" pitchFamily="34" charset="0"/>
                <a:ea typeface="Calibri" panose="020F0502020204030204" pitchFamily="34" charset="0"/>
                <a:cs typeface="Calibri" panose="020F0502020204030204" pitchFamily="34" charset="0"/>
              </a:endParaRPr>
            </a:p>
          </p:txBody>
        </p:sp>
        <p:sp>
          <p:nvSpPr>
            <p:cNvPr id="65" name="Arc 64"/>
            <p:cNvSpPr/>
            <p:nvPr/>
          </p:nvSpPr>
          <p:spPr bwMode="auto">
            <a:xfrm>
              <a:off x="211645" y="2955665"/>
              <a:ext cx="609666" cy="581114"/>
            </a:xfrm>
            <a:prstGeom prst="arc">
              <a:avLst>
                <a:gd name="adj1" fmla="val 17164964"/>
                <a:gd name="adj2" fmla="val 5"/>
              </a:avLst>
            </a:prstGeom>
            <a:ln w="31750">
              <a:solidFill>
                <a:schemeClr val="tx1"/>
              </a:solidFill>
              <a:tailEnd type="triangle"/>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400" dirty="0">
                <a:latin typeface="Calibri" pitchFamily="34" charset="0"/>
                <a:cs typeface="Calibri" pitchFamily="34" charset="0"/>
              </a:endParaRPr>
            </a:p>
          </p:txBody>
        </p:sp>
      </p:grpSp>
      <p:sp>
        <p:nvSpPr>
          <p:cNvPr id="66" name="ZoneTexte 48"/>
          <p:cNvSpPr txBox="1">
            <a:spLocks noChangeArrowheads="1"/>
          </p:cNvSpPr>
          <p:nvPr/>
        </p:nvSpPr>
        <p:spPr bwMode="auto">
          <a:xfrm>
            <a:off x="3495569" y="4423606"/>
            <a:ext cx="558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fr-FR" sz="1400" dirty="0" smtClean="0">
                <a:latin typeface="Calibri" panose="020F0502020204030204" pitchFamily="34" charset="0"/>
                <a:ea typeface="Calibri" panose="020F0502020204030204" pitchFamily="34" charset="0"/>
                <a:cs typeface="Calibri" panose="020F0502020204030204" pitchFamily="34" charset="0"/>
              </a:rPr>
              <a:t>DCF</a:t>
            </a:r>
            <a:endParaRPr lang="en-US" altLang="fr-FR" sz="1400" dirty="0">
              <a:latin typeface="Calibri" panose="020F0502020204030204" pitchFamily="34" charset="0"/>
              <a:ea typeface="Calibri" panose="020F0502020204030204" pitchFamily="34" charset="0"/>
              <a:cs typeface="Calibri" panose="020F0502020204030204" pitchFamily="34" charset="0"/>
            </a:endParaRPr>
          </a:p>
        </p:txBody>
      </p:sp>
      <p:sp>
        <p:nvSpPr>
          <p:cNvPr id="67" name="Rectangle 27"/>
          <p:cNvSpPr>
            <a:spLocks noChangeArrowheads="1"/>
          </p:cNvSpPr>
          <p:nvPr/>
        </p:nvSpPr>
        <p:spPr bwMode="auto">
          <a:xfrm>
            <a:off x="8527181" y="4140601"/>
            <a:ext cx="30591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fr-FR" sz="1600" dirty="0" smtClean="0">
                <a:latin typeface="Calibri" panose="020F0502020204030204" pitchFamily="34" charset="0"/>
                <a:sym typeface="Wingdings" panose="05000000000000000000" pitchFamily="2" charset="2"/>
              </a:rPr>
              <a:t>4</a:t>
            </a:r>
            <a:r>
              <a:rPr lang="en-US" altLang="fr-FR" sz="1600" dirty="0" smtClean="0">
                <a:latin typeface="Calibri" panose="020F0502020204030204" pitchFamily="34" charset="0"/>
                <a:sym typeface="Wingdings" panose="05000000000000000000" pitchFamily="2" charset="2"/>
              </a:rPr>
              <a:t>/ Elucidation des structures</a:t>
            </a:r>
            <a:endParaRPr lang="en-US" altLang="fr-FR" sz="1600" dirty="0">
              <a:latin typeface="Calibri" panose="020F0502020204030204" pitchFamily="34" charset="0"/>
              <a:cs typeface="Arial" panose="020B0604020202020204" pitchFamily="34" charset="0"/>
            </a:endParaRPr>
          </a:p>
        </p:txBody>
      </p:sp>
      <p:cxnSp>
        <p:nvCxnSpPr>
          <p:cNvPr id="68" name="Connecteur droit avec flèche 67"/>
          <p:cNvCxnSpPr>
            <a:cxnSpLocks noChangeShapeType="1"/>
          </p:cNvCxnSpPr>
          <p:nvPr/>
        </p:nvCxnSpPr>
        <p:spPr bwMode="auto">
          <a:xfrm flipV="1">
            <a:off x="2636325" y="4218991"/>
            <a:ext cx="431800" cy="288925"/>
          </a:xfrm>
          <a:prstGeom prst="straightConnector1">
            <a:avLst/>
          </a:prstGeom>
          <a:noFill/>
          <a:ln w="9525" algn="ctr">
            <a:solidFill>
              <a:schemeClr val="tx1"/>
            </a:solidFill>
            <a:prstDash val="solid"/>
            <a:round/>
            <a:headEnd/>
            <a:tailEnd type="triangle" w="med" len="med"/>
          </a:ln>
          <a:extLst>
            <a:ext uri="{909E8E84-426E-40DD-AFC4-6F175D3DCCD1}">
              <a14:hiddenFill xmlns:a14="http://schemas.microsoft.com/office/drawing/2010/main">
                <a:noFill/>
              </a14:hiddenFill>
            </a:ext>
          </a:extLst>
        </p:spPr>
      </p:cxnSp>
      <p:cxnSp>
        <p:nvCxnSpPr>
          <p:cNvPr id="69" name="Connecteur droit avec flèche 68"/>
          <p:cNvCxnSpPr>
            <a:cxnSpLocks noChangeShapeType="1"/>
          </p:cNvCxnSpPr>
          <p:nvPr/>
        </p:nvCxnSpPr>
        <p:spPr bwMode="auto">
          <a:xfrm>
            <a:off x="2636325" y="4507916"/>
            <a:ext cx="431800" cy="287337"/>
          </a:xfrm>
          <a:prstGeom prst="straightConnector1">
            <a:avLst/>
          </a:prstGeom>
          <a:noFill/>
          <a:ln w="9525" algn="ctr">
            <a:solidFill>
              <a:schemeClr val="tx1"/>
            </a:solidFill>
            <a:prstDash val="solid"/>
            <a:round/>
            <a:headEnd/>
            <a:tailEnd type="triangle" w="med" len="med"/>
          </a:ln>
          <a:extLst>
            <a:ext uri="{909E8E84-426E-40DD-AFC4-6F175D3DCCD1}">
              <a14:hiddenFill xmlns:a14="http://schemas.microsoft.com/office/drawing/2010/main">
                <a:noFill/>
              </a14:hiddenFill>
            </a:ext>
          </a:extLst>
        </p:spPr>
      </p:cxnSp>
      <p:sp>
        <p:nvSpPr>
          <p:cNvPr id="70" name="Flèche droite 48"/>
          <p:cNvSpPr>
            <a:spLocks noChangeArrowheads="1"/>
          </p:cNvSpPr>
          <p:nvPr/>
        </p:nvSpPr>
        <p:spPr bwMode="auto">
          <a:xfrm>
            <a:off x="4104179" y="4428073"/>
            <a:ext cx="649288" cy="215900"/>
          </a:xfrm>
          <a:prstGeom prst="rightArrow">
            <a:avLst>
              <a:gd name="adj1" fmla="val 50000"/>
              <a:gd name="adj2" fmla="val 50123"/>
            </a:avLst>
          </a:prstGeom>
          <a:solidFill>
            <a:srgbClr val="D5FFD5"/>
          </a:solidFill>
          <a:ln w="9525" algn="ctr">
            <a:solidFill>
              <a:srgbClr val="9900CC"/>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fr-FR" b="1" dirty="0">
              <a:latin typeface="Calibri" panose="020F0502020204030204" pitchFamily="34" charset="0"/>
            </a:endParaRPr>
          </a:p>
        </p:txBody>
      </p:sp>
      <p:sp>
        <p:nvSpPr>
          <p:cNvPr id="71" name="Flèche droite 49"/>
          <p:cNvSpPr>
            <a:spLocks noChangeArrowheads="1"/>
          </p:cNvSpPr>
          <p:nvPr/>
        </p:nvSpPr>
        <p:spPr bwMode="auto">
          <a:xfrm>
            <a:off x="7784716" y="4407912"/>
            <a:ext cx="647700" cy="215900"/>
          </a:xfrm>
          <a:prstGeom prst="rightArrow">
            <a:avLst>
              <a:gd name="adj1" fmla="val 50000"/>
              <a:gd name="adj2" fmla="val 50000"/>
            </a:avLst>
          </a:prstGeom>
          <a:solidFill>
            <a:srgbClr val="D5FFD5"/>
          </a:solidFill>
          <a:ln w="9525" algn="ctr">
            <a:solidFill>
              <a:srgbClr val="9900CC"/>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fr-FR" b="1" dirty="0">
              <a:latin typeface="Calibri" panose="020F0502020204030204" pitchFamily="34" charset="0"/>
            </a:endParaRPr>
          </a:p>
        </p:txBody>
      </p:sp>
      <p:sp>
        <p:nvSpPr>
          <p:cNvPr id="72" name="Rectangle 71"/>
          <p:cNvSpPr/>
          <p:nvPr/>
        </p:nvSpPr>
        <p:spPr bwMode="auto">
          <a:xfrm>
            <a:off x="2550600" y="3059648"/>
            <a:ext cx="1547812" cy="2807140"/>
          </a:xfrm>
          <a:prstGeom prst="rect">
            <a:avLst/>
          </a:prstGeom>
          <a:noFill/>
          <a:ln w="9525" cap="flat" cmpd="sng" algn="ctr">
            <a:solidFill>
              <a:schemeClr val="bg1">
                <a:lumMod val="50000"/>
              </a:schemeClr>
            </a:solidFill>
            <a:prstDash val="dash"/>
            <a:round/>
            <a:headEnd type="none" w="med" len="med"/>
            <a:tailEnd type="none" w="med" len="med"/>
          </a:ln>
          <a:effectLst/>
        </p:spPr>
        <p:txBody>
          <a:bodyPr/>
          <a:lstStyle/>
          <a:p>
            <a:pPr>
              <a:defRPr/>
            </a:pPr>
            <a:endParaRPr lang="en-US" b="1" dirty="0">
              <a:latin typeface="Calibri" pitchFamily="34" charset="0"/>
            </a:endParaRPr>
          </a:p>
        </p:txBody>
      </p:sp>
      <p:sp>
        <p:nvSpPr>
          <p:cNvPr id="73" name="Rectangle 42"/>
          <p:cNvSpPr>
            <a:spLocks noChangeArrowheads="1"/>
          </p:cNvSpPr>
          <p:nvPr/>
        </p:nvSpPr>
        <p:spPr bwMode="auto">
          <a:xfrm>
            <a:off x="2183366" y="2505787"/>
            <a:ext cx="2208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buFont typeface="Wingdings" panose="05000000000000000000" pitchFamily="2" charset="2"/>
              <a:buNone/>
            </a:pPr>
            <a:r>
              <a:rPr lang="en-US" altLang="fr-FR" sz="1600" dirty="0" smtClean="0">
                <a:latin typeface="Calibri" panose="020F0502020204030204" pitchFamily="34" charset="0"/>
                <a:sym typeface="Wingdings" panose="05000000000000000000" pitchFamily="2" charset="2"/>
              </a:rPr>
              <a:t>1/ </a:t>
            </a:r>
            <a:r>
              <a:rPr lang="en-US" altLang="fr-FR" sz="1600" dirty="0" smtClean="0">
                <a:latin typeface="Calibri" panose="020F0502020204030204" pitchFamily="34" charset="0"/>
                <a:sym typeface="Wingdings" panose="05000000000000000000" pitchFamily="2" charset="2"/>
              </a:rPr>
              <a:t>Exposition </a:t>
            </a:r>
            <a:r>
              <a:rPr lang="en-US" altLang="fr-FR" sz="1600" dirty="0" err="1" smtClean="0">
                <a:latin typeface="Calibri" panose="020F0502020204030204" pitchFamily="34" charset="0"/>
                <a:sym typeface="Wingdings" panose="05000000000000000000" pitchFamily="2" charset="2"/>
              </a:rPr>
              <a:t>en</a:t>
            </a:r>
            <a:r>
              <a:rPr lang="en-US" altLang="fr-FR" sz="1600" dirty="0" smtClean="0">
                <a:latin typeface="Calibri" panose="020F0502020204030204" pitchFamily="34" charset="0"/>
                <a:sym typeface="Wingdings" panose="05000000000000000000" pitchFamily="2" charset="2"/>
              </a:rPr>
              <a:t> </a:t>
            </a:r>
            <a:r>
              <a:rPr lang="en-US" altLang="fr-FR" sz="1600" dirty="0" smtClean="0">
                <a:latin typeface="Calibri" panose="020F0502020204030204" pitchFamily="34" charset="0"/>
                <a:sym typeface="Wingdings" panose="05000000000000000000" pitchFamily="2" charset="2"/>
              </a:rPr>
              <a:t>conditions </a:t>
            </a:r>
            <a:r>
              <a:rPr lang="en-US" altLang="fr-FR" sz="1600" dirty="0" err="1" smtClean="0">
                <a:latin typeface="Calibri" panose="020F0502020204030204" pitchFamily="34" charset="0"/>
                <a:sym typeface="Wingdings" panose="05000000000000000000" pitchFamily="2" charset="2"/>
              </a:rPr>
              <a:t>contrôlées</a:t>
            </a:r>
            <a:endParaRPr lang="en-US" altLang="fr-FR" sz="1600" dirty="0">
              <a:latin typeface="Calibri" panose="020F0502020204030204" pitchFamily="34" charset="0"/>
              <a:cs typeface="Arial" panose="020B0604020202020204" pitchFamily="34" charset="0"/>
            </a:endParaRPr>
          </a:p>
        </p:txBody>
      </p:sp>
      <p:pic>
        <p:nvPicPr>
          <p:cNvPr id="74" name="Image 7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11441" y="3293039"/>
            <a:ext cx="858674" cy="414532"/>
          </a:xfrm>
          <a:prstGeom prst="rect">
            <a:avLst/>
          </a:prstGeom>
          <a:ln w="28575">
            <a:noFill/>
          </a:ln>
        </p:spPr>
      </p:pic>
      <p:pic>
        <p:nvPicPr>
          <p:cNvPr id="75" name="Image 7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40143" y="5082728"/>
            <a:ext cx="858674" cy="414532"/>
          </a:xfrm>
          <a:prstGeom prst="rect">
            <a:avLst/>
          </a:prstGeom>
          <a:ln w="28575">
            <a:noFill/>
          </a:ln>
        </p:spPr>
      </p:pic>
      <p:sp>
        <p:nvSpPr>
          <p:cNvPr id="76" name="Rectangle 75"/>
          <p:cNvSpPr/>
          <p:nvPr/>
        </p:nvSpPr>
        <p:spPr bwMode="auto">
          <a:xfrm>
            <a:off x="2806905" y="3194483"/>
            <a:ext cx="1011763" cy="592136"/>
          </a:xfrm>
          <a:prstGeom prst="rect">
            <a:avLst/>
          </a:prstGeom>
          <a:noFill/>
          <a:ln w="28575"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77" name="Rectangle 76"/>
          <p:cNvSpPr/>
          <p:nvPr/>
        </p:nvSpPr>
        <p:spPr bwMode="auto">
          <a:xfrm>
            <a:off x="2782221" y="4980691"/>
            <a:ext cx="1011763" cy="59213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79" name="Rectangle 27"/>
          <p:cNvSpPr>
            <a:spLocks noChangeArrowheads="1"/>
          </p:cNvSpPr>
          <p:nvPr/>
        </p:nvSpPr>
        <p:spPr bwMode="auto">
          <a:xfrm>
            <a:off x="8476531" y="3407274"/>
            <a:ext cx="34290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eaLnBrk="1" hangingPunct="1">
              <a:buFontTx/>
              <a:buChar char="-"/>
            </a:pPr>
            <a:r>
              <a:rPr lang="en-US" altLang="fr-FR" sz="1600" dirty="0" err="1" smtClean="0">
                <a:latin typeface="Calibri" panose="020F0502020204030204" pitchFamily="34" charset="0"/>
                <a:sym typeface="Wingdings" panose="05000000000000000000" pitchFamily="2" charset="2"/>
              </a:rPr>
              <a:t>s</a:t>
            </a:r>
            <a:r>
              <a:rPr lang="en-US" altLang="fr-FR" sz="1600" dirty="0" err="1" smtClean="0">
                <a:latin typeface="Calibri" panose="020F0502020204030204" pitchFamily="34" charset="0"/>
                <a:sym typeface="Wingdings" panose="05000000000000000000" pitchFamily="2" charset="2"/>
              </a:rPr>
              <a:t>ignaux</a:t>
            </a:r>
            <a:r>
              <a:rPr lang="en-US" altLang="fr-FR" sz="1600" dirty="0" smtClean="0">
                <a:latin typeface="Calibri" panose="020F0502020204030204" pitchFamily="34" charset="0"/>
                <a:sym typeface="Wingdings" panose="05000000000000000000" pitchFamily="2" charset="2"/>
              </a:rPr>
              <a:t> </a:t>
            </a:r>
            <a:r>
              <a:rPr lang="en-US" altLang="fr-FR" sz="1600" dirty="0" err="1" smtClean="0">
                <a:latin typeface="Calibri" panose="020F0502020204030204" pitchFamily="34" charset="0"/>
                <a:sym typeface="Wingdings" panose="05000000000000000000" pitchFamily="2" charset="2"/>
              </a:rPr>
              <a:t>modulés</a:t>
            </a:r>
            <a:r>
              <a:rPr lang="en-US" altLang="fr-FR" sz="1600" dirty="0" smtClean="0">
                <a:latin typeface="Calibri" panose="020F0502020204030204" pitchFamily="34" charset="0"/>
                <a:sym typeface="Wingdings" panose="05000000000000000000" pitchFamily="2" charset="2"/>
              </a:rPr>
              <a:t> </a:t>
            </a:r>
          </a:p>
          <a:p>
            <a:pPr eaLnBrk="1" hangingPunct="1"/>
            <a:r>
              <a:rPr lang="en-US" altLang="fr-FR" sz="1600" dirty="0" smtClean="0">
                <a:latin typeface="Calibri" panose="020F0502020204030204" pitchFamily="34" charset="0"/>
                <a:sym typeface="Wingdings" panose="05000000000000000000" pitchFamily="2" charset="2"/>
              </a:rPr>
              <a:t> metabolites </a:t>
            </a:r>
            <a:r>
              <a:rPr lang="en-US" altLang="fr-FR" sz="1600" dirty="0" err="1" smtClean="0">
                <a:latin typeface="Calibri" panose="020F0502020204030204" pitchFamily="34" charset="0"/>
                <a:sym typeface="Wingdings" panose="05000000000000000000" pitchFamily="2" charset="2"/>
              </a:rPr>
              <a:t>endogènes</a:t>
            </a:r>
            <a:endParaRPr lang="en-US" altLang="fr-FR" sz="1600" dirty="0">
              <a:latin typeface="Calibri" panose="020F0502020204030204" pitchFamily="34" charset="0"/>
              <a:cs typeface="Arial" panose="020B0604020202020204" pitchFamily="34" charset="0"/>
            </a:endParaRPr>
          </a:p>
        </p:txBody>
      </p:sp>
      <p:pic>
        <p:nvPicPr>
          <p:cNvPr id="80" name="Image 7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73247" y="4408091"/>
            <a:ext cx="2116798" cy="1722607"/>
          </a:xfrm>
          <a:prstGeom prst="rect">
            <a:avLst/>
          </a:prstGeom>
        </p:spPr>
      </p:pic>
      <p:sp>
        <p:nvSpPr>
          <p:cNvPr id="81" name="Rectangle 80"/>
          <p:cNvSpPr/>
          <p:nvPr/>
        </p:nvSpPr>
        <p:spPr>
          <a:xfrm>
            <a:off x="1751426" y="6557151"/>
            <a:ext cx="5333513" cy="307777"/>
          </a:xfrm>
          <a:prstGeom prst="rect">
            <a:avLst/>
          </a:prstGeom>
        </p:spPr>
        <p:txBody>
          <a:bodyPr wrap="square">
            <a:spAutoFit/>
          </a:bodyPr>
          <a:lstStyle/>
          <a:p>
            <a:r>
              <a:rPr lang="en-US" sz="1400" i="1" dirty="0" err="1" smtClean="0"/>
              <a:t>Bonnefille</a:t>
            </a:r>
            <a:r>
              <a:rPr lang="en-US" sz="1400" i="1" dirty="0" smtClean="0"/>
              <a:t> et al. 2017, 2018a, 2018b, Courant et al. </a:t>
            </a:r>
            <a:r>
              <a:rPr lang="en-US" sz="1400" dirty="0" smtClean="0"/>
              <a:t>, 2018</a:t>
            </a:r>
            <a:endParaRPr lang="fr-FR" sz="1400" dirty="0"/>
          </a:p>
        </p:txBody>
      </p:sp>
    </p:spTree>
    <p:extLst>
      <p:ext uri="{BB962C8B-B14F-4D97-AF65-F5344CB8AC3E}">
        <p14:creationId xmlns:p14="http://schemas.microsoft.com/office/powerpoint/2010/main" val="222218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9"/>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80"/>
                                        </p:tgtEl>
                                        <p:attrNameLst>
                                          <p:attrName>style.visibility</p:attrName>
                                        </p:attrNameLst>
                                      </p:cBhvr>
                                      <p:to>
                                        <p:strVal val="visible"/>
                                      </p:to>
                                    </p:set>
                                    <p:animEffect transition="in" filter="fade">
                                      <p:cBhvr>
                                        <p:cTn id="23"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7" grpId="0"/>
      <p:bldP spid="70" grpId="0" animBg="1"/>
      <p:bldP spid="71" grpId="0" animBg="1"/>
      <p:bldP spid="7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Image 3" descr="plan rapproché de vagues">
            <a:extLst>
              <a:ext uri="{FF2B5EF4-FFF2-40B4-BE49-F238E27FC236}">
                <a16:creationId xmlns:a16="http://schemas.microsoft.com/office/drawing/2014/main" id="{692B3DD6-F115-484E-A49B-A9F70B6E8A2E}"/>
              </a:ext>
            </a:extLst>
          </p:cNvPr>
          <p:cNvPicPr>
            <a:picLocks noChangeAspect="1"/>
          </p:cNvPicPr>
          <p:nvPr/>
        </p:nvPicPr>
        <p:blipFill rotWithShape="1">
          <a:blip r:embed="rId4">
            <a:alphaModFix amt="25000"/>
          </a:blip>
          <a:srcRect b="15730"/>
          <a:stretch/>
        </p:blipFill>
        <p:spPr>
          <a:xfrm>
            <a:off x="-20071" y="-12019"/>
            <a:ext cx="12191980" cy="6858000"/>
          </a:xfrm>
          <a:prstGeom prst="rect">
            <a:avLst/>
          </a:prstGeom>
        </p:spPr>
      </p:pic>
      <p:sp>
        <p:nvSpPr>
          <p:cNvPr id="13" name="Rectangle 12"/>
          <p:cNvSpPr/>
          <p:nvPr/>
        </p:nvSpPr>
        <p:spPr>
          <a:xfrm>
            <a:off x="26" y="0"/>
            <a:ext cx="1761041" cy="6858000"/>
          </a:xfrm>
          <a:prstGeom prst="rect">
            <a:avLst/>
          </a:prstGeom>
          <a:solidFill>
            <a:srgbClr val="276C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26" y="6381133"/>
            <a:ext cx="1854478" cy="461665"/>
          </a:xfrm>
          <a:prstGeom prst="rect">
            <a:avLst/>
          </a:prstGeom>
          <a:noFill/>
        </p:spPr>
        <p:txBody>
          <a:bodyPr wrap="square" rtlCol="0">
            <a:spAutoFit/>
          </a:bodyPr>
          <a:lstStyle/>
          <a:p>
            <a:r>
              <a:rPr lang="fr-FR" sz="1200" dirty="0" smtClean="0">
                <a:solidFill>
                  <a:schemeClr val="tx2"/>
                </a:solidFill>
              </a:rPr>
              <a:t>Eco-</a:t>
            </a:r>
            <a:r>
              <a:rPr lang="fr-FR" sz="1200" dirty="0" err="1" smtClean="0">
                <a:solidFill>
                  <a:schemeClr val="tx2"/>
                </a:solidFill>
              </a:rPr>
              <a:t>exposome</a:t>
            </a:r>
            <a:r>
              <a:rPr lang="fr-FR" sz="1200" dirty="0" smtClean="0">
                <a:solidFill>
                  <a:schemeClr val="tx2"/>
                </a:solidFill>
              </a:rPr>
              <a:t> aquatique</a:t>
            </a:r>
          </a:p>
          <a:p>
            <a:r>
              <a:rPr lang="fr-FR" sz="1200" dirty="0" err="1" smtClean="0">
                <a:solidFill>
                  <a:schemeClr val="tx2"/>
                </a:solidFill>
              </a:rPr>
              <a:t>E.Gomez</a:t>
            </a:r>
            <a:endParaRPr lang="fr-FR" sz="1200" dirty="0">
              <a:solidFill>
                <a:schemeClr val="tx2"/>
              </a:solidFill>
            </a:endParaRPr>
          </a:p>
        </p:txBody>
      </p:sp>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 y="5839494"/>
            <a:ext cx="824850" cy="549900"/>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1914" y="5844543"/>
            <a:ext cx="582406" cy="582406"/>
          </a:xfrm>
          <a:prstGeom prst="rect">
            <a:avLst/>
          </a:prstGeom>
        </p:spPr>
      </p:pic>
      <p:pic>
        <p:nvPicPr>
          <p:cNvPr id="42" name="Image 41"/>
          <p:cNvPicPr>
            <a:picLocks noChangeAspect="1"/>
          </p:cNvPicPr>
          <p:nvPr/>
        </p:nvPicPr>
        <p:blipFill>
          <a:blip r:embed="rId7"/>
          <a:stretch>
            <a:fillRect/>
          </a:stretch>
        </p:blipFill>
        <p:spPr>
          <a:xfrm>
            <a:off x="5103135" y="84942"/>
            <a:ext cx="6802488" cy="2994471"/>
          </a:xfrm>
          <a:prstGeom prst="rect">
            <a:avLst/>
          </a:prstGeom>
        </p:spPr>
      </p:pic>
      <p:sp>
        <p:nvSpPr>
          <p:cNvPr id="41" name="ZoneTexte 40"/>
          <p:cNvSpPr txBox="1"/>
          <p:nvPr/>
        </p:nvSpPr>
        <p:spPr>
          <a:xfrm flipH="1">
            <a:off x="2040128" y="582698"/>
            <a:ext cx="3290939" cy="1384995"/>
          </a:xfrm>
          <a:prstGeom prst="rect">
            <a:avLst/>
          </a:prstGeom>
          <a:noFill/>
          <a:ln w="38100">
            <a:solidFill>
              <a:schemeClr val="accent5"/>
            </a:solidFill>
          </a:ln>
        </p:spPr>
        <p:txBody>
          <a:bodyPr wrap="square" rtlCol="0">
            <a:spAutoFit/>
          </a:bodyPr>
          <a:lstStyle/>
          <a:p>
            <a:pPr algn="ctr"/>
            <a:r>
              <a:rPr lang="fr-FR" sz="2800" i="1" dirty="0" smtClean="0">
                <a:solidFill>
                  <a:schemeClr val="accent5"/>
                </a:solidFill>
                <a:latin typeface="Calibri" panose="020F0502020204030204" pitchFamily="34" charset="0"/>
                <a:cs typeface="Calibri" panose="020F0502020204030204" pitchFamily="34" charset="0"/>
              </a:rPr>
              <a:t>Qu’est-ce que cela représente dans les milieux aquatiques ? </a:t>
            </a:r>
            <a:endParaRPr lang="fr-FR" sz="2800" i="1" dirty="0">
              <a:solidFill>
                <a:schemeClr val="accent5"/>
              </a:solidFill>
              <a:latin typeface="Calibri" panose="020F0502020204030204" pitchFamily="34" charset="0"/>
              <a:cs typeface="Calibri" panose="020F0502020204030204" pitchFamily="34" charset="0"/>
            </a:endParaRPr>
          </a:p>
        </p:txBody>
      </p:sp>
      <p:sp>
        <p:nvSpPr>
          <p:cNvPr id="31" name="Ellipse 30"/>
          <p:cNvSpPr/>
          <p:nvPr/>
        </p:nvSpPr>
        <p:spPr>
          <a:xfrm rot="20780124">
            <a:off x="8387631" y="501361"/>
            <a:ext cx="3646655" cy="903749"/>
          </a:xfrm>
          <a:prstGeom prst="ellipse">
            <a:avLst/>
          </a:prstGeom>
          <a:noFill/>
          <a:ln w="57150">
            <a:solidFill>
              <a:srgbClr val="F4C3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7" name="Groupe 26"/>
          <p:cNvGrpSpPr/>
          <p:nvPr/>
        </p:nvGrpSpPr>
        <p:grpSpPr>
          <a:xfrm>
            <a:off x="33703" y="151573"/>
            <a:ext cx="1860507" cy="1228819"/>
            <a:chOff x="96379" y="4358126"/>
            <a:chExt cx="1860507" cy="1228819"/>
          </a:xfrm>
        </p:grpSpPr>
        <p:pic>
          <p:nvPicPr>
            <p:cNvPr id="29" name="Image 28"/>
            <p:cNvPicPr>
              <a:picLocks noChangeAspect="1"/>
            </p:cNvPicPr>
            <p:nvPr/>
          </p:nvPicPr>
          <p:blipFill>
            <a:blip r:embed="rId8"/>
            <a:stretch>
              <a:fillRect/>
            </a:stretch>
          </p:blipFill>
          <p:spPr>
            <a:xfrm>
              <a:off x="96379" y="4358126"/>
              <a:ext cx="1860507" cy="1228819"/>
            </a:xfrm>
            <a:prstGeom prst="rect">
              <a:avLst/>
            </a:prstGeom>
          </p:spPr>
        </p:pic>
        <p:sp>
          <p:nvSpPr>
            <p:cNvPr id="30" name="Ellipse 29"/>
            <p:cNvSpPr/>
            <p:nvPr/>
          </p:nvSpPr>
          <p:spPr>
            <a:xfrm>
              <a:off x="111326" y="4421658"/>
              <a:ext cx="177281" cy="1766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p:cNvSpPr/>
            <p:nvPr/>
          </p:nvSpPr>
          <p:spPr>
            <a:xfrm>
              <a:off x="221737" y="4657691"/>
              <a:ext cx="177281" cy="1766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p:cNvSpPr/>
            <p:nvPr/>
          </p:nvSpPr>
          <p:spPr>
            <a:xfrm>
              <a:off x="257952" y="4886285"/>
              <a:ext cx="177281" cy="1766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p:cNvSpPr/>
            <p:nvPr/>
          </p:nvSpPr>
          <p:spPr>
            <a:xfrm>
              <a:off x="221736" y="5110212"/>
              <a:ext cx="177281" cy="1766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Titre 1">
            <a:extLst>
              <a:ext uri="{FF2B5EF4-FFF2-40B4-BE49-F238E27FC236}">
                <a16:creationId xmlns:a16="http://schemas.microsoft.com/office/drawing/2014/main" id="{3312E85E-DDC7-4684-AF8D-342EF677FB0D}"/>
              </a:ext>
            </a:extLst>
          </p:cNvPr>
          <p:cNvSpPr>
            <a:spLocks noGrp="1"/>
          </p:cNvSpPr>
          <p:nvPr>
            <p:ph type="title"/>
          </p:nvPr>
        </p:nvSpPr>
        <p:spPr>
          <a:xfrm>
            <a:off x="9198287" y="1697745"/>
            <a:ext cx="2173791" cy="674583"/>
          </a:xfrm>
        </p:spPr>
        <p:txBody>
          <a:bodyPr rtlCol="0">
            <a:normAutofit/>
          </a:bodyPr>
          <a:lstStyle/>
          <a:p>
            <a:pPr algn="r"/>
            <a:r>
              <a:rPr lang="fr-FR" sz="3200" dirty="0" smtClean="0"/>
              <a:t>Intégration</a:t>
            </a:r>
            <a:endParaRPr lang="fr-FR" sz="3200" dirty="0"/>
          </a:p>
        </p:txBody>
      </p:sp>
      <p:sp>
        <p:nvSpPr>
          <p:cNvPr id="81" name="Rectangle 80"/>
          <p:cNvSpPr/>
          <p:nvPr/>
        </p:nvSpPr>
        <p:spPr>
          <a:xfrm>
            <a:off x="1751426" y="6557151"/>
            <a:ext cx="5333513" cy="307777"/>
          </a:xfrm>
          <a:prstGeom prst="rect">
            <a:avLst/>
          </a:prstGeom>
        </p:spPr>
        <p:txBody>
          <a:bodyPr wrap="square">
            <a:spAutoFit/>
          </a:bodyPr>
          <a:lstStyle/>
          <a:p>
            <a:r>
              <a:rPr lang="en-US" sz="1400" dirty="0" smtClean="0"/>
              <a:t>Dumas et al. 2020, 2021, 2022 - </a:t>
            </a:r>
            <a:r>
              <a:rPr lang="en-US" sz="1400" dirty="0" err="1" smtClean="0"/>
              <a:t>Carbamazépine</a:t>
            </a:r>
            <a:r>
              <a:rPr lang="en-US" sz="1400" dirty="0" smtClean="0"/>
              <a:t> </a:t>
            </a:r>
            <a:endParaRPr lang="fr-FR" sz="1400" dirty="0"/>
          </a:p>
        </p:txBody>
      </p:sp>
      <p:sp>
        <p:nvSpPr>
          <p:cNvPr id="61" name="ZoneTexte 3"/>
          <p:cNvSpPr txBox="1"/>
          <p:nvPr/>
        </p:nvSpPr>
        <p:spPr>
          <a:xfrm>
            <a:off x="8983682" y="2384347"/>
            <a:ext cx="2919946" cy="4376103"/>
          </a:xfrm>
          <a:prstGeom prst="rect">
            <a:avLst/>
          </a:prstGeom>
          <a:solidFill>
            <a:schemeClr val="accent1">
              <a:lumMod val="75000"/>
            </a:schemeClr>
          </a:solidFill>
        </p:spPr>
        <p:txBody>
          <a:bodyPr wrap="none" rtlCol="0">
            <a:noAutofit/>
          </a:bodyPr>
          <a:lstStyle/>
          <a:p>
            <a:pPr>
              <a:spcAft>
                <a:spcPts val="0"/>
              </a:spcAft>
            </a:pPr>
            <a:r>
              <a:rPr lang="en-GB" sz="1200" b="1" kern="1200" dirty="0" smtClean="0">
                <a:solidFill>
                  <a:srgbClr val="FF0000"/>
                </a:solidFill>
                <a:effectLst/>
                <a:ea typeface="Times New Roman" panose="02020603050405020304" pitchFamily="18" charset="0"/>
                <a:cs typeface="Times New Roman" panose="02020603050405020304" pitchFamily="18" charset="0"/>
              </a:rPr>
              <a:t>Purine metabolism</a:t>
            </a:r>
            <a:endParaRPr lang="fr-FR" sz="1200" dirty="0">
              <a:effectLst/>
              <a:ea typeface="Times New Roman" panose="02020603050405020304" pitchFamily="18" charset="0"/>
            </a:endParaRPr>
          </a:p>
          <a:p>
            <a:pPr>
              <a:spcAft>
                <a:spcPts val="0"/>
              </a:spcAft>
            </a:pPr>
            <a:r>
              <a:rPr lang="en-GB" sz="1200" b="1" kern="1200" dirty="0" smtClean="0">
                <a:solidFill>
                  <a:srgbClr val="000000"/>
                </a:solidFill>
                <a:effectLst/>
                <a:ea typeface="Times New Roman" panose="02020603050405020304" pitchFamily="18" charset="0"/>
                <a:cs typeface="Times New Roman" panose="02020603050405020304" pitchFamily="18" charset="0"/>
              </a:rPr>
              <a:t>1    </a:t>
            </a:r>
            <a:r>
              <a:rPr lang="en-GB" sz="1200" kern="1200" dirty="0" smtClean="0">
                <a:solidFill>
                  <a:srgbClr val="000000"/>
                </a:solidFill>
                <a:effectLst/>
                <a:ea typeface="Times New Roman" panose="02020603050405020304" pitchFamily="18" charset="0"/>
                <a:cs typeface="Times New Roman" panose="02020603050405020304" pitchFamily="18" charset="0"/>
              </a:rPr>
              <a:t>adenosine</a:t>
            </a:r>
            <a:endParaRPr lang="fr-FR" sz="1200" dirty="0">
              <a:effectLst/>
              <a:ea typeface="Times New Roman" panose="02020603050405020304" pitchFamily="18" charset="0"/>
            </a:endParaRPr>
          </a:p>
          <a:p>
            <a:pPr>
              <a:spcAft>
                <a:spcPts val="0"/>
              </a:spcAft>
            </a:pPr>
            <a:r>
              <a:rPr lang="en-GB" sz="1200" b="1" kern="1200" dirty="0" smtClean="0">
                <a:solidFill>
                  <a:srgbClr val="000000"/>
                </a:solidFill>
                <a:effectLst/>
                <a:ea typeface="Times New Roman" panose="02020603050405020304" pitchFamily="18" charset="0"/>
                <a:cs typeface="Times New Roman" panose="02020603050405020304" pitchFamily="18" charset="0"/>
              </a:rPr>
              <a:t>2    </a:t>
            </a:r>
            <a:r>
              <a:rPr lang="en-GB" sz="1200" kern="1200" dirty="0" smtClean="0">
                <a:solidFill>
                  <a:srgbClr val="000000"/>
                </a:solidFill>
                <a:effectLst/>
                <a:ea typeface="Times New Roman" panose="02020603050405020304" pitchFamily="18" charset="0"/>
                <a:cs typeface="Times New Roman" panose="02020603050405020304" pitchFamily="18" charset="0"/>
              </a:rPr>
              <a:t>xanthine</a:t>
            </a:r>
            <a:endParaRPr lang="fr-FR" sz="1200" dirty="0">
              <a:effectLst/>
              <a:ea typeface="Times New Roman" panose="02020603050405020304" pitchFamily="18" charset="0"/>
            </a:endParaRPr>
          </a:p>
          <a:p>
            <a:pPr>
              <a:spcAft>
                <a:spcPts val="0"/>
              </a:spcAft>
            </a:pPr>
            <a:r>
              <a:rPr lang="en-GB" sz="1200" b="1" kern="1200" dirty="0">
                <a:solidFill>
                  <a:srgbClr val="FF9933"/>
                </a:solidFill>
                <a:effectLst/>
                <a:ea typeface="Times New Roman" panose="02020603050405020304" pitchFamily="18" charset="0"/>
                <a:cs typeface="Times New Roman" panose="02020603050405020304" pitchFamily="18" charset="0"/>
              </a:rPr>
              <a:t>Phenylalanine metabolism</a:t>
            </a:r>
            <a:endParaRPr lang="fr-FR" sz="1200" dirty="0">
              <a:effectLst/>
              <a:ea typeface="Times New Roman" panose="02020603050405020304" pitchFamily="18" charset="0"/>
            </a:endParaRPr>
          </a:p>
          <a:p>
            <a:pPr>
              <a:spcAft>
                <a:spcPts val="0"/>
              </a:spcAft>
            </a:pPr>
            <a:r>
              <a:rPr lang="en-GB" sz="1200" b="1" kern="1200" dirty="0" smtClean="0">
                <a:solidFill>
                  <a:srgbClr val="000000"/>
                </a:solidFill>
                <a:effectLst/>
                <a:ea typeface="Times New Roman" panose="02020603050405020304" pitchFamily="18" charset="0"/>
                <a:cs typeface="Times New Roman" panose="02020603050405020304" pitchFamily="18" charset="0"/>
              </a:rPr>
              <a:t>3    </a:t>
            </a:r>
            <a:r>
              <a:rPr lang="en-GB" sz="1200" kern="1200" dirty="0" smtClean="0">
                <a:solidFill>
                  <a:srgbClr val="000000"/>
                </a:solidFill>
                <a:effectLst/>
                <a:ea typeface="Times New Roman" panose="02020603050405020304" pitchFamily="18" charset="0"/>
                <a:cs typeface="Times New Roman" panose="02020603050405020304" pitchFamily="18" charset="0"/>
              </a:rPr>
              <a:t>phenylalanine</a:t>
            </a:r>
            <a:endParaRPr lang="fr-FR" sz="1200" dirty="0">
              <a:effectLst/>
              <a:ea typeface="Times New Roman" panose="02020603050405020304" pitchFamily="18" charset="0"/>
            </a:endParaRPr>
          </a:p>
          <a:p>
            <a:pPr>
              <a:spcAft>
                <a:spcPts val="0"/>
              </a:spcAft>
            </a:pPr>
            <a:r>
              <a:rPr lang="en-GB" sz="1200" b="1" kern="1200" dirty="0">
                <a:solidFill>
                  <a:srgbClr val="FF9933"/>
                </a:solidFill>
                <a:effectLst/>
                <a:ea typeface="Times New Roman" panose="02020603050405020304" pitchFamily="18" charset="0"/>
                <a:cs typeface="Times New Roman" panose="02020603050405020304" pitchFamily="18" charset="0"/>
              </a:rPr>
              <a:t>Tryptophan </a:t>
            </a:r>
            <a:r>
              <a:rPr lang="en-GB" sz="1200" b="1" kern="1200" dirty="0" smtClean="0">
                <a:solidFill>
                  <a:srgbClr val="FF9933"/>
                </a:solidFill>
                <a:effectLst/>
                <a:ea typeface="Times New Roman" panose="02020603050405020304" pitchFamily="18" charset="0"/>
                <a:cs typeface="Times New Roman" panose="02020603050405020304" pitchFamily="18" charset="0"/>
              </a:rPr>
              <a:t>metabolism</a:t>
            </a:r>
            <a:endParaRPr lang="fr-FR" sz="1200" dirty="0" smtClean="0">
              <a:ea typeface="Times New Roman" panose="02020603050405020304" pitchFamily="18" charset="0"/>
            </a:endParaRPr>
          </a:p>
          <a:p>
            <a:pPr>
              <a:spcAft>
                <a:spcPts val="0"/>
              </a:spcAft>
            </a:pPr>
            <a:r>
              <a:rPr lang="en-GB" sz="1200" b="1" kern="1200" dirty="0" smtClean="0">
                <a:effectLst/>
                <a:ea typeface="Times New Roman" panose="02020603050405020304" pitchFamily="18" charset="0"/>
                <a:cs typeface="Times New Roman" panose="02020603050405020304" pitchFamily="18" charset="0"/>
              </a:rPr>
              <a:t>4</a:t>
            </a:r>
            <a:r>
              <a:rPr lang="en-GB" sz="1200" kern="1200" dirty="0" smtClean="0">
                <a:effectLst/>
                <a:ea typeface="Times New Roman" panose="02020603050405020304" pitchFamily="18" charset="0"/>
                <a:cs typeface="Times New Roman" panose="02020603050405020304" pitchFamily="18" charset="0"/>
              </a:rPr>
              <a:t>    </a:t>
            </a:r>
            <a:r>
              <a:rPr lang="en-GB" sz="1200" kern="1200" dirty="0" err="1" smtClean="0">
                <a:effectLst/>
                <a:ea typeface="Times New Roman" panose="02020603050405020304" pitchFamily="18" charset="0"/>
                <a:cs typeface="Times New Roman" panose="02020603050405020304" pitchFamily="18" charset="0"/>
              </a:rPr>
              <a:t>Indoleacetaldehyde</a:t>
            </a:r>
            <a:endParaRPr lang="fr-FR" sz="1200" dirty="0" smtClean="0">
              <a:ea typeface="Times New Roman" panose="02020603050405020304" pitchFamily="18" charset="0"/>
            </a:endParaRPr>
          </a:p>
          <a:p>
            <a:pPr>
              <a:spcAft>
                <a:spcPts val="0"/>
              </a:spcAft>
            </a:pPr>
            <a:r>
              <a:rPr lang="en-GB" sz="1200" b="1" kern="1200" dirty="0" smtClean="0">
                <a:effectLst/>
                <a:ea typeface="Times New Roman" panose="02020603050405020304" pitchFamily="18" charset="0"/>
                <a:cs typeface="Times New Roman" panose="02020603050405020304" pitchFamily="18" charset="0"/>
              </a:rPr>
              <a:t>5</a:t>
            </a:r>
            <a:r>
              <a:rPr lang="en-GB" sz="1200" kern="1200" dirty="0" smtClean="0">
                <a:effectLst/>
                <a:ea typeface="Times New Roman" panose="02020603050405020304" pitchFamily="18" charset="0"/>
                <a:cs typeface="Times New Roman" panose="02020603050405020304" pitchFamily="18" charset="0"/>
              </a:rPr>
              <a:t>    L-3-hydroxykynurenine</a:t>
            </a:r>
          </a:p>
          <a:p>
            <a:pPr>
              <a:spcAft>
                <a:spcPts val="0"/>
              </a:spcAft>
            </a:pPr>
            <a:r>
              <a:rPr lang="en-GB" sz="1200" b="1" dirty="0" smtClean="0">
                <a:solidFill>
                  <a:srgbClr val="FF9933"/>
                </a:solidFill>
                <a:ea typeface="Times New Roman" panose="02020603050405020304" pitchFamily="18" charset="0"/>
                <a:cs typeface="Times New Roman" panose="02020603050405020304" pitchFamily="18" charset="0"/>
              </a:rPr>
              <a:t>Valine</a:t>
            </a:r>
            <a:r>
              <a:rPr lang="en-GB" sz="1200" b="1" dirty="0">
                <a:solidFill>
                  <a:srgbClr val="FF9933"/>
                </a:solidFill>
                <a:ea typeface="Times New Roman" panose="02020603050405020304" pitchFamily="18" charset="0"/>
                <a:cs typeface="Times New Roman" panose="02020603050405020304" pitchFamily="18" charset="0"/>
              </a:rPr>
              <a:t>, leucine and isoleucine degradation</a:t>
            </a:r>
            <a:endParaRPr lang="fr-FR" sz="1200" dirty="0">
              <a:ea typeface="Times New Roman" panose="02020603050405020304" pitchFamily="18" charset="0"/>
            </a:endParaRPr>
          </a:p>
          <a:p>
            <a:pPr>
              <a:spcAft>
                <a:spcPts val="0"/>
              </a:spcAft>
            </a:pPr>
            <a:r>
              <a:rPr lang="en-GB" sz="1200" b="1" dirty="0" smtClean="0">
                <a:solidFill>
                  <a:srgbClr val="000000"/>
                </a:solidFill>
                <a:ea typeface="Times New Roman" panose="02020603050405020304" pitchFamily="18" charset="0"/>
                <a:cs typeface="Times New Roman" panose="02020603050405020304" pitchFamily="18" charset="0"/>
              </a:rPr>
              <a:t>6</a:t>
            </a:r>
            <a:r>
              <a:rPr lang="en-GB" sz="1200" dirty="0" smtClean="0">
                <a:solidFill>
                  <a:srgbClr val="000000"/>
                </a:solidFill>
                <a:ea typeface="Times New Roman" panose="02020603050405020304" pitchFamily="18" charset="0"/>
                <a:cs typeface="Times New Roman" panose="02020603050405020304" pitchFamily="18" charset="0"/>
              </a:rPr>
              <a:t>    alpha-</a:t>
            </a:r>
            <a:r>
              <a:rPr lang="en-GB" sz="1200" dirty="0" err="1" smtClean="0">
                <a:solidFill>
                  <a:srgbClr val="000000"/>
                </a:solidFill>
                <a:ea typeface="Times New Roman" panose="02020603050405020304" pitchFamily="18" charset="0"/>
                <a:cs typeface="Times New Roman" panose="02020603050405020304" pitchFamily="18" charset="0"/>
              </a:rPr>
              <a:t>ketoisovaleric</a:t>
            </a:r>
            <a:r>
              <a:rPr lang="en-GB" sz="1200" dirty="0" smtClean="0">
                <a:solidFill>
                  <a:srgbClr val="000000"/>
                </a:solidFill>
                <a:ea typeface="Times New Roman" panose="02020603050405020304" pitchFamily="18" charset="0"/>
                <a:cs typeface="Times New Roman" panose="02020603050405020304" pitchFamily="18" charset="0"/>
              </a:rPr>
              <a:t> </a:t>
            </a:r>
            <a:r>
              <a:rPr lang="en-GB" sz="1200" dirty="0">
                <a:solidFill>
                  <a:srgbClr val="000000"/>
                </a:solidFill>
                <a:ea typeface="Times New Roman" panose="02020603050405020304" pitchFamily="18" charset="0"/>
                <a:cs typeface="Times New Roman" panose="02020603050405020304" pitchFamily="18" charset="0"/>
              </a:rPr>
              <a:t>acid</a:t>
            </a:r>
            <a:endParaRPr lang="fr-FR" sz="1200" dirty="0">
              <a:ea typeface="Times New Roman" panose="02020603050405020304" pitchFamily="18" charset="0"/>
            </a:endParaRPr>
          </a:p>
          <a:p>
            <a:pPr>
              <a:spcAft>
                <a:spcPts val="0"/>
              </a:spcAft>
            </a:pPr>
            <a:r>
              <a:rPr lang="en-GB" sz="1200" b="1" dirty="0" smtClean="0">
                <a:solidFill>
                  <a:srgbClr val="000000"/>
                </a:solidFill>
                <a:ea typeface="Times New Roman" panose="02020603050405020304" pitchFamily="18" charset="0"/>
                <a:cs typeface="Times New Roman" panose="02020603050405020304" pitchFamily="18" charset="0"/>
              </a:rPr>
              <a:t>7    </a:t>
            </a:r>
            <a:r>
              <a:rPr lang="en-GB" sz="1200" dirty="0" smtClean="0">
                <a:solidFill>
                  <a:srgbClr val="000000"/>
                </a:solidFill>
                <a:ea typeface="Times New Roman" panose="02020603050405020304" pitchFamily="18" charset="0"/>
                <a:cs typeface="Times New Roman" panose="02020603050405020304" pitchFamily="18" charset="0"/>
              </a:rPr>
              <a:t>(</a:t>
            </a:r>
            <a:r>
              <a:rPr lang="en-GB" sz="1200" dirty="0">
                <a:solidFill>
                  <a:srgbClr val="000000"/>
                </a:solidFill>
                <a:ea typeface="Times New Roman" panose="02020603050405020304" pitchFamily="18" charset="0"/>
                <a:cs typeface="Times New Roman" panose="02020603050405020304" pitchFamily="18" charset="0"/>
              </a:rPr>
              <a:t>S)-3-hydroxyisobutyric acid</a:t>
            </a:r>
            <a:endParaRPr lang="fr-FR" sz="1200" dirty="0">
              <a:ea typeface="Times New Roman" panose="02020603050405020304" pitchFamily="18" charset="0"/>
            </a:endParaRPr>
          </a:p>
          <a:p>
            <a:pPr>
              <a:spcAft>
                <a:spcPts val="0"/>
              </a:spcAft>
            </a:pPr>
            <a:r>
              <a:rPr lang="en-GB" sz="1200" b="1" dirty="0" smtClean="0">
                <a:solidFill>
                  <a:srgbClr val="000000"/>
                </a:solidFill>
                <a:ea typeface="Times New Roman" panose="02020603050405020304" pitchFamily="18" charset="0"/>
                <a:cs typeface="Times New Roman" panose="02020603050405020304" pitchFamily="18" charset="0"/>
              </a:rPr>
              <a:t>7</a:t>
            </a:r>
            <a:r>
              <a:rPr lang="en-GB" sz="1200" b="1" dirty="0">
                <a:solidFill>
                  <a:srgbClr val="000000"/>
                </a:solidFill>
                <a:ea typeface="Times New Roman" panose="02020603050405020304" pitchFamily="18" charset="0"/>
                <a:cs typeface="Times New Roman" panose="02020603050405020304" pitchFamily="18" charset="0"/>
              </a:rPr>
              <a:t>’  </a:t>
            </a:r>
            <a:r>
              <a:rPr lang="en-GB" sz="1200" b="1" dirty="0" smtClean="0">
                <a:solidFill>
                  <a:srgbClr val="000000"/>
                </a:solidFill>
                <a:ea typeface="Times New Roman" panose="02020603050405020304" pitchFamily="18" charset="0"/>
                <a:cs typeface="Times New Roman" panose="02020603050405020304" pitchFamily="18" charset="0"/>
              </a:rPr>
              <a:t> </a:t>
            </a:r>
            <a:r>
              <a:rPr lang="en-GB" sz="1200" dirty="0" smtClean="0">
                <a:solidFill>
                  <a:srgbClr val="000000"/>
                </a:solidFill>
                <a:ea typeface="Times New Roman" panose="02020603050405020304" pitchFamily="18" charset="0"/>
                <a:cs typeface="Times New Roman" panose="02020603050405020304" pitchFamily="18" charset="0"/>
              </a:rPr>
              <a:t>(</a:t>
            </a:r>
            <a:r>
              <a:rPr lang="en-GB" sz="1200" dirty="0">
                <a:solidFill>
                  <a:srgbClr val="000000"/>
                </a:solidFill>
                <a:ea typeface="Times New Roman" panose="02020603050405020304" pitchFamily="18" charset="0"/>
                <a:cs typeface="Times New Roman" panose="02020603050405020304" pitchFamily="18" charset="0"/>
              </a:rPr>
              <a:t>R)-3-hydroxyisobutyric acid</a:t>
            </a:r>
            <a:endParaRPr lang="fr-FR" sz="1200" dirty="0">
              <a:ea typeface="Times New Roman" panose="02020603050405020304" pitchFamily="18" charset="0"/>
            </a:endParaRPr>
          </a:p>
          <a:p>
            <a:pPr>
              <a:spcAft>
                <a:spcPts val="0"/>
              </a:spcAft>
            </a:pPr>
            <a:r>
              <a:rPr lang="en-GB" sz="1200" b="1" dirty="0" smtClean="0">
                <a:solidFill>
                  <a:srgbClr val="FF9933"/>
                </a:solidFill>
                <a:ea typeface="Times New Roman" panose="02020603050405020304" pitchFamily="18" charset="0"/>
                <a:cs typeface="Times New Roman" panose="02020603050405020304" pitchFamily="18" charset="0"/>
              </a:rPr>
              <a:t>Cysteine </a:t>
            </a:r>
            <a:r>
              <a:rPr lang="en-GB" sz="1200" b="1" dirty="0">
                <a:solidFill>
                  <a:srgbClr val="FF9933"/>
                </a:solidFill>
                <a:ea typeface="Times New Roman" panose="02020603050405020304" pitchFamily="18" charset="0"/>
                <a:cs typeface="Times New Roman" panose="02020603050405020304" pitchFamily="18" charset="0"/>
              </a:rPr>
              <a:t>and methionine metabolism</a:t>
            </a:r>
            <a:endParaRPr lang="fr-FR" sz="1200" dirty="0">
              <a:ea typeface="Times New Roman" panose="02020603050405020304" pitchFamily="18" charset="0"/>
            </a:endParaRPr>
          </a:p>
          <a:p>
            <a:pPr>
              <a:spcAft>
                <a:spcPts val="0"/>
              </a:spcAft>
            </a:pPr>
            <a:r>
              <a:rPr lang="en-GB" sz="1200" b="1" dirty="0" smtClean="0">
                <a:solidFill>
                  <a:srgbClr val="000000"/>
                </a:solidFill>
                <a:ea typeface="Times New Roman" panose="02020603050405020304" pitchFamily="18" charset="0"/>
                <a:cs typeface="Times New Roman" panose="02020603050405020304" pitchFamily="18" charset="0"/>
              </a:rPr>
              <a:t>8 </a:t>
            </a:r>
            <a:r>
              <a:rPr lang="en-GB" sz="1200" dirty="0" smtClean="0">
                <a:solidFill>
                  <a:srgbClr val="000000"/>
                </a:solidFill>
                <a:ea typeface="Times New Roman" panose="02020603050405020304" pitchFamily="18" charset="0"/>
                <a:cs typeface="Times New Roman" panose="02020603050405020304" pitchFamily="18" charset="0"/>
              </a:rPr>
              <a:t>   5</a:t>
            </a:r>
            <a:r>
              <a:rPr lang="en-GB" sz="1200" dirty="0">
                <a:solidFill>
                  <a:srgbClr val="000000"/>
                </a:solidFill>
                <a:ea typeface="Times New Roman" panose="02020603050405020304" pitchFamily="18" charset="0"/>
                <a:cs typeface="Times New Roman" panose="02020603050405020304" pitchFamily="18" charset="0"/>
              </a:rPr>
              <a:t>'-methylthioadenosine</a:t>
            </a:r>
            <a:endParaRPr lang="fr-FR" sz="1200" dirty="0">
              <a:ea typeface="Times New Roman" panose="02020603050405020304" pitchFamily="18" charset="0"/>
            </a:endParaRPr>
          </a:p>
          <a:p>
            <a:pPr>
              <a:spcAft>
                <a:spcPts val="0"/>
              </a:spcAft>
            </a:pPr>
            <a:r>
              <a:rPr lang="en-GB" sz="1200" b="1" dirty="0" smtClean="0">
                <a:solidFill>
                  <a:srgbClr val="009999"/>
                </a:solidFill>
                <a:ea typeface="Times New Roman" panose="02020603050405020304" pitchFamily="18" charset="0"/>
                <a:cs typeface="Times New Roman" panose="02020603050405020304" pitchFamily="18" charset="0"/>
              </a:rPr>
              <a:t>Fatty </a:t>
            </a:r>
            <a:r>
              <a:rPr lang="en-GB" sz="1200" b="1" dirty="0">
                <a:solidFill>
                  <a:srgbClr val="009999"/>
                </a:solidFill>
                <a:ea typeface="Times New Roman" panose="02020603050405020304" pitchFamily="18" charset="0"/>
                <a:cs typeface="Times New Roman" panose="02020603050405020304" pitchFamily="18" charset="0"/>
              </a:rPr>
              <a:t>acid biosynthesis</a:t>
            </a:r>
            <a:r>
              <a:rPr lang="en-GB" sz="1200" dirty="0">
                <a:solidFill>
                  <a:srgbClr val="000000"/>
                </a:solidFill>
                <a:ea typeface="Times New Roman" panose="02020603050405020304" pitchFamily="18" charset="0"/>
                <a:cs typeface="Times New Roman" panose="02020603050405020304" pitchFamily="18" charset="0"/>
              </a:rPr>
              <a:t/>
            </a:r>
            <a:br>
              <a:rPr lang="en-GB" sz="1200" dirty="0">
                <a:solidFill>
                  <a:srgbClr val="000000"/>
                </a:solidFill>
                <a:ea typeface="Times New Roman" panose="02020603050405020304" pitchFamily="18" charset="0"/>
                <a:cs typeface="Times New Roman" panose="02020603050405020304" pitchFamily="18" charset="0"/>
              </a:rPr>
            </a:br>
            <a:r>
              <a:rPr lang="en-GB" sz="1200" b="1" dirty="0" smtClean="0">
                <a:solidFill>
                  <a:srgbClr val="000000"/>
                </a:solidFill>
                <a:ea typeface="Times New Roman" panose="02020603050405020304" pitchFamily="18" charset="0"/>
                <a:cs typeface="Times New Roman" panose="02020603050405020304" pitchFamily="18" charset="0"/>
              </a:rPr>
              <a:t>9</a:t>
            </a:r>
            <a:r>
              <a:rPr lang="en-GB" sz="1200" dirty="0" smtClean="0">
                <a:solidFill>
                  <a:srgbClr val="000000"/>
                </a:solidFill>
                <a:ea typeface="Times New Roman" panose="02020603050405020304" pitchFamily="18" charset="0"/>
                <a:cs typeface="Times New Roman" panose="02020603050405020304" pitchFamily="18" charset="0"/>
              </a:rPr>
              <a:t>    </a:t>
            </a:r>
            <a:r>
              <a:rPr lang="en-GB" sz="1200" dirty="0" err="1" smtClean="0">
                <a:solidFill>
                  <a:srgbClr val="000000"/>
                </a:solidFill>
                <a:ea typeface="Times New Roman" panose="02020603050405020304" pitchFamily="18" charset="0"/>
                <a:cs typeface="Times New Roman" panose="02020603050405020304" pitchFamily="18" charset="0"/>
              </a:rPr>
              <a:t>octanoic</a:t>
            </a:r>
            <a:r>
              <a:rPr lang="en-GB" sz="1200" dirty="0" smtClean="0">
                <a:solidFill>
                  <a:srgbClr val="000000"/>
                </a:solidFill>
                <a:ea typeface="Times New Roman" panose="02020603050405020304" pitchFamily="18" charset="0"/>
                <a:cs typeface="Times New Roman" panose="02020603050405020304" pitchFamily="18" charset="0"/>
              </a:rPr>
              <a:t> </a:t>
            </a:r>
            <a:r>
              <a:rPr lang="en-GB" sz="1200" dirty="0">
                <a:solidFill>
                  <a:srgbClr val="000000"/>
                </a:solidFill>
                <a:ea typeface="Times New Roman" panose="02020603050405020304" pitchFamily="18" charset="0"/>
                <a:cs typeface="Times New Roman" panose="02020603050405020304" pitchFamily="18" charset="0"/>
              </a:rPr>
              <a:t>acid</a:t>
            </a:r>
            <a:endParaRPr lang="fr-FR" sz="1200" dirty="0">
              <a:ea typeface="Times New Roman" panose="02020603050405020304" pitchFamily="18" charset="0"/>
            </a:endParaRPr>
          </a:p>
          <a:p>
            <a:pPr>
              <a:spcAft>
                <a:spcPts val="0"/>
              </a:spcAft>
            </a:pPr>
            <a:r>
              <a:rPr lang="en-GB" sz="1200" b="1" dirty="0" smtClean="0">
                <a:solidFill>
                  <a:srgbClr val="009999"/>
                </a:solidFill>
                <a:ea typeface="Times New Roman" panose="02020603050405020304" pitchFamily="18" charset="0"/>
                <a:cs typeface="Times New Roman" panose="02020603050405020304" pitchFamily="18" charset="0"/>
              </a:rPr>
              <a:t>Pentose </a:t>
            </a:r>
            <a:r>
              <a:rPr lang="en-GB" sz="1200" b="1" dirty="0">
                <a:solidFill>
                  <a:srgbClr val="009999"/>
                </a:solidFill>
                <a:ea typeface="Times New Roman" panose="02020603050405020304" pitchFamily="18" charset="0"/>
                <a:cs typeface="Times New Roman" panose="02020603050405020304" pitchFamily="18" charset="0"/>
              </a:rPr>
              <a:t>and </a:t>
            </a:r>
            <a:r>
              <a:rPr lang="en-GB" sz="1200" b="1" dirty="0" err="1">
                <a:solidFill>
                  <a:srgbClr val="009999"/>
                </a:solidFill>
                <a:ea typeface="Times New Roman" panose="02020603050405020304" pitchFamily="18" charset="0"/>
                <a:cs typeface="Times New Roman" panose="02020603050405020304" pitchFamily="18" charset="0"/>
              </a:rPr>
              <a:t>glucuronate</a:t>
            </a:r>
            <a:r>
              <a:rPr lang="en-GB" sz="1200" b="1" dirty="0">
                <a:solidFill>
                  <a:srgbClr val="009999"/>
                </a:solidFill>
                <a:ea typeface="Times New Roman" panose="02020603050405020304" pitchFamily="18" charset="0"/>
                <a:cs typeface="Times New Roman" panose="02020603050405020304" pitchFamily="18" charset="0"/>
              </a:rPr>
              <a:t> interconversions</a:t>
            </a:r>
            <a:endParaRPr lang="fr-FR" sz="1200" dirty="0">
              <a:ea typeface="Times New Roman" panose="02020603050405020304" pitchFamily="18" charset="0"/>
            </a:endParaRPr>
          </a:p>
          <a:p>
            <a:pPr>
              <a:spcAft>
                <a:spcPts val="0"/>
              </a:spcAft>
            </a:pPr>
            <a:r>
              <a:rPr lang="en-US" sz="1200" b="1" dirty="0" smtClean="0">
                <a:solidFill>
                  <a:srgbClr val="000000"/>
                </a:solidFill>
                <a:ea typeface="Times New Roman" panose="02020603050405020304" pitchFamily="18" charset="0"/>
                <a:cs typeface="Times New Roman" panose="02020603050405020304" pitchFamily="18" charset="0"/>
              </a:rPr>
              <a:t>10</a:t>
            </a:r>
            <a:r>
              <a:rPr lang="en-US" sz="1200" dirty="0" smtClean="0">
                <a:solidFill>
                  <a:srgbClr val="000000"/>
                </a:solidFill>
                <a:ea typeface="Times New Roman" panose="02020603050405020304" pitchFamily="18" charset="0"/>
                <a:cs typeface="Times New Roman" panose="02020603050405020304" pitchFamily="18" charset="0"/>
              </a:rPr>
              <a:t>   </a:t>
            </a:r>
            <a:r>
              <a:rPr lang="en-US" sz="1200" dirty="0" err="1" smtClean="0">
                <a:solidFill>
                  <a:srgbClr val="000000"/>
                </a:solidFill>
                <a:ea typeface="Times New Roman" panose="02020603050405020304" pitchFamily="18" charset="0"/>
                <a:cs typeface="Times New Roman" panose="02020603050405020304" pitchFamily="18" charset="0"/>
              </a:rPr>
              <a:t>galactonic</a:t>
            </a:r>
            <a:r>
              <a:rPr lang="en-US" sz="1200" dirty="0" smtClean="0">
                <a:solidFill>
                  <a:srgbClr val="000000"/>
                </a:solidFill>
                <a:ea typeface="Times New Roman" panose="02020603050405020304" pitchFamily="18" charset="0"/>
                <a:cs typeface="Times New Roman" panose="02020603050405020304" pitchFamily="18" charset="0"/>
              </a:rPr>
              <a:t> acid</a:t>
            </a:r>
            <a:endParaRPr lang="fr-FR" sz="1200" dirty="0" smtClean="0">
              <a:ea typeface="Times New Roman" panose="02020603050405020304" pitchFamily="18" charset="0"/>
            </a:endParaRPr>
          </a:p>
          <a:p>
            <a:pPr>
              <a:spcAft>
                <a:spcPts val="0"/>
              </a:spcAft>
            </a:pPr>
            <a:r>
              <a:rPr lang="en-GB" sz="1200" b="1" dirty="0" smtClean="0">
                <a:solidFill>
                  <a:srgbClr val="000000"/>
                </a:solidFill>
                <a:ea typeface="Times New Roman" panose="02020603050405020304" pitchFamily="18" charset="0"/>
                <a:cs typeface="Times New Roman" panose="02020603050405020304" pitchFamily="18" charset="0"/>
              </a:rPr>
              <a:t>10’  </a:t>
            </a:r>
            <a:r>
              <a:rPr lang="en-GB" sz="1200" dirty="0" err="1" smtClean="0">
                <a:solidFill>
                  <a:srgbClr val="000000"/>
                </a:solidFill>
                <a:ea typeface="Times New Roman" panose="02020603050405020304" pitchFamily="18" charset="0"/>
                <a:cs typeface="Times New Roman" panose="02020603050405020304" pitchFamily="18" charset="0"/>
              </a:rPr>
              <a:t>gluconic</a:t>
            </a:r>
            <a:r>
              <a:rPr lang="en-GB" sz="1200" dirty="0" smtClean="0">
                <a:solidFill>
                  <a:srgbClr val="000000"/>
                </a:solidFill>
                <a:ea typeface="Times New Roman" panose="02020603050405020304" pitchFamily="18" charset="0"/>
                <a:cs typeface="Times New Roman" panose="02020603050405020304" pitchFamily="18" charset="0"/>
              </a:rPr>
              <a:t> acid</a:t>
            </a:r>
            <a:endParaRPr lang="fr-FR" sz="1200" dirty="0" smtClean="0">
              <a:ea typeface="Times New Roman" panose="02020603050405020304" pitchFamily="18" charset="0"/>
            </a:endParaRPr>
          </a:p>
          <a:p>
            <a:pPr>
              <a:spcAft>
                <a:spcPts val="0"/>
              </a:spcAft>
            </a:pPr>
            <a:r>
              <a:rPr lang="en-GB" sz="1200" b="1" dirty="0">
                <a:solidFill>
                  <a:srgbClr val="CD115D"/>
                </a:solidFill>
                <a:ea typeface="Times New Roman" panose="02020603050405020304" pitchFamily="18" charset="0"/>
                <a:cs typeface="Times New Roman" panose="02020603050405020304" pitchFamily="18" charset="0"/>
              </a:rPr>
              <a:t>Caffeine metabolism</a:t>
            </a:r>
            <a:endParaRPr lang="fr-FR" sz="1200" dirty="0">
              <a:ea typeface="Times New Roman" panose="02020603050405020304" pitchFamily="18" charset="0"/>
            </a:endParaRPr>
          </a:p>
          <a:p>
            <a:pPr>
              <a:spcAft>
                <a:spcPts val="0"/>
              </a:spcAft>
            </a:pPr>
            <a:r>
              <a:rPr lang="en-GB" sz="1200" b="1" dirty="0" smtClean="0">
                <a:solidFill>
                  <a:srgbClr val="000000"/>
                </a:solidFill>
                <a:ea typeface="Times New Roman" panose="02020603050405020304" pitchFamily="18" charset="0"/>
                <a:cs typeface="Times New Roman" panose="02020603050405020304" pitchFamily="18" charset="0"/>
              </a:rPr>
              <a:t>10’’ </a:t>
            </a:r>
            <a:r>
              <a:rPr lang="en-GB" sz="1200" dirty="0" smtClean="0">
                <a:solidFill>
                  <a:srgbClr val="000000"/>
                </a:solidFill>
                <a:ea typeface="Times New Roman" panose="02020603050405020304" pitchFamily="18" charset="0"/>
                <a:cs typeface="Times New Roman" panose="02020603050405020304" pitchFamily="18" charset="0"/>
              </a:rPr>
              <a:t>1,7-Dimethyluric </a:t>
            </a:r>
            <a:r>
              <a:rPr lang="en-GB" sz="1200" dirty="0">
                <a:solidFill>
                  <a:srgbClr val="000000"/>
                </a:solidFill>
                <a:ea typeface="Times New Roman" panose="02020603050405020304" pitchFamily="18" charset="0"/>
                <a:cs typeface="Times New Roman" panose="02020603050405020304" pitchFamily="18" charset="0"/>
              </a:rPr>
              <a:t>acid</a:t>
            </a:r>
            <a:endParaRPr lang="fr-FR" sz="1200" dirty="0">
              <a:ea typeface="Times New Roman" panose="02020603050405020304" pitchFamily="18" charset="0"/>
            </a:endParaRPr>
          </a:p>
          <a:p>
            <a:pPr>
              <a:spcAft>
                <a:spcPts val="0"/>
              </a:spcAft>
            </a:pPr>
            <a:r>
              <a:rPr lang="en-US" sz="1200" b="1" dirty="0">
                <a:solidFill>
                  <a:srgbClr val="9933FF"/>
                </a:solidFill>
                <a:ea typeface="Times New Roman" panose="02020603050405020304" pitchFamily="18" charset="0"/>
                <a:cs typeface="Times New Roman" panose="02020603050405020304" pitchFamily="18" charset="0"/>
              </a:rPr>
              <a:t>Citrate cycle</a:t>
            </a:r>
            <a:endParaRPr lang="fr-FR" sz="1200" dirty="0">
              <a:ea typeface="Times New Roman" panose="02020603050405020304" pitchFamily="18" charset="0"/>
            </a:endParaRPr>
          </a:p>
          <a:p>
            <a:pPr>
              <a:spcAft>
                <a:spcPts val="0"/>
              </a:spcAft>
            </a:pPr>
            <a:r>
              <a:rPr lang="en-US" sz="1200" b="1" dirty="0" smtClean="0">
                <a:solidFill>
                  <a:srgbClr val="000000"/>
                </a:solidFill>
                <a:ea typeface="Times New Roman" panose="02020603050405020304" pitchFamily="18" charset="0"/>
                <a:cs typeface="Times New Roman" panose="02020603050405020304" pitchFamily="18" charset="0"/>
              </a:rPr>
              <a:t>11   </a:t>
            </a:r>
            <a:r>
              <a:rPr lang="en-US" sz="1200" dirty="0" err="1" smtClean="0">
                <a:solidFill>
                  <a:srgbClr val="000000"/>
                </a:solidFill>
                <a:ea typeface="Times New Roman" panose="02020603050405020304" pitchFamily="18" charset="0"/>
                <a:cs typeface="Times New Roman" panose="02020603050405020304" pitchFamily="18" charset="0"/>
              </a:rPr>
              <a:t>oxoglutaric</a:t>
            </a:r>
            <a:r>
              <a:rPr lang="en-US" sz="1200" dirty="0" smtClean="0">
                <a:solidFill>
                  <a:srgbClr val="000000"/>
                </a:solidFill>
                <a:ea typeface="Times New Roman" panose="02020603050405020304" pitchFamily="18" charset="0"/>
                <a:cs typeface="Times New Roman" panose="02020603050405020304" pitchFamily="18" charset="0"/>
              </a:rPr>
              <a:t> acid</a:t>
            </a:r>
            <a:endParaRPr lang="fr-FR" sz="1200" dirty="0">
              <a:ea typeface="Times New Roman" panose="02020603050405020304" pitchFamily="18" charset="0"/>
            </a:endParaRPr>
          </a:p>
        </p:txBody>
      </p:sp>
      <p:pic>
        <p:nvPicPr>
          <p:cNvPr id="78" name="Image 77" descr="F:\Thèse\Expo Carbamazepine\Christine Almunia protéomique\GhostKOALA results (KEGG)\Metabolismes perturbes E10_metabo&amp;proteo.pn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33290" y="2779112"/>
            <a:ext cx="6368646" cy="3206887"/>
          </a:xfrm>
          <a:prstGeom prst="rect">
            <a:avLst/>
          </a:prstGeom>
          <a:noFill/>
          <a:ln>
            <a:noFill/>
          </a:ln>
        </p:spPr>
      </p:pic>
      <p:sp>
        <p:nvSpPr>
          <p:cNvPr id="82" name="ZoneTexte 81"/>
          <p:cNvSpPr txBox="1"/>
          <p:nvPr/>
        </p:nvSpPr>
        <p:spPr>
          <a:xfrm>
            <a:off x="2033290" y="2185127"/>
            <a:ext cx="4498139" cy="646331"/>
          </a:xfrm>
          <a:prstGeom prst="rect">
            <a:avLst/>
          </a:prstGeom>
          <a:noFill/>
        </p:spPr>
        <p:txBody>
          <a:bodyPr wrap="square" rtlCol="0">
            <a:spAutoFit/>
          </a:bodyPr>
          <a:lstStyle/>
          <a:p>
            <a:r>
              <a:rPr lang="fr-FR" dirty="0" smtClean="0"/>
              <a:t>Protéines </a:t>
            </a:r>
            <a:r>
              <a:rPr lang="fr-FR" dirty="0"/>
              <a:t>&amp; Métabolites</a:t>
            </a:r>
          </a:p>
          <a:p>
            <a:r>
              <a:rPr lang="fr-FR" dirty="0" smtClean="0"/>
              <a:t>Cartographie </a:t>
            </a:r>
            <a:r>
              <a:rPr lang="fr-FR" dirty="0" smtClean="0"/>
              <a:t>globale des voies </a:t>
            </a:r>
            <a:r>
              <a:rPr lang="fr-FR" dirty="0" smtClean="0"/>
              <a:t>métaboliques </a:t>
            </a:r>
            <a:endParaRPr lang="fr-FR" dirty="0" smtClean="0"/>
          </a:p>
        </p:txBody>
      </p:sp>
      <p:sp>
        <p:nvSpPr>
          <p:cNvPr id="83" name="ZoneTexte 82"/>
          <p:cNvSpPr txBox="1"/>
          <p:nvPr/>
        </p:nvSpPr>
        <p:spPr>
          <a:xfrm>
            <a:off x="2656113" y="6054078"/>
            <a:ext cx="4706529" cy="461665"/>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fr-FR" sz="2400" b="1" i="1" dirty="0" smtClean="0">
                <a:solidFill>
                  <a:schemeClr val="bg1"/>
                </a:solidFill>
              </a:rPr>
              <a:t>Challenge pour revenir aux milieux</a:t>
            </a:r>
            <a:endParaRPr lang="fr-FR" sz="2400" b="1" i="1" dirty="0">
              <a:solidFill>
                <a:schemeClr val="bg1"/>
              </a:solidFill>
            </a:endParaRPr>
          </a:p>
        </p:txBody>
      </p:sp>
      <p:sp>
        <p:nvSpPr>
          <p:cNvPr id="84" name="Flèche droite 83"/>
          <p:cNvSpPr/>
          <p:nvPr/>
        </p:nvSpPr>
        <p:spPr>
          <a:xfrm>
            <a:off x="2040128" y="6133416"/>
            <a:ext cx="595353" cy="230833"/>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0778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Image 3" descr="plan rapproché de vagues">
            <a:extLst>
              <a:ext uri="{FF2B5EF4-FFF2-40B4-BE49-F238E27FC236}">
                <a16:creationId xmlns:a16="http://schemas.microsoft.com/office/drawing/2014/main" id="{692B3DD6-F115-484E-A49B-A9F70B6E8A2E}"/>
              </a:ext>
            </a:extLst>
          </p:cNvPr>
          <p:cNvPicPr>
            <a:picLocks noChangeAspect="1"/>
          </p:cNvPicPr>
          <p:nvPr/>
        </p:nvPicPr>
        <p:blipFill rotWithShape="1">
          <a:blip r:embed="rId4">
            <a:alphaModFix amt="25000"/>
          </a:blip>
          <a:srcRect b="15730"/>
          <a:stretch/>
        </p:blipFill>
        <p:spPr>
          <a:xfrm>
            <a:off x="-20071" y="-12019"/>
            <a:ext cx="12191980" cy="6858000"/>
          </a:xfrm>
          <a:prstGeom prst="rect">
            <a:avLst/>
          </a:prstGeom>
        </p:spPr>
      </p:pic>
      <p:sp>
        <p:nvSpPr>
          <p:cNvPr id="13" name="Rectangle 12"/>
          <p:cNvSpPr/>
          <p:nvPr/>
        </p:nvSpPr>
        <p:spPr>
          <a:xfrm>
            <a:off x="26" y="0"/>
            <a:ext cx="1761041" cy="6858000"/>
          </a:xfrm>
          <a:prstGeom prst="rect">
            <a:avLst/>
          </a:prstGeom>
          <a:solidFill>
            <a:srgbClr val="276C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26" y="6381133"/>
            <a:ext cx="1854478" cy="461665"/>
          </a:xfrm>
          <a:prstGeom prst="rect">
            <a:avLst/>
          </a:prstGeom>
          <a:noFill/>
        </p:spPr>
        <p:txBody>
          <a:bodyPr wrap="square" rtlCol="0">
            <a:spAutoFit/>
          </a:bodyPr>
          <a:lstStyle/>
          <a:p>
            <a:r>
              <a:rPr lang="fr-FR" sz="1200" dirty="0" smtClean="0">
                <a:solidFill>
                  <a:schemeClr val="tx2"/>
                </a:solidFill>
              </a:rPr>
              <a:t>Eco-</a:t>
            </a:r>
            <a:r>
              <a:rPr lang="fr-FR" sz="1200" dirty="0" err="1" smtClean="0">
                <a:solidFill>
                  <a:schemeClr val="tx2"/>
                </a:solidFill>
              </a:rPr>
              <a:t>exposome</a:t>
            </a:r>
            <a:r>
              <a:rPr lang="fr-FR" sz="1200" dirty="0" smtClean="0">
                <a:solidFill>
                  <a:schemeClr val="tx2"/>
                </a:solidFill>
              </a:rPr>
              <a:t> aquatique</a:t>
            </a:r>
          </a:p>
          <a:p>
            <a:r>
              <a:rPr lang="fr-FR" sz="1200" dirty="0" err="1" smtClean="0">
                <a:solidFill>
                  <a:schemeClr val="tx2"/>
                </a:solidFill>
              </a:rPr>
              <a:t>E.Gomez</a:t>
            </a:r>
            <a:endParaRPr lang="fr-FR" sz="1200" dirty="0">
              <a:solidFill>
                <a:schemeClr val="tx2"/>
              </a:solidFill>
            </a:endParaRPr>
          </a:p>
        </p:txBody>
      </p:sp>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 y="5839494"/>
            <a:ext cx="824850" cy="549900"/>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1914" y="5844543"/>
            <a:ext cx="582406" cy="582406"/>
          </a:xfrm>
          <a:prstGeom prst="rect">
            <a:avLst/>
          </a:prstGeom>
        </p:spPr>
      </p:pic>
      <p:pic>
        <p:nvPicPr>
          <p:cNvPr id="42" name="Image 41"/>
          <p:cNvPicPr>
            <a:picLocks noChangeAspect="1"/>
          </p:cNvPicPr>
          <p:nvPr/>
        </p:nvPicPr>
        <p:blipFill>
          <a:blip r:embed="rId7"/>
          <a:stretch>
            <a:fillRect/>
          </a:stretch>
        </p:blipFill>
        <p:spPr>
          <a:xfrm>
            <a:off x="5103135" y="84942"/>
            <a:ext cx="6802488" cy="2994471"/>
          </a:xfrm>
          <a:prstGeom prst="rect">
            <a:avLst/>
          </a:prstGeom>
        </p:spPr>
      </p:pic>
      <p:sp>
        <p:nvSpPr>
          <p:cNvPr id="41" name="ZoneTexte 40"/>
          <p:cNvSpPr txBox="1"/>
          <p:nvPr/>
        </p:nvSpPr>
        <p:spPr>
          <a:xfrm flipH="1">
            <a:off x="2040128" y="582698"/>
            <a:ext cx="3290939" cy="1384995"/>
          </a:xfrm>
          <a:prstGeom prst="rect">
            <a:avLst/>
          </a:prstGeom>
          <a:noFill/>
          <a:ln w="38100">
            <a:solidFill>
              <a:schemeClr val="accent5"/>
            </a:solidFill>
          </a:ln>
        </p:spPr>
        <p:txBody>
          <a:bodyPr wrap="square" rtlCol="0">
            <a:spAutoFit/>
          </a:bodyPr>
          <a:lstStyle/>
          <a:p>
            <a:pPr algn="ctr"/>
            <a:r>
              <a:rPr lang="fr-FR" sz="2800" i="1" dirty="0" smtClean="0">
                <a:solidFill>
                  <a:schemeClr val="accent5"/>
                </a:solidFill>
                <a:latin typeface="Calibri" panose="020F0502020204030204" pitchFamily="34" charset="0"/>
                <a:cs typeface="Calibri" panose="020F0502020204030204" pitchFamily="34" charset="0"/>
              </a:rPr>
              <a:t>Qu’est-ce que cela représente dans les milieux aquatiques ? </a:t>
            </a:r>
            <a:endParaRPr lang="fr-FR" sz="2800" i="1" dirty="0">
              <a:solidFill>
                <a:schemeClr val="accent5"/>
              </a:solidFill>
              <a:latin typeface="Calibri" panose="020F0502020204030204" pitchFamily="34" charset="0"/>
              <a:cs typeface="Calibri" panose="020F0502020204030204" pitchFamily="34" charset="0"/>
            </a:endParaRPr>
          </a:p>
        </p:txBody>
      </p:sp>
      <p:sp>
        <p:nvSpPr>
          <p:cNvPr id="31" name="Ellipse 30"/>
          <p:cNvSpPr/>
          <p:nvPr/>
        </p:nvSpPr>
        <p:spPr>
          <a:xfrm rot="20780124">
            <a:off x="8387631" y="501361"/>
            <a:ext cx="3646655" cy="903749"/>
          </a:xfrm>
          <a:prstGeom prst="ellipse">
            <a:avLst/>
          </a:prstGeom>
          <a:noFill/>
          <a:ln w="57150">
            <a:solidFill>
              <a:srgbClr val="F4C3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7" name="Groupe 26"/>
          <p:cNvGrpSpPr/>
          <p:nvPr/>
        </p:nvGrpSpPr>
        <p:grpSpPr>
          <a:xfrm>
            <a:off x="33703" y="151573"/>
            <a:ext cx="1860507" cy="1228819"/>
            <a:chOff x="96379" y="4358126"/>
            <a:chExt cx="1860507" cy="1228819"/>
          </a:xfrm>
        </p:grpSpPr>
        <p:pic>
          <p:nvPicPr>
            <p:cNvPr id="29" name="Image 28"/>
            <p:cNvPicPr>
              <a:picLocks noChangeAspect="1"/>
            </p:cNvPicPr>
            <p:nvPr/>
          </p:nvPicPr>
          <p:blipFill>
            <a:blip r:embed="rId8"/>
            <a:stretch>
              <a:fillRect/>
            </a:stretch>
          </p:blipFill>
          <p:spPr>
            <a:xfrm>
              <a:off x="96379" y="4358126"/>
              <a:ext cx="1860507" cy="1228819"/>
            </a:xfrm>
            <a:prstGeom prst="rect">
              <a:avLst/>
            </a:prstGeom>
          </p:spPr>
        </p:pic>
        <p:sp>
          <p:nvSpPr>
            <p:cNvPr id="30" name="Ellipse 29"/>
            <p:cNvSpPr/>
            <p:nvPr/>
          </p:nvSpPr>
          <p:spPr>
            <a:xfrm>
              <a:off x="111326" y="4421658"/>
              <a:ext cx="177281" cy="1766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p:cNvSpPr/>
            <p:nvPr/>
          </p:nvSpPr>
          <p:spPr>
            <a:xfrm>
              <a:off x="221737" y="4657691"/>
              <a:ext cx="177281" cy="1766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p:cNvSpPr/>
            <p:nvPr/>
          </p:nvSpPr>
          <p:spPr>
            <a:xfrm>
              <a:off x="257952" y="4886285"/>
              <a:ext cx="177281" cy="1766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p:cNvSpPr/>
            <p:nvPr/>
          </p:nvSpPr>
          <p:spPr>
            <a:xfrm>
              <a:off x="221736" y="5110212"/>
              <a:ext cx="177281" cy="1766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Titre 1">
            <a:extLst>
              <a:ext uri="{FF2B5EF4-FFF2-40B4-BE49-F238E27FC236}">
                <a16:creationId xmlns:a16="http://schemas.microsoft.com/office/drawing/2014/main" id="{3312E85E-DDC7-4684-AF8D-342EF677FB0D}"/>
              </a:ext>
            </a:extLst>
          </p:cNvPr>
          <p:cNvSpPr>
            <a:spLocks noGrp="1"/>
          </p:cNvSpPr>
          <p:nvPr>
            <p:ph type="title"/>
          </p:nvPr>
        </p:nvSpPr>
        <p:spPr>
          <a:xfrm>
            <a:off x="9483823" y="1701187"/>
            <a:ext cx="2173791" cy="674583"/>
          </a:xfrm>
          <a:noFill/>
          <a:ln w="3175">
            <a:noFill/>
          </a:ln>
        </p:spPr>
        <p:txBody>
          <a:bodyPr rtlCol="0">
            <a:normAutofit/>
          </a:bodyPr>
          <a:lstStyle/>
          <a:p>
            <a:pPr algn="r"/>
            <a:r>
              <a:rPr lang="fr-FR" sz="3200" dirty="0" err="1" smtClean="0"/>
              <a:t>Outcome</a:t>
            </a:r>
            <a:endParaRPr lang="fr-FR" sz="3200" dirty="0"/>
          </a:p>
        </p:txBody>
      </p:sp>
      <p:pic>
        <p:nvPicPr>
          <p:cNvPr id="10" name="Image 9"/>
          <p:cNvPicPr>
            <a:picLocks noChangeAspect="1"/>
          </p:cNvPicPr>
          <p:nvPr/>
        </p:nvPicPr>
        <p:blipFill>
          <a:blip r:embed="rId9"/>
          <a:stretch>
            <a:fillRect/>
          </a:stretch>
        </p:blipFill>
        <p:spPr>
          <a:xfrm>
            <a:off x="2766015" y="2486726"/>
            <a:ext cx="8113827" cy="4001984"/>
          </a:xfrm>
          <a:prstGeom prst="rect">
            <a:avLst/>
          </a:prstGeom>
        </p:spPr>
      </p:pic>
      <p:sp>
        <p:nvSpPr>
          <p:cNvPr id="104" name="Rectangle 103"/>
          <p:cNvSpPr/>
          <p:nvPr/>
        </p:nvSpPr>
        <p:spPr>
          <a:xfrm>
            <a:off x="1751426" y="6557151"/>
            <a:ext cx="5333513" cy="307777"/>
          </a:xfrm>
          <a:prstGeom prst="rect">
            <a:avLst/>
          </a:prstGeom>
        </p:spPr>
        <p:txBody>
          <a:bodyPr wrap="square">
            <a:spAutoFit/>
          </a:bodyPr>
          <a:lstStyle/>
          <a:p>
            <a:r>
              <a:rPr lang="en-US" sz="1400" i="1" dirty="0" err="1" smtClean="0"/>
              <a:t>Bonnefille</a:t>
            </a:r>
            <a:r>
              <a:rPr lang="en-US" sz="1400" i="1" dirty="0" smtClean="0"/>
              <a:t> et al. 2017, 2018a, 2018b, Courant et al. </a:t>
            </a:r>
            <a:r>
              <a:rPr lang="en-US" sz="1400" dirty="0" smtClean="0"/>
              <a:t>, 2018</a:t>
            </a:r>
            <a:endParaRPr lang="fr-FR" sz="1400" dirty="0"/>
          </a:p>
        </p:txBody>
      </p:sp>
    </p:spTree>
    <p:extLst>
      <p:ext uri="{BB962C8B-B14F-4D97-AF65-F5344CB8AC3E}">
        <p14:creationId xmlns:p14="http://schemas.microsoft.com/office/powerpoint/2010/main" val="4223525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Image 3" descr="plan rapproché de vagues">
            <a:extLst>
              <a:ext uri="{FF2B5EF4-FFF2-40B4-BE49-F238E27FC236}">
                <a16:creationId xmlns:a16="http://schemas.microsoft.com/office/drawing/2014/main" id="{692B3DD6-F115-484E-A49B-A9F70B6E8A2E}"/>
              </a:ext>
            </a:extLst>
          </p:cNvPr>
          <p:cNvPicPr>
            <a:picLocks noChangeAspect="1"/>
          </p:cNvPicPr>
          <p:nvPr/>
        </p:nvPicPr>
        <p:blipFill rotWithShape="1">
          <a:blip r:embed="rId4">
            <a:alphaModFix amt="25000"/>
          </a:blip>
          <a:srcRect b="15730"/>
          <a:stretch/>
        </p:blipFill>
        <p:spPr>
          <a:xfrm>
            <a:off x="26" y="1"/>
            <a:ext cx="12191980" cy="6858000"/>
          </a:xfrm>
          <a:prstGeom prst="rect">
            <a:avLst/>
          </a:prstGeom>
        </p:spPr>
      </p:pic>
      <p:sp>
        <p:nvSpPr>
          <p:cNvPr id="2" name="Titre 1">
            <a:extLst>
              <a:ext uri="{FF2B5EF4-FFF2-40B4-BE49-F238E27FC236}">
                <a16:creationId xmlns:a16="http://schemas.microsoft.com/office/drawing/2014/main" id="{3312E85E-DDC7-4684-AF8D-342EF677FB0D}"/>
              </a:ext>
            </a:extLst>
          </p:cNvPr>
          <p:cNvSpPr>
            <a:spLocks noGrp="1"/>
          </p:cNvSpPr>
          <p:nvPr>
            <p:ph type="title"/>
          </p:nvPr>
        </p:nvSpPr>
        <p:spPr>
          <a:xfrm>
            <a:off x="838201" y="365131"/>
            <a:ext cx="10515600" cy="1325563"/>
          </a:xfrm>
        </p:spPr>
        <p:txBody>
          <a:bodyPr rtlCol="0">
            <a:normAutofit/>
          </a:bodyPr>
          <a:lstStyle/>
          <a:p>
            <a:pPr algn="r"/>
            <a:r>
              <a:rPr lang="fr-FR" dirty="0" smtClean="0"/>
              <a:t>Propagation des effets</a:t>
            </a:r>
            <a:endParaRPr lang="fr-FR" dirty="0"/>
          </a:p>
        </p:txBody>
      </p:sp>
      <p:sp>
        <p:nvSpPr>
          <p:cNvPr id="9" name="Rectangle 8"/>
          <p:cNvSpPr/>
          <p:nvPr/>
        </p:nvSpPr>
        <p:spPr>
          <a:xfrm>
            <a:off x="26" y="0"/>
            <a:ext cx="1761041" cy="6858000"/>
          </a:xfrm>
          <a:prstGeom prst="rect">
            <a:avLst/>
          </a:prstGeom>
          <a:solidFill>
            <a:srgbClr val="276C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5"/>
          <a:stretch>
            <a:fillRect/>
          </a:stretch>
        </p:blipFill>
        <p:spPr>
          <a:xfrm>
            <a:off x="2436196" y="2343872"/>
            <a:ext cx="2172118" cy="956171"/>
          </a:xfrm>
          <a:prstGeom prst="rect">
            <a:avLst/>
          </a:prstGeom>
        </p:spPr>
      </p:pic>
      <p:sp>
        <p:nvSpPr>
          <p:cNvPr id="12" name="ZoneTexte 11"/>
          <p:cNvSpPr txBox="1"/>
          <p:nvPr/>
        </p:nvSpPr>
        <p:spPr>
          <a:xfrm>
            <a:off x="26" y="6381133"/>
            <a:ext cx="1854478" cy="461665"/>
          </a:xfrm>
          <a:prstGeom prst="rect">
            <a:avLst/>
          </a:prstGeom>
          <a:noFill/>
        </p:spPr>
        <p:txBody>
          <a:bodyPr wrap="square" rtlCol="0">
            <a:spAutoFit/>
          </a:bodyPr>
          <a:lstStyle/>
          <a:p>
            <a:r>
              <a:rPr lang="fr-FR" sz="1200" dirty="0" smtClean="0">
                <a:solidFill>
                  <a:schemeClr val="tx2"/>
                </a:solidFill>
              </a:rPr>
              <a:t>Eco-</a:t>
            </a:r>
            <a:r>
              <a:rPr lang="fr-FR" sz="1200" dirty="0" err="1" smtClean="0">
                <a:solidFill>
                  <a:schemeClr val="tx2"/>
                </a:solidFill>
              </a:rPr>
              <a:t>exposome</a:t>
            </a:r>
            <a:r>
              <a:rPr lang="fr-FR" sz="1200" dirty="0" smtClean="0">
                <a:solidFill>
                  <a:schemeClr val="tx2"/>
                </a:solidFill>
              </a:rPr>
              <a:t> aquatique</a:t>
            </a:r>
          </a:p>
          <a:p>
            <a:r>
              <a:rPr lang="fr-FR" sz="1200" dirty="0" err="1" smtClean="0">
                <a:solidFill>
                  <a:schemeClr val="tx2"/>
                </a:solidFill>
              </a:rPr>
              <a:t>E.Gomez</a:t>
            </a:r>
            <a:endParaRPr lang="fr-FR" sz="1200" dirty="0">
              <a:solidFill>
                <a:schemeClr val="tx2"/>
              </a:solidFill>
            </a:endParaRPr>
          </a:p>
        </p:txBody>
      </p:sp>
      <p:pic>
        <p:nvPicPr>
          <p:cNvPr id="13" name="Imag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 y="5839494"/>
            <a:ext cx="824850" cy="549900"/>
          </a:xfrm>
          <a:prstGeom prst="rect">
            <a:avLst/>
          </a:prstGeom>
        </p:spPr>
      </p:pic>
      <p:pic>
        <p:nvPicPr>
          <p:cNvPr id="14" name="Imag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914" y="5844543"/>
            <a:ext cx="582406" cy="582406"/>
          </a:xfrm>
          <a:prstGeom prst="rect">
            <a:avLst/>
          </a:prstGeom>
        </p:spPr>
      </p:pic>
      <p:graphicFrame>
        <p:nvGraphicFramePr>
          <p:cNvPr id="16" name="Tableau 15"/>
          <p:cNvGraphicFramePr>
            <a:graphicFrameLocks noGrp="1"/>
          </p:cNvGraphicFramePr>
          <p:nvPr>
            <p:extLst>
              <p:ext uri="{D42A27DB-BD31-4B8C-83A1-F6EECF244321}">
                <p14:modId xmlns:p14="http://schemas.microsoft.com/office/powerpoint/2010/main" val="3061208624"/>
              </p:ext>
            </p:extLst>
          </p:nvPr>
        </p:nvGraphicFramePr>
        <p:xfrm>
          <a:off x="2875143" y="1668421"/>
          <a:ext cx="8944302" cy="4663440"/>
        </p:xfrm>
        <a:graphic>
          <a:graphicData uri="http://schemas.openxmlformats.org/drawingml/2006/table">
            <a:tbl>
              <a:tblPr firstRow="1" bandRow="1">
                <a:tableStyleId>{2D5ABB26-0587-4C30-8999-92F81FD0307C}</a:tableStyleId>
              </a:tblPr>
              <a:tblGrid>
                <a:gridCol w="1755227">
                  <a:extLst>
                    <a:ext uri="{9D8B030D-6E8A-4147-A177-3AD203B41FA5}">
                      <a16:colId xmlns:a16="http://schemas.microsoft.com/office/drawing/2014/main" val="1612570789"/>
                    </a:ext>
                  </a:extLst>
                </a:gridCol>
                <a:gridCol w="1975647">
                  <a:extLst>
                    <a:ext uri="{9D8B030D-6E8A-4147-A177-3AD203B41FA5}">
                      <a16:colId xmlns:a16="http://schemas.microsoft.com/office/drawing/2014/main" val="3268930591"/>
                    </a:ext>
                  </a:extLst>
                </a:gridCol>
                <a:gridCol w="2187244">
                  <a:extLst>
                    <a:ext uri="{9D8B030D-6E8A-4147-A177-3AD203B41FA5}">
                      <a16:colId xmlns:a16="http://schemas.microsoft.com/office/drawing/2014/main" val="2017277947"/>
                    </a:ext>
                  </a:extLst>
                </a:gridCol>
                <a:gridCol w="3026184">
                  <a:extLst>
                    <a:ext uri="{9D8B030D-6E8A-4147-A177-3AD203B41FA5}">
                      <a16:colId xmlns:a16="http://schemas.microsoft.com/office/drawing/2014/main" val="2018780245"/>
                    </a:ext>
                  </a:extLst>
                </a:gridCol>
              </a:tblGrid>
              <a:tr h="355332">
                <a:tc>
                  <a:txBody>
                    <a:bodyPr/>
                    <a:lstStyle/>
                    <a:p>
                      <a:r>
                        <a:rPr lang="fr-FR" sz="2000" dirty="0" smtClean="0"/>
                        <a:t>Niveau</a:t>
                      </a:r>
                      <a:endParaRPr lang="fr-FR"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2000" dirty="0" smtClean="0"/>
                        <a:t>Composition</a:t>
                      </a:r>
                      <a:endParaRPr lang="fr-FR"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2000" dirty="0" smtClean="0"/>
                        <a:t>Structure</a:t>
                      </a:r>
                      <a:endParaRPr lang="fr-FR"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2000" dirty="0" smtClean="0"/>
                        <a:t>Fonction</a:t>
                      </a:r>
                      <a:endParaRPr lang="fr-FR"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8427246"/>
                  </a:ext>
                </a:extLst>
              </a:tr>
              <a:tr h="1065997">
                <a:tc>
                  <a:txBody>
                    <a:bodyPr/>
                    <a:lstStyle/>
                    <a:p>
                      <a:r>
                        <a:rPr lang="fr-FR" sz="1800" b="1" dirty="0" smtClean="0"/>
                        <a:t>Individus</a:t>
                      </a:r>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dirty="0" smtClean="0"/>
                        <a:t>Gènes</a:t>
                      </a:r>
                    </a:p>
                    <a:p>
                      <a:endParaRPr lang="fr-FR" sz="1600" dirty="0" smtClean="0"/>
                    </a:p>
                    <a:p>
                      <a:r>
                        <a:rPr lang="fr-FR" sz="1600" dirty="0" smtClean="0"/>
                        <a:t>Environnement</a:t>
                      </a:r>
                      <a:endParaRPr lang="fr-F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dirty="0" smtClean="0"/>
                        <a:t>Structure génétique</a:t>
                      </a:r>
                    </a:p>
                    <a:p>
                      <a:endParaRPr lang="fr-FR" sz="1600" dirty="0" smtClean="0"/>
                    </a:p>
                    <a:p>
                      <a:r>
                        <a:rPr lang="fr-FR" sz="1600" dirty="0" smtClean="0"/>
                        <a:t>Épigénétique</a:t>
                      </a:r>
                      <a:endParaRPr lang="fr-F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dirty="0" smtClean="0"/>
                        <a:t>Processus génétiques</a:t>
                      </a:r>
                      <a:r>
                        <a:rPr lang="fr-FR" sz="1600" baseline="0" dirty="0" smtClean="0"/>
                        <a:t> et épigénétiques jusqu’au</a:t>
                      </a:r>
                      <a:r>
                        <a:rPr lang="fr-FR" sz="1600" dirty="0" smtClean="0"/>
                        <a:t> métabolisme</a:t>
                      </a:r>
                    </a:p>
                    <a:p>
                      <a:endParaRPr lang="fr-F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9646084"/>
                  </a:ext>
                </a:extLst>
              </a:tr>
              <a:tr h="1065997">
                <a:tc>
                  <a:txBody>
                    <a:bodyPr/>
                    <a:lstStyle/>
                    <a:p>
                      <a:r>
                        <a:rPr lang="fr-FR" sz="1800" b="1" dirty="0" smtClean="0"/>
                        <a:t>Populations</a:t>
                      </a:r>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dirty="0" smtClean="0"/>
                        <a:t>Présence, abondance, couverture, biomasse, densité</a:t>
                      </a:r>
                      <a:endParaRPr lang="fr-F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dirty="0" smtClean="0"/>
                        <a:t>Structure de la population, aire de répartition, variabilité morphologique</a:t>
                      </a:r>
                      <a:endParaRPr lang="fr-F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0" i="0" kern="1200" dirty="0" smtClean="0">
                          <a:solidFill>
                            <a:schemeClr val="tx1"/>
                          </a:solidFill>
                          <a:effectLst/>
                          <a:latin typeface="+mn-lt"/>
                          <a:ea typeface="+mn-ea"/>
                          <a:cs typeface="+mn-cs"/>
                        </a:rPr>
                        <a:t>Démographie, dispersion et phénologie</a:t>
                      </a:r>
                      <a:endParaRPr lang="fr-FR" sz="1600" b="0" i="0" kern="1200" dirty="0">
                        <a:solidFill>
                          <a:schemeClr val="tx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2102224"/>
                  </a:ext>
                </a:extLst>
              </a:tr>
              <a:tr h="1065997">
                <a:tc>
                  <a:txBody>
                    <a:bodyPr/>
                    <a:lstStyle/>
                    <a:p>
                      <a:r>
                        <a:rPr lang="fr-FR" sz="1800" b="1" dirty="0" smtClean="0"/>
                        <a:t>Communautés</a:t>
                      </a:r>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dirty="0" smtClean="0"/>
                        <a:t>Richesse, régularité et diversité des espèces, similarité</a:t>
                      </a:r>
                      <a:endParaRPr lang="fr-F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b="0" i="0" kern="1200" dirty="0" smtClean="0">
                          <a:solidFill>
                            <a:schemeClr val="tx1"/>
                          </a:solidFill>
                          <a:effectLst/>
                          <a:latin typeface="+mn-lt"/>
                          <a:ea typeface="+mn-ea"/>
                          <a:cs typeface="+mn-cs"/>
                        </a:rPr>
                        <a:t>la structure des habitats</a:t>
                      </a:r>
                      <a:endParaRPr lang="fr-FR" sz="1600" b="0" i="0" kern="1200" dirty="0">
                        <a:solidFill>
                          <a:schemeClr val="tx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dirty="0" smtClean="0"/>
                        <a:t>Interactions entre espèces (</a:t>
                      </a:r>
                      <a:r>
                        <a:rPr lang="fr-FR" sz="1600" dirty="0" err="1" smtClean="0"/>
                        <a:t>herbivorie</a:t>
                      </a:r>
                      <a:r>
                        <a:rPr lang="fr-FR" sz="1600" dirty="0" smtClean="0"/>
                        <a:t>, prédation, compétition, parasitisme), décomposition</a:t>
                      </a:r>
                      <a:endParaRPr lang="fr-F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2570916"/>
                  </a:ext>
                </a:extLst>
              </a:tr>
              <a:tr h="1065997">
                <a:tc>
                  <a:txBody>
                    <a:bodyPr/>
                    <a:lstStyle/>
                    <a:p>
                      <a:r>
                        <a:rPr lang="fr-FR" sz="1800" b="1" dirty="0" smtClean="0"/>
                        <a:t>Ecosystèmes</a:t>
                      </a:r>
                      <a:endParaRPr lang="fr-FR"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dirty="0" smtClean="0"/>
                        <a:t>Richesse des habitats</a:t>
                      </a:r>
                      <a:endParaRPr lang="fr-F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dirty="0" smtClean="0"/>
                        <a:t>Hétérogénéité spatiale, fragmentation, connectivité</a:t>
                      </a:r>
                      <a:endParaRPr lang="fr-F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600" dirty="0" smtClean="0"/>
                        <a:t>Processus écosystémiques (processus hydrologiques, processus </a:t>
                      </a:r>
                      <a:r>
                        <a:rPr lang="fr-FR" sz="1600" dirty="0" err="1" smtClean="0"/>
                        <a:t>géomorphiques</a:t>
                      </a:r>
                      <a:r>
                        <a:rPr lang="fr-FR" sz="1600" dirty="0" smtClean="0"/>
                        <a:t>), perturbations</a:t>
                      </a:r>
                      <a:endParaRPr lang="fr-F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4536323"/>
                  </a:ext>
                </a:extLst>
              </a:tr>
            </a:tbl>
          </a:graphicData>
        </a:graphic>
      </p:graphicFrame>
      <p:grpSp>
        <p:nvGrpSpPr>
          <p:cNvPr id="24" name="Groupe 23"/>
          <p:cNvGrpSpPr/>
          <p:nvPr/>
        </p:nvGrpSpPr>
        <p:grpSpPr>
          <a:xfrm>
            <a:off x="33703" y="151573"/>
            <a:ext cx="1860507" cy="1228819"/>
            <a:chOff x="33703" y="151573"/>
            <a:chExt cx="1860507" cy="1228819"/>
          </a:xfrm>
        </p:grpSpPr>
        <p:pic>
          <p:nvPicPr>
            <p:cNvPr id="18" name="Image 17"/>
            <p:cNvPicPr>
              <a:picLocks noChangeAspect="1"/>
            </p:cNvPicPr>
            <p:nvPr/>
          </p:nvPicPr>
          <p:blipFill>
            <a:blip r:embed="rId8"/>
            <a:stretch>
              <a:fillRect/>
            </a:stretch>
          </p:blipFill>
          <p:spPr>
            <a:xfrm>
              <a:off x="33703" y="151573"/>
              <a:ext cx="1860507" cy="1228819"/>
            </a:xfrm>
            <a:prstGeom prst="rect">
              <a:avLst/>
            </a:prstGeom>
          </p:spPr>
        </p:pic>
        <p:sp>
          <p:nvSpPr>
            <p:cNvPr id="19" name="Ellipse 18"/>
            <p:cNvSpPr/>
            <p:nvPr/>
          </p:nvSpPr>
          <p:spPr>
            <a:xfrm>
              <a:off x="48650" y="215105"/>
              <a:ext cx="177281" cy="1766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p:cNvSpPr/>
            <p:nvPr/>
          </p:nvSpPr>
          <p:spPr>
            <a:xfrm>
              <a:off x="159061" y="451138"/>
              <a:ext cx="177281" cy="1766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p:cNvSpPr/>
            <p:nvPr/>
          </p:nvSpPr>
          <p:spPr>
            <a:xfrm>
              <a:off x="195276" y="679732"/>
              <a:ext cx="177281" cy="1766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p:cNvSpPr/>
            <p:nvPr/>
          </p:nvSpPr>
          <p:spPr>
            <a:xfrm>
              <a:off x="159060" y="903659"/>
              <a:ext cx="177281" cy="1766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p:cNvSpPr/>
            <p:nvPr/>
          </p:nvSpPr>
          <p:spPr>
            <a:xfrm>
              <a:off x="68859" y="1140036"/>
              <a:ext cx="177281" cy="1766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5" name="Rectangle 24"/>
          <p:cNvSpPr/>
          <p:nvPr/>
        </p:nvSpPr>
        <p:spPr>
          <a:xfrm>
            <a:off x="1833608" y="6575701"/>
            <a:ext cx="6585178" cy="307777"/>
          </a:xfrm>
          <a:prstGeom prst="rect">
            <a:avLst/>
          </a:prstGeom>
        </p:spPr>
        <p:txBody>
          <a:bodyPr wrap="square">
            <a:spAutoFit/>
          </a:bodyPr>
          <a:lstStyle/>
          <a:p>
            <a:r>
              <a:rPr lang="fr-FR" sz="1400" dirty="0" smtClean="0"/>
              <a:t>IPBES modifié https</a:t>
            </a:r>
            <a:r>
              <a:rPr lang="fr-FR" sz="1400" dirty="0"/>
              <a:t>://ipbes.net/modelling-impacts-drivers-biodiversity-ecosystems</a:t>
            </a:r>
          </a:p>
        </p:txBody>
      </p:sp>
      <p:grpSp>
        <p:nvGrpSpPr>
          <p:cNvPr id="49" name="Groupe 48"/>
          <p:cNvGrpSpPr/>
          <p:nvPr/>
        </p:nvGrpSpPr>
        <p:grpSpPr>
          <a:xfrm>
            <a:off x="2466774" y="1477772"/>
            <a:ext cx="9388885" cy="4945487"/>
            <a:chOff x="2466774" y="1477772"/>
            <a:chExt cx="9388885" cy="4945487"/>
          </a:xfrm>
        </p:grpSpPr>
        <p:pic>
          <p:nvPicPr>
            <p:cNvPr id="44" name="Image 43"/>
            <p:cNvPicPr>
              <a:picLocks noChangeAspect="1"/>
            </p:cNvPicPr>
            <p:nvPr/>
          </p:nvPicPr>
          <p:blipFill>
            <a:blip r:embed="rId9"/>
            <a:stretch>
              <a:fillRect/>
            </a:stretch>
          </p:blipFill>
          <p:spPr>
            <a:xfrm>
              <a:off x="2466774" y="1477772"/>
              <a:ext cx="9388885" cy="4945487"/>
            </a:xfrm>
            <a:prstGeom prst="rect">
              <a:avLst/>
            </a:prstGeom>
            <a:solidFill>
              <a:schemeClr val="accent1">
                <a:lumMod val="75000"/>
              </a:schemeClr>
            </a:solidFill>
          </p:spPr>
        </p:pic>
        <p:cxnSp>
          <p:nvCxnSpPr>
            <p:cNvPr id="46" name="Connecteur droit avec flèche 45"/>
            <p:cNvCxnSpPr/>
            <p:nvPr/>
          </p:nvCxnSpPr>
          <p:spPr>
            <a:xfrm flipV="1">
              <a:off x="5412828" y="2722179"/>
              <a:ext cx="0" cy="57786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47" name="ZoneTexte 46"/>
            <p:cNvSpPr txBox="1"/>
            <p:nvPr/>
          </p:nvSpPr>
          <p:spPr>
            <a:xfrm>
              <a:off x="4272668" y="3528082"/>
              <a:ext cx="1715709" cy="338554"/>
            </a:xfrm>
            <a:prstGeom prst="rect">
              <a:avLst/>
            </a:prstGeom>
            <a:noFill/>
          </p:spPr>
          <p:txBody>
            <a:bodyPr wrap="square" rtlCol="0">
              <a:spAutoFit/>
            </a:bodyPr>
            <a:lstStyle/>
            <a:p>
              <a:r>
                <a:rPr lang="fr-FR" sz="1600" b="1" dirty="0" smtClean="0">
                  <a:solidFill>
                    <a:schemeClr val="accent2">
                      <a:lumMod val="75000"/>
                    </a:schemeClr>
                  </a:solidFill>
                </a:rPr>
                <a:t>couverture</a:t>
              </a:r>
              <a:endParaRPr lang="fr-FR" sz="1600" b="1" dirty="0">
                <a:solidFill>
                  <a:schemeClr val="accent2">
                    <a:lumMod val="75000"/>
                  </a:schemeClr>
                </a:solidFill>
              </a:endParaRPr>
            </a:p>
          </p:txBody>
        </p:sp>
        <p:sp>
          <p:nvSpPr>
            <p:cNvPr id="48" name="ZoneTexte 47"/>
            <p:cNvSpPr txBox="1"/>
            <p:nvPr/>
          </p:nvSpPr>
          <p:spPr>
            <a:xfrm flipH="1">
              <a:off x="4272668" y="2427098"/>
              <a:ext cx="1893458" cy="338554"/>
            </a:xfrm>
            <a:prstGeom prst="rect">
              <a:avLst/>
            </a:prstGeom>
            <a:noFill/>
          </p:spPr>
          <p:txBody>
            <a:bodyPr wrap="square" rtlCol="0">
              <a:spAutoFit/>
            </a:bodyPr>
            <a:lstStyle/>
            <a:p>
              <a:r>
                <a:rPr lang="fr-FR" sz="1600" b="1" dirty="0" smtClean="0">
                  <a:solidFill>
                    <a:schemeClr val="accent2">
                      <a:lumMod val="75000"/>
                    </a:schemeClr>
                  </a:solidFill>
                </a:rPr>
                <a:t>Environnement</a:t>
              </a:r>
              <a:endParaRPr lang="fr-FR" sz="1600" b="1" dirty="0">
                <a:solidFill>
                  <a:schemeClr val="accent2">
                    <a:lumMod val="75000"/>
                  </a:schemeClr>
                </a:solidFill>
              </a:endParaRPr>
            </a:p>
          </p:txBody>
        </p:sp>
      </p:grpSp>
    </p:spTree>
    <p:extLst>
      <p:ext uri="{BB962C8B-B14F-4D97-AF65-F5344CB8AC3E}">
        <p14:creationId xmlns:p14="http://schemas.microsoft.com/office/powerpoint/2010/main" val="26833538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Image 3" descr="plan rapproché de vagues">
            <a:extLst>
              <a:ext uri="{FF2B5EF4-FFF2-40B4-BE49-F238E27FC236}">
                <a16:creationId xmlns:a16="http://schemas.microsoft.com/office/drawing/2014/main" id="{692B3DD6-F115-484E-A49B-A9F70B6E8A2E}"/>
              </a:ext>
            </a:extLst>
          </p:cNvPr>
          <p:cNvPicPr>
            <a:picLocks noChangeAspect="1"/>
          </p:cNvPicPr>
          <p:nvPr/>
        </p:nvPicPr>
        <p:blipFill rotWithShape="1">
          <a:blip r:embed="rId4">
            <a:alphaModFix amt="25000"/>
          </a:blip>
          <a:srcRect b="15730"/>
          <a:stretch/>
        </p:blipFill>
        <p:spPr>
          <a:xfrm>
            <a:off x="26" y="0"/>
            <a:ext cx="12191980" cy="6858000"/>
          </a:xfrm>
          <a:prstGeom prst="rect">
            <a:avLst/>
          </a:prstGeom>
        </p:spPr>
      </p:pic>
      <p:sp>
        <p:nvSpPr>
          <p:cNvPr id="2" name="Titre 1">
            <a:extLst>
              <a:ext uri="{FF2B5EF4-FFF2-40B4-BE49-F238E27FC236}">
                <a16:creationId xmlns:a16="http://schemas.microsoft.com/office/drawing/2014/main" id="{3312E85E-DDC7-4684-AF8D-342EF677FB0D}"/>
              </a:ext>
            </a:extLst>
          </p:cNvPr>
          <p:cNvSpPr>
            <a:spLocks noGrp="1"/>
          </p:cNvSpPr>
          <p:nvPr>
            <p:ph type="title"/>
          </p:nvPr>
        </p:nvSpPr>
        <p:spPr>
          <a:xfrm>
            <a:off x="1173481" y="-132709"/>
            <a:ext cx="10515600" cy="1325563"/>
          </a:xfrm>
        </p:spPr>
        <p:txBody>
          <a:bodyPr rtlCol="0">
            <a:normAutofit/>
          </a:bodyPr>
          <a:lstStyle/>
          <a:p>
            <a:pPr algn="r"/>
            <a:r>
              <a:rPr lang="fr-FR" dirty="0" smtClean="0"/>
              <a:t>Défis de l’</a:t>
            </a:r>
            <a:r>
              <a:rPr lang="fr-FR" dirty="0" err="1"/>
              <a:t>E</a:t>
            </a:r>
            <a:r>
              <a:rPr lang="fr-FR" dirty="0" err="1" smtClean="0"/>
              <a:t>coexposome</a:t>
            </a:r>
            <a:r>
              <a:rPr lang="fr-FR" dirty="0" smtClean="0"/>
              <a:t> aquatique</a:t>
            </a:r>
            <a:endParaRPr lang="fr-FR" dirty="0"/>
          </a:p>
        </p:txBody>
      </p:sp>
      <p:sp>
        <p:nvSpPr>
          <p:cNvPr id="13" name="Rectangle 12"/>
          <p:cNvSpPr/>
          <p:nvPr/>
        </p:nvSpPr>
        <p:spPr>
          <a:xfrm>
            <a:off x="26" y="0"/>
            <a:ext cx="1761041" cy="6858000"/>
          </a:xfrm>
          <a:prstGeom prst="rect">
            <a:avLst/>
          </a:prstGeom>
          <a:solidFill>
            <a:srgbClr val="276C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26" y="6381133"/>
            <a:ext cx="1854478" cy="461665"/>
          </a:xfrm>
          <a:prstGeom prst="rect">
            <a:avLst/>
          </a:prstGeom>
          <a:noFill/>
        </p:spPr>
        <p:txBody>
          <a:bodyPr wrap="square" rtlCol="0">
            <a:spAutoFit/>
          </a:bodyPr>
          <a:lstStyle/>
          <a:p>
            <a:r>
              <a:rPr lang="fr-FR" sz="1200" dirty="0" smtClean="0">
                <a:solidFill>
                  <a:schemeClr val="tx2"/>
                </a:solidFill>
              </a:rPr>
              <a:t>Eco-</a:t>
            </a:r>
            <a:r>
              <a:rPr lang="fr-FR" sz="1200" dirty="0" err="1" smtClean="0">
                <a:solidFill>
                  <a:schemeClr val="tx2"/>
                </a:solidFill>
              </a:rPr>
              <a:t>exposome</a:t>
            </a:r>
            <a:r>
              <a:rPr lang="fr-FR" sz="1200" dirty="0" smtClean="0">
                <a:solidFill>
                  <a:schemeClr val="tx2"/>
                </a:solidFill>
              </a:rPr>
              <a:t> aquatique</a:t>
            </a:r>
          </a:p>
          <a:p>
            <a:r>
              <a:rPr lang="fr-FR" sz="1200" dirty="0" err="1" smtClean="0">
                <a:solidFill>
                  <a:schemeClr val="tx2"/>
                </a:solidFill>
              </a:rPr>
              <a:t>E.Gomez</a:t>
            </a:r>
            <a:endParaRPr lang="fr-FR" sz="1200" dirty="0">
              <a:solidFill>
                <a:schemeClr val="tx2"/>
              </a:solidFill>
            </a:endParaRPr>
          </a:p>
        </p:txBody>
      </p:sp>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 y="5839494"/>
            <a:ext cx="824850" cy="549900"/>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1914" y="5844543"/>
            <a:ext cx="582406" cy="582406"/>
          </a:xfrm>
          <a:prstGeom prst="rect">
            <a:avLst/>
          </a:prstGeom>
        </p:spPr>
      </p:pic>
      <p:grpSp>
        <p:nvGrpSpPr>
          <p:cNvPr id="14" name="Groupe 13"/>
          <p:cNvGrpSpPr/>
          <p:nvPr/>
        </p:nvGrpSpPr>
        <p:grpSpPr>
          <a:xfrm>
            <a:off x="2407920" y="992996"/>
            <a:ext cx="2146272" cy="1455564"/>
            <a:chOff x="0" y="6370"/>
            <a:chExt cx="1954950" cy="1576198"/>
          </a:xfrm>
        </p:grpSpPr>
        <p:sp>
          <p:nvSpPr>
            <p:cNvPr id="15" name="Chevron 14"/>
            <p:cNvSpPr/>
            <p:nvPr/>
          </p:nvSpPr>
          <p:spPr>
            <a:xfrm rot="5400000">
              <a:off x="189376" y="-183006"/>
              <a:ext cx="1576198" cy="1954950"/>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4"/>
            <p:cNvSpPr txBox="1"/>
            <p:nvPr/>
          </p:nvSpPr>
          <p:spPr>
            <a:xfrm>
              <a:off x="0" y="6370"/>
              <a:ext cx="1954950" cy="15761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fr-FR" sz="3200" kern="1200" dirty="0" smtClean="0"/>
                <a:t>Stress</a:t>
              </a:r>
              <a:endParaRPr lang="fr-FR" sz="3200" kern="1200" dirty="0"/>
            </a:p>
          </p:txBody>
        </p:sp>
      </p:grpSp>
      <p:grpSp>
        <p:nvGrpSpPr>
          <p:cNvPr id="17" name="Groupe 16"/>
          <p:cNvGrpSpPr/>
          <p:nvPr/>
        </p:nvGrpSpPr>
        <p:grpSpPr>
          <a:xfrm>
            <a:off x="4861390" y="992996"/>
            <a:ext cx="6781970" cy="1123980"/>
            <a:chOff x="1463171" y="100617"/>
            <a:chExt cx="6185211" cy="902008"/>
          </a:xfrm>
          <a:solidFill>
            <a:schemeClr val="tx1">
              <a:lumMod val="85000"/>
            </a:schemeClr>
          </a:solidFill>
        </p:grpSpPr>
        <p:sp>
          <p:nvSpPr>
            <p:cNvPr id="18" name="Rectangle avec coins arrondis du même côté 17"/>
            <p:cNvSpPr/>
            <p:nvPr/>
          </p:nvSpPr>
          <p:spPr>
            <a:xfrm rot="5400000">
              <a:off x="4104773" y="-2540985"/>
              <a:ext cx="902008" cy="6185211"/>
            </a:xfrm>
            <a:prstGeom prst="round2SameRect">
              <a:avLst/>
            </a:prstGeom>
            <a:grp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9" name="ZoneTexte 18"/>
            <p:cNvSpPr txBox="1"/>
            <p:nvPr/>
          </p:nvSpPr>
          <p:spPr>
            <a:xfrm>
              <a:off x="1463172" y="144648"/>
              <a:ext cx="6141179" cy="813944"/>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fr-FR" sz="1700" kern="1200" dirty="0" smtClean="0"/>
                <a:t>Intégration des informations</a:t>
              </a:r>
            </a:p>
            <a:p>
              <a:pPr marL="628650" lvl="2" indent="-171450" defTabSz="755650">
                <a:lnSpc>
                  <a:spcPct val="90000"/>
                </a:lnSpc>
                <a:spcBef>
                  <a:spcPct val="0"/>
                </a:spcBef>
                <a:spcAft>
                  <a:spcPct val="15000"/>
                </a:spcAft>
                <a:buChar char="••"/>
              </a:pPr>
              <a:r>
                <a:rPr lang="fr-FR" sz="1600" kern="1200" dirty="0" smtClean="0"/>
                <a:t>Chimique </a:t>
              </a:r>
              <a:r>
                <a:rPr lang="fr-FR" sz="1600" kern="1200" dirty="0" smtClean="0"/>
                <a:t>: augmentation du nombre et diversité de substances</a:t>
              </a:r>
              <a:endParaRPr lang="fr-FR" sz="1600" kern="1200" dirty="0"/>
            </a:p>
            <a:p>
              <a:pPr marL="628650" lvl="2" indent="-171450" defTabSz="755650">
                <a:lnSpc>
                  <a:spcPct val="90000"/>
                </a:lnSpc>
                <a:spcBef>
                  <a:spcPct val="0"/>
                </a:spcBef>
                <a:spcAft>
                  <a:spcPct val="15000"/>
                </a:spcAft>
                <a:buChar char="••"/>
              </a:pPr>
              <a:r>
                <a:rPr lang="fr-FR" sz="1600" kern="1200" dirty="0" smtClean="0"/>
                <a:t>Physique : rayonnements, T, O2, conditions </a:t>
              </a:r>
              <a:r>
                <a:rPr lang="fr-FR" sz="1600" kern="1200" dirty="0" smtClean="0"/>
                <a:t>hydrologiques</a:t>
              </a:r>
            </a:p>
            <a:p>
              <a:pPr marL="628650" lvl="2" indent="-171450" defTabSz="755650">
                <a:lnSpc>
                  <a:spcPct val="90000"/>
                </a:lnSpc>
                <a:spcBef>
                  <a:spcPct val="0"/>
                </a:spcBef>
                <a:spcAft>
                  <a:spcPct val="15000"/>
                </a:spcAft>
                <a:buChar char="••"/>
              </a:pPr>
              <a:r>
                <a:rPr lang="fr-FR" sz="1600" dirty="0" smtClean="0"/>
                <a:t>Biologique : envahissantes, virus, bactéries, parasites</a:t>
              </a:r>
              <a:r>
                <a:rPr lang="fr-FR" sz="1600" kern="1200" dirty="0" smtClean="0"/>
                <a:t> </a:t>
              </a:r>
              <a:endParaRPr lang="fr-FR" sz="1600" kern="1200" dirty="0"/>
            </a:p>
          </p:txBody>
        </p:sp>
      </p:grpSp>
      <p:grpSp>
        <p:nvGrpSpPr>
          <p:cNvPr id="20" name="Groupe 19"/>
          <p:cNvGrpSpPr/>
          <p:nvPr/>
        </p:nvGrpSpPr>
        <p:grpSpPr>
          <a:xfrm>
            <a:off x="2407920" y="2194560"/>
            <a:ext cx="2146272" cy="1425084"/>
            <a:chOff x="0" y="6370"/>
            <a:chExt cx="1954950" cy="1576198"/>
          </a:xfrm>
        </p:grpSpPr>
        <p:sp>
          <p:nvSpPr>
            <p:cNvPr id="21" name="Chevron 20"/>
            <p:cNvSpPr/>
            <p:nvPr/>
          </p:nvSpPr>
          <p:spPr>
            <a:xfrm rot="5400000">
              <a:off x="189376" y="-183006"/>
              <a:ext cx="1576198" cy="1954950"/>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Chevron 4"/>
            <p:cNvSpPr txBox="1"/>
            <p:nvPr/>
          </p:nvSpPr>
          <p:spPr>
            <a:xfrm>
              <a:off x="0" y="6370"/>
              <a:ext cx="1954950" cy="15761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fr-FR" sz="3200" dirty="0" smtClean="0"/>
                <a:t>Exposition</a:t>
              </a:r>
              <a:endParaRPr lang="fr-FR" sz="3200" kern="1200" dirty="0"/>
            </a:p>
          </p:txBody>
        </p:sp>
      </p:grpSp>
      <p:grpSp>
        <p:nvGrpSpPr>
          <p:cNvPr id="23" name="Groupe 22"/>
          <p:cNvGrpSpPr/>
          <p:nvPr/>
        </p:nvGrpSpPr>
        <p:grpSpPr>
          <a:xfrm>
            <a:off x="4861390" y="2130916"/>
            <a:ext cx="6781970" cy="1381758"/>
            <a:chOff x="1463171" y="100617"/>
            <a:chExt cx="6185211" cy="902008"/>
          </a:xfrm>
          <a:solidFill>
            <a:schemeClr val="tx1">
              <a:lumMod val="85000"/>
            </a:schemeClr>
          </a:solidFill>
        </p:grpSpPr>
        <p:sp>
          <p:nvSpPr>
            <p:cNvPr id="24" name="Rectangle avec coins arrondis du même côté 23"/>
            <p:cNvSpPr/>
            <p:nvPr/>
          </p:nvSpPr>
          <p:spPr>
            <a:xfrm rot="5400000">
              <a:off x="4104773" y="-2540985"/>
              <a:ext cx="902008" cy="6185211"/>
            </a:xfrm>
            <a:prstGeom prst="round2SameRect">
              <a:avLst/>
            </a:prstGeom>
            <a:grp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5" name="ZoneTexte 24"/>
            <p:cNvSpPr txBox="1"/>
            <p:nvPr/>
          </p:nvSpPr>
          <p:spPr>
            <a:xfrm>
              <a:off x="1463172" y="144648"/>
              <a:ext cx="6141179" cy="813944"/>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0904" tIns="10795" rIns="10795" bIns="10795" numCol="1" spcCol="1270" anchor="ctr" anchorCtr="0">
              <a:noAutofit/>
            </a:bodyPr>
            <a:lstStyle/>
            <a:p>
              <a:pPr marL="171450" lvl="1" indent="-171450" defTabSz="755650">
                <a:lnSpc>
                  <a:spcPct val="90000"/>
                </a:lnSpc>
                <a:spcBef>
                  <a:spcPct val="0"/>
                </a:spcBef>
                <a:spcAft>
                  <a:spcPct val="15000"/>
                </a:spcAft>
                <a:buChar char="••"/>
              </a:pPr>
              <a:r>
                <a:rPr lang="fr-FR" sz="1700" kern="1200" dirty="0" smtClean="0"/>
                <a:t>Rapprochement des conditions réelles, environnementales</a:t>
              </a:r>
            </a:p>
            <a:p>
              <a:pPr marL="628650" lvl="2" indent="-171450" defTabSz="755650">
                <a:lnSpc>
                  <a:spcPct val="90000"/>
                </a:lnSpc>
                <a:spcBef>
                  <a:spcPct val="0"/>
                </a:spcBef>
                <a:spcAft>
                  <a:spcPct val="15000"/>
                </a:spcAft>
                <a:buChar char="••"/>
              </a:pPr>
              <a:r>
                <a:rPr lang="fr-FR" sz="1600" kern="1200" dirty="0" smtClean="0"/>
                <a:t>Choix d’espèces : </a:t>
              </a:r>
              <a:r>
                <a:rPr lang="fr-FR" sz="1400" dirty="0" smtClean="0"/>
                <a:t>niveau </a:t>
              </a:r>
              <a:r>
                <a:rPr lang="fr-FR" sz="1400" dirty="0"/>
                <a:t>trophique, habitat, sensibilité, </a:t>
              </a:r>
              <a:r>
                <a:rPr lang="fr-FR" sz="1400" dirty="0" smtClean="0"/>
                <a:t>développement…., variabilité </a:t>
              </a:r>
              <a:r>
                <a:rPr lang="fr-FR" sz="1400" dirty="0"/>
                <a:t>individuelle (male/femelle, </a:t>
              </a:r>
              <a:r>
                <a:rPr lang="fr-FR" sz="1400" dirty="0" smtClean="0"/>
                <a:t>adulte/juvénil</a:t>
              </a:r>
              <a:r>
                <a:rPr lang="fr-FR" sz="1400" dirty="0"/>
                <a:t>e</a:t>
              </a:r>
              <a:r>
                <a:rPr lang="fr-FR" sz="1400" dirty="0" smtClean="0"/>
                <a:t>/larve</a:t>
              </a:r>
              <a:r>
                <a:rPr lang="fr-FR" sz="1400" dirty="0"/>
                <a:t>, fitness</a:t>
              </a:r>
              <a:r>
                <a:rPr lang="fr-FR" sz="1400" dirty="0" smtClean="0"/>
                <a:t>…)</a:t>
              </a:r>
              <a:endParaRPr lang="fr-FR" sz="1600" dirty="0"/>
            </a:p>
            <a:p>
              <a:pPr marL="628650" lvl="2" indent="-171450" defTabSz="755650">
                <a:lnSpc>
                  <a:spcPct val="90000"/>
                </a:lnSpc>
                <a:spcBef>
                  <a:spcPct val="0"/>
                </a:spcBef>
                <a:spcAft>
                  <a:spcPct val="15000"/>
                </a:spcAft>
                <a:buChar char="••"/>
              </a:pPr>
              <a:r>
                <a:rPr lang="fr-FR" sz="1600" dirty="0" smtClean="0"/>
                <a:t>Conditions d’exposition : faibles doses, mélanges…</a:t>
              </a:r>
              <a:r>
                <a:rPr lang="fr-FR" sz="1700" kern="1200" dirty="0" smtClean="0"/>
                <a:t> </a:t>
              </a:r>
            </a:p>
            <a:p>
              <a:pPr marL="171450" lvl="1" indent="-171450" algn="l" defTabSz="755650">
                <a:lnSpc>
                  <a:spcPct val="90000"/>
                </a:lnSpc>
                <a:spcBef>
                  <a:spcPct val="0"/>
                </a:spcBef>
                <a:spcAft>
                  <a:spcPct val="15000"/>
                </a:spcAft>
                <a:buChar char="••"/>
              </a:pPr>
              <a:r>
                <a:rPr lang="fr-FR" sz="1700" dirty="0" smtClean="0"/>
                <a:t>Développer méthodes ciblées, non-ciblées, analyse de suspects</a:t>
              </a:r>
              <a:endParaRPr lang="fr-FR" sz="1700" kern="1200" dirty="0"/>
            </a:p>
          </p:txBody>
        </p:sp>
      </p:grpSp>
      <p:grpSp>
        <p:nvGrpSpPr>
          <p:cNvPr id="29" name="Groupe 28"/>
          <p:cNvGrpSpPr/>
          <p:nvPr/>
        </p:nvGrpSpPr>
        <p:grpSpPr>
          <a:xfrm>
            <a:off x="2407920" y="3586480"/>
            <a:ext cx="2146272" cy="1425084"/>
            <a:chOff x="0" y="6370"/>
            <a:chExt cx="1954950" cy="1576198"/>
          </a:xfrm>
        </p:grpSpPr>
        <p:sp>
          <p:nvSpPr>
            <p:cNvPr id="30" name="Chevron 29"/>
            <p:cNvSpPr/>
            <p:nvPr/>
          </p:nvSpPr>
          <p:spPr>
            <a:xfrm rot="5400000">
              <a:off x="189376" y="-183006"/>
              <a:ext cx="1576198" cy="1954950"/>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Chevron 4"/>
            <p:cNvSpPr txBox="1"/>
            <p:nvPr/>
          </p:nvSpPr>
          <p:spPr>
            <a:xfrm>
              <a:off x="0" y="6370"/>
              <a:ext cx="1954950" cy="15761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fr-FR" sz="3200" dirty="0" smtClean="0"/>
                <a:t>Effets</a:t>
              </a:r>
              <a:endParaRPr lang="fr-FR" sz="3200" kern="1200" dirty="0"/>
            </a:p>
          </p:txBody>
        </p:sp>
      </p:grpSp>
      <p:grpSp>
        <p:nvGrpSpPr>
          <p:cNvPr id="35" name="Groupe 34"/>
          <p:cNvGrpSpPr/>
          <p:nvPr/>
        </p:nvGrpSpPr>
        <p:grpSpPr>
          <a:xfrm>
            <a:off x="4861390" y="3532996"/>
            <a:ext cx="6781970" cy="835804"/>
            <a:chOff x="1463171" y="100617"/>
            <a:chExt cx="6185211" cy="902008"/>
          </a:xfrm>
          <a:solidFill>
            <a:schemeClr val="tx1">
              <a:lumMod val="85000"/>
            </a:schemeClr>
          </a:solidFill>
        </p:grpSpPr>
        <p:sp>
          <p:nvSpPr>
            <p:cNvPr id="36" name="Rectangle avec coins arrondis du même côté 35"/>
            <p:cNvSpPr/>
            <p:nvPr/>
          </p:nvSpPr>
          <p:spPr>
            <a:xfrm rot="5400000">
              <a:off x="4104773" y="-2540985"/>
              <a:ext cx="902008" cy="6185211"/>
            </a:xfrm>
            <a:prstGeom prst="round2SameRect">
              <a:avLst/>
            </a:prstGeom>
            <a:grp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7" name="ZoneTexte 36"/>
            <p:cNvSpPr txBox="1"/>
            <p:nvPr/>
          </p:nvSpPr>
          <p:spPr>
            <a:xfrm>
              <a:off x="1463172" y="144648"/>
              <a:ext cx="6141179" cy="813944"/>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fr-FR" sz="1700" kern="1200" dirty="0" smtClean="0"/>
                <a:t>Intégration des </a:t>
              </a:r>
              <a:r>
                <a:rPr lang="fr-FR" sz="1700" kern="1200" dirty="0" err="1" smtClean="0"/>
                <a:t>omiques</a:t>
              </a:r>
              <a:r>
                <a:rPr lang="fr-FR" sz="1700" kern="1200" dirty="0" smtClean="0"/>
                <a:t> </a:t>
              </a:r>
              <a:r>
                <a:rPr lang="fr-FR" sz="1600" kern="1200" dirty="0" smtClean="0"/>
                <a:t>(</a:t>
              </a:r>
              <a:r>
                <a:rPr lang="fr-FR" sz="1600" kern="1200" dirty="0" err="1" smtClean="0"/>
                <a:t>genomique</a:t>
              </a:r>
              <a:r>
                <a:rPr lang="fr-FR" sz="1600" kern="1200" dirty="0" smtClean="0"/>
                <a:t>, </a:t>
              </a:r>
              <a:r>
                <a:rPr lang="fr-FR" sz="1600" kern="1200" dirty="0" err="1" smtClean="0"/>
                <a:t>transcripto</a:t>
              </a:r>
              <a:r>
                <a:rPr lang="fr-FR" sz="1600" kern="1200" dirty="0" smtClean="0"/>
                <a:t>, </a:t>
              </a:r>
              <a:r>
                <a:rPr lang="fr-FR" sz="1600" kern="1200" dirty="0" err="1" smtClean="0"/>
                <a:t>protéo</a:t>
              </a:r>
              <a:r>
                <a:rPr lang="fr-FR" sz="1600" kern="1200" dirty="0" smtClean="0"/>
                <a:t>, </a:t>
              </a:r>
              <a:r>
                <a:rPr lang="fr-FR" sz="1600" kern="1200" dirty="0" err="1" smtClean="0"/>
                <a:t>métabo</a:t>
              </a:r>
              <a:r>
                <a:rPr lang="fr-FR" sz="1600" kern="1200" dirty="0" smtClean="0"/>
                <a:t>)</a:t>
              </a:r>
              <a:endParaRPr lang="fr-FR" sz="1700" kern="1200" dirty="0" smtClean="0"/>
            </a:p>
            <a:p>
              <a:pPr marL="171450" lvl="1" indent="-171450" algn="l" defTabSz="755650">
                <a:lnSpc>
                  <a:spcPct val="90000"/>
                </a:lnSpc>
                <a:spcBef>
                  <a:spcPct val="0"/>
                </a:spcBef>
                <a:spcAft>
                  <a:spcPct val="15000"/>
                </a:spcAft>
                <a:buChar char="••"/>
              </a:pPr>
              <a:r>
                <a:rPr lang="fr-FR" sz="1700" dirty="0" smtClean="0"/>
                <a:t>Intégration </a:t>
              </a:r>
              <a:r>
                <a:rPr lang="fr-FR" sz="1700" dirty="0" err="1" smtClean="0"/>
                <a:t>omiques</a:t>
              </a:r>
              <a:r>
                <a:rPr lang="fr-FR" sz="1700" dirty="0" smtClean="0"/>
                <a:t> &lt;-&gt; informations chimiques, biologiques</a:t>
              </a:r>
              <a:endParaRPr lang="fr-FR" sz="1700" kern="1200" dirty="0" smtClean="0"/>
            </a:p>
            <a:p>
              <a:pPr marL="171450" lvl="1" indent="-171450" algn="l" defTabSz="755650">
                <a:lnSpc>
                  <a:spcPct val="90000"/>
                </a:lnSpc>
                <a:spcBef>
                  <a:spcPct val="0"/>
                </a:spcBef>
                <a:spcAft>
                  <a:spcPct val="15000"/>
                </a:spcAft>
                <a:buChar char="••"/>
              </a:pPr>
              <a:r>
                <a:rPr lang="fr-FR" sz="1700" dirty="0" smtClean="0"/>
                <a:t>Revenir dans les milieux</a:t>
              </a:r>
              <a:endParaRPr lang="fr-FR" sz="1700" kern="1200" dirty="0" smtClean="0"/>
            </a:p>
          </p:txBody>
        </p:sp>
      </p:grpSp>
      <p:grpSp>
        <p:nvGrpSpPr>
          <p:cNvPr id="44" name="Groupe 43"/>
          <p:cNvGrpSpPr/>
          <p:nvPr/>
        </p:nvGrpSpPr>
        <p:grpSpPr>
          <a:xfrm>
            <a:off x="2392578" y="4463385"/>
            <a:ext cx="2146272" cy="1465724"/>
            <a:chOff x="0" y="6370"/>
            <a:chExt cx="1954950" cy="1587200"/>
          </a:xfrm>
        </p:grpSpPr>
        <p:sp>
          <p:nvSpPr>
            <p:cNvPr id="45" name="Chevron 44"/>
            <p:cNvSpPr/>
            <p:nvPr/>
          </p:nvSpPr>
          <p:spPr>
            <a:xfrm rot="5400000">
              <a:off x="189376" y="-183006"/>
              <a:ext cx="1576198" cy="1954950"/>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6" name="Chevron 4"/>
            <p:cNvSpPr txBox="1"/>
            <p:nvPr/>
          </p:nvSpPr>
          <p:spPr>
            <a:xfrm>
              <a:off x="0" y="17372"/>
              <a:ext cx="1954950" cy="15761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fr-FR" sz="3200" kern="1200" dirty="0" smtClean="0"/>
                <a:t>Propagation</a:t>
              </a:r>
              <a:endParaRPr lang="fr-FR" sz="3200" kern="1200" dirty="0"/>
            </a:p>
          </p:txBody>
        </p:sp>
      </p:grpSp>
      <p:grpSp>
        <p:nvGrpSpPr>
          <p:cNvPr id="47" name="Groupe 46"/>
          <p:cNvGrpSpPr/>
          <p:nvPr/>
        </p:nvGrpSpPr>
        <p:grpSpPr>
          <a:xfrm>
            <a:off x="4861390" y="4386436"/>
            <a:ext cx="6781970" cy="856124"/>
            <a:chOff x="1463171" y="100617"/>
            <a:chExt cx="6185211" cy="902008"/>
          </a:xfrm>
          <a:solidFill>
            <a:schemeClr val="tx1">
              <a:lumMod val="85000"/>
            </a:schemeClr>
          </a:solidFill>
        </p:grpSpPr>
        <p:sp>
          <p:nvSpPr>
            <p:cNvPr id="48" name="Rectangle avec coins arrondis du même côté 47"/>
            <p:cNvSpPr/>
            <p:nvPr/>
          </p:nvSpPr>
          <p:spPr>
            <a:xfrm rot="5400000">
              <a:off x="4104773" y="-2540985"/>
              <a:ext cx="902008" cy="6185211"/>
            </a:xfrm>
            <a:prstGeom prst="round2SameRect">
              <a:avLst/>
            </a:prstGeom>
            <a:grp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9" name="ZoneTexte 48"/>
            <p:cNvSpPr txBox="1"/>
            <p:nvPr/>
          </p:nvSpPr>
          <p:spPr>
            <a:xfrm>
              <a:off x="1463172" y="144648"/>
              <a:ext cx="6141179" cy="813944"/>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fr-FR" sz="1700" kern="1200" dirty="0" smtClean="0"/>
                <a:t>Modélisation des différents niveaux </a:t>
              </a:r>
              <a:r>
                <a:rPr lang="fr-FR" sz="1600" kern="1200" dirty="0" smtClean="0"/>
                <a:t>(individuel, population, </a:t>
              </a:r>
              <a:r>
                <a:rPr lang="fr-FR" sz="1600" kern="1200" dirty="0" err="1" smtClean="0"/>
                <a:t>comm</a:t>
              </a:r>
              <a:r>
                <a:rPr lang="fr-FR" sz="1600" kern="1200" dirty="0" smtClean="0"/>
                <a:t>., </a:t>
              </a:r>
              <a:r>
                <a:rPr lang="fr-FR" sz="1600" kern="1200" dirty="0" err="1" smtClean="0"/>
                <a:t>écos</a:t>
              </a:r>
              <a:r>
                <a:rPr lang="fr-FR" sz="1600" kern="1200" dirty="0" smtClean="0"/>
                <a:t>.)</a:t>
              </a:r>
              <a:endParaRPr lang="fr-FR" sz="1700" kern="1200" dirty="0" smtClean="0"/>
            </a:p>
            <a:p>
              <a:pPr marL="171450" lvl="1" indent="-171450" algn="l" defTabSz="755650">
                <a:lnSpc>
                  <a:spcPct val="90000"/>
                </a:lnSpc>
                <a:spcBef>
                  <a:spcPct val="0"/>
                </a:spcBef>
                <a:spcAft>
                  <a:spcPct val="15000"/>
                </a:spcAft>
                <a:buChar char="••"/>
              </a:pPr>
              <a:r>
                <a:rPr lang="fr-FR" sz="1700" dirty="0" smtClean="0"/>
                <a:t>Inclure l’</a:t>
              </a:r>
              <a:r>
                <a:rPr lang="fr-FR" sz="1700" dirty="0" err="1"/>
                <a:t>E</a:t>
              </a:r>
              <a:r>
                <a:rPr lang="fr-FR" sz="1700" dirty="0" err="1" smtClean="0"/>
                <a:t>coexposome</a:t>
              </a:r>
              <a:r>
                <a:rPr lang="fr-FR" sz="1700" dirty="0" smtClean="0"/>
                <a:t> dans les réseaux d’interactions écologiques</a:t>
              </a:r>
              <a:endParaRPr lang="fr-FR" sz="1700" kern="1200" dirty="0" smtClean="0"/>
            </a:p>
            <a:p>
              <a:pPr marL="171450" lvl="1" indent="-171450" algn="l" defTabSz="755650">
                <a:lnSpc>
                  <a:spcPct val="90000"/>
                </a:lnSpc>
                <a:spcBef>
                  <a:spcPct val="0"/>
                </a:spcBef>
                <a:spcAft>
                  <a:spcPct val="15000"/>
                </a:spcAft>
                <a:buChar char="••"/>
              </a:pPr>
              <a:r>
                <a:rPr lang="fr-FR" sz="1700" dirty="0" smtClean="0"/>
                <a:t>Evaluation globale et intégrée de l’</a:t>
              </a:r>
              <a:r>
                <a:rPr lang="fr-FR" sz="1700" dirty="0" err="1"/>
                <a:t>E</a:t>
              </a:r>
              <a:r>
                <a:rPr lang="fr-FR" sz="1700" dirty="0" err="1" smtClean="0"/>
                <a:t>coexposome</a:t>
              </a:r>
              <a:endParaRPr lang="fr-FR" sz="1700" kern="1200" dirty="0" smtClean="0"/>
            </a:p>
          </p:txBody>
        </p:sp>
      </p:grpSp>
      <p:sp>
        <p:nvSpPr>
          <p:cNvPr id="50" name="Rectangle 1"/>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51" name="Rectangle 2"/>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52" name="Rectangle 3"/>
          <p:cNvSpPr>
            <a:spLocks noChangeArrowheads="1"/>
          </p:cNvSpPr>
          <p:nvPr/>
        </p:nvSpPr>
        <p:spPr bwMode="auto">
          <a:xfrm>
            <a:off x="304800" y="3048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grpSp>
        <p:nvGrpSpPr>
          <p:cNvPr id="53" name="Groupe 52"/>
          <p:cNvGrpSpPr/>
          <p:nvPr/>
        </p:nvGrpSpPr>
        <p:grpSpPr>
          <a:xfrm>
            <a:off x="2392578" y="5367625"/>
            <a:ext cx="2146272" cy="1465724"/>
            <a:chOff x="0" y="6370"/>
            <a:chExt cx="1954950" cy="1587200"/>
          </a:xfrm>
        </p:grpSpPr>
        <p:sp>
          <p:nvSpPr>
            <p:cNvPr id="54" name="Chevron 53"/>
            <p:cNvSpPr/>
            <p:nvPr/>
          </p:nvSpPr>
          <p:spPr>
            <a:xfrm rot="5400000">
              <a:off x="189376" y="-183006"/>
              <a:ext cx="1576198" cy="1954950"/>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5" name="Chevron 4"/>
            <p:cNvSpPr txBox="1"/>
            <p:nvPr/>
          </p:nvSpPr>
          <p:spPr>
            <a:xfrm>
              <a:off x="0" y="17372"/>
              <a:ext cx="1954950" cy="15761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fr-FR" sz="3200" kern="1200" dirty="0" err="1" smtClean="0"/>
                <a:t>Exposome</a:t>
              </a:r>
              <a:endParaRPr lang="fr-FR" sz="3200" kern="1200" dirty="0"/>
            </a:p>
          </p:txBody>
        </p:sp>
      </p:grpSp>
      <p:grpSp>
        <p:nvGrpSpPr>
          <p:cNvPr id="56" name="Groupe 55"/>
          <p:cNvGrpSpPr/>
          <p:nvPr/>
        </p:nvGrpSpPr>
        <p:grpSpPr>
          <a:xfrm>
            <a:off x="4861390" y="5260195"/>
            <a:ext cx="6781970" cy="1356505"/>
            <a:chOff x="1463171" y="100617"/>
            <a:chExt cx="6185211" cy="902008"/>
          </a:xfrm>
          <a:solidFill>
            <a:schemeClr val="tx1">
              <a:lumMod val="85000"/>
            </a:schemeClr>
          </a:solidFill>
        </p:grpSpPr>
        <p:sp>
          <p:nvSpPr>
            <p:cNvPr id="57" name="Rectangle avec coins arrondis du même côté 56"/>
            <p:cNvSpPr/>
            <p:nvPr/>
          </p:nvSpPr>
          <p:spPr>
            <a:xfrm rot="5400000">
              <a:off x="4104773" y="-2540985"/>
              <a:ext cx="902008" cy="6185211"/>
            </a:xfrm>
            <a:prstGeom prst="round2SameRect">
              <a:avLst/>
            </a:prstGeom>
            <a:grp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8" name="ZoneTexte 57"/>
            <p:cNvSpPr txBox="1"/>
            <p:nvPr/>
          </p:nvSpPr>
          <p:spPr>
            <a:xfrm>
              <a:off x="1463172" y="144648"/>
              <a:ext cx="6141179" cy="813944"/>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0904" tIns="10795" rIns="10795" bIns="10795" numCol="1" spcCol="1270" anchor="ctr" anchorCtr="0">
              <a:noAutofit/>
            </a:bodyPr>
            <a:lstStyle/>
            <a:p>
              <a:pPr marL="171450" lvl="1" indent="-171450" defTabSz="755650">
                <a:lnSpc>
                  <a:spcPct val="90000"/>
                </a:lnSpc>
                <a:spcBef>
                  <a:spcPct val="0"/>
                </a:spcBef>
                <a:spcAft>
                  <a:spcPct val="15000"/>
                </a:spcAft>
                <a:buChar char="••"/>
              </a:pPr>
              <a:r>
                <a:rPr lang="fr-FR" sz="1700" dirty="0" smtClean="0"/>
                <a:t>Description des </a:t>
              </a:r>
              <a:r>
                <a:rPr lang="fr-FR" sz="1700" dirty="0"/>
                <a:t>relations complexes entre les facteurs environnementaux, sociaux et économiques qui déterminent les états actuels et futurs du </a:t>
              </a:r>
              <a:r>
                <a:rPr lang="fr-FR" sz="1700" dirty="0" smtClean="0"/>
                <a:t>système</a:t>
              </a:r>
            </a:p>
            <a:p>
              <a:pPr marL="171450" lvl="1" indent="-171450" defTabSz="755650">
                <a:lnSpc>
                  <a:spcPct val="90000"/>
                </a:lnSpc>
                <a:spcBef>
                  <a:spcPct val="0"/>
                </a:spcBef>
                <a:spcAft>
                  <a:spcPct val="15000"/>
                </a:spcAft>
                <a:buChar char="••"/>
              </a:pPr>
              <a:r>
                <a:rPr lang="fr-FR" sz="1700" kern="1200" dirty="0" smtClean="0"/>
                <a:t>Définir des priorités ? Pour estimer les conséquences et le contrôle des sources</a:t>
              </a:r>
            </a:p>
          </p:txBody>
        </p:sp>
      </p:grpSp>
      <p:pic>
        <p:nvPicPr>
          <p:cNvPr id="59" name="Image 58"/>
          <p:cNvPicPr>
            <a:picLocks noChangeAspect="1"/>
          </p:cNvPicPr>
          <p:nvPr/>
        </p:nvPicPr>
        <p:blipFill>
          <a:blip r:embed="rId7"/>
          <a:stretch>
            <a:fillRect/>
          </a:stretch>
        </p:blipFill>
        <p:spPr>
          <a:xfrm>
            <a:off x="152400" y="89369"/>
            <a:ext cx="1716216" cy="1133519"/>
          </a:xfrm>
          <a:prstGeom prst="rect">
            <a:avLst/>
          </a:prstGeom>
        </p:spPr>
      </p:pic>
    </p:spTree>
    <p:extLst>
      <p:ext uri="{BB962C8B-B14F-4D97-AF65-F5344CB8AC3E}">
        <p14:creationId xmlns:p14="http://schemas.microsoft.com/office/powerpoint/2010/main" val="22133705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Image 4" descr="plan rapproché de vagues">
            <a:extLst>
              <a:ext uri="{FF2B5EF4-FFF2-40B4-BE49-F238E27FC236}">
                <a16:creationId xmlns:a16="http://schemas.microsoft.com/office/drawing/2014/main" id="{9648A932-5E17-4859-9FE3-70EB96EA5C70}"/>
              </a:ext>
            </a:extLst>
          </p:cNvPr>
          <p:cNvPicPr>
            <a:picLocks noChangeAspect="1"/>
          </p:cNvPicPr>
          <p:nvPr/>
        </p:nvPicPr>
        <p:blipFill rotWithShape="1">
          <a:blip r:embed="rId4">
            <a:alphaModFix amt="41000"/>
          </a:blip>
          <a:srcRect l="9091" t="3462" b="19929"/>
          <a:stretch/>
        </p:blipFill>
        <p:spPr>
          <a:xfrm>
            <a:off x="26" y="1"/>
            <a:ext cx="12191980" cy="6858000"/>
          </a:xfrm>
          <a:prstGeom prst="rect">
            <a:avLst/>
          </a:prstGeom>
        </p:spPr>
      </p:pic>
      <p:sp>
        <p:nvSpPr>
          <p:cNvPr id="2" name="Titre 1">
            <a:extLst>
              <a:ext uri="{FF2B5EF4-FFF2-40B4-BE49-F238E27FC236}">
                <a16:creationId xmlns:a16="http://schemas.microsoft.com/office/drawing/2014/main" id="{AF6636B6-A233-459A-95E5-DFBD46F360BC}"/>
              </a:ext>
            </a:extLst>
          </p:cNvPr>
          <p:cNvSpPr>
            <a:spLocks noGrp="1"/>
          </p:cNvSpPr>
          <p:nvPr>
            <p:ph type="ctrTitle"/>
          </p:nvPr>
        </p:nvSpPr>
        <p:spPr>
          <a:xfrm>
            <a:off x="2209801" y="4464031"/>
            <a:ext cx="9144000" cy="1641492"/>
          </a:xfrm>
        </p:spPr>
        <p:txBody>
          <a:bodyPr rtlCol="0">
            <a:normAutofit/>
          </a:bodyPr>
          <a:lstStyle/>
          <a:p>
            <a:r>
              <a:rPr lang="fr-FR" sz="4400" dirty="0" smtClean="0">
                <a:effectLst/>
              </a:rPr>
              <a:t>Merci de votre attention</a:t>
            </a:r>
            <a:endParaRPr lang="fr-FR" sz="4400" dirty="0"/>
          </a:p>
        </p:txBody>
      </p:sp>
      <p:sp>
        <p:nvSpPr>
          <p:cNvPr id="7" name="Rectangle 6"/>
          <p:cNvSpPr/>
          <p:nvPr/>
        </p:nvSpPr>
        <p:spPr>
          <a:xfrm>
            <a:off x="26" y="0"/>
            <a:ext cx="1761041" cy="6858000"/>
          </a:xfrm>
          <a:prstGeom prst="rect">
            <a:avLst/>
          </a:prstGeom>
          <a:solidFill>
            <a:srgbClr val="276C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p:cNvPicPr>
            <a:picLocks noChangeAspect="1"/>
          </p:cNvPicPr>
          <p:nvPr/>
        </p:nvPicPr>
        <p:blipFill>
          <a:blip r:embed="rId5"/>
          <a:stretch>
            <a:fillRect/>
          </a:stretch>
        </p:blipFill>
        <p:spPr>
          <a:xfrm>
            <a:off x="91754" y="364997"/>
            <a:ext cx="3107949" cy="1079982"/>
          </a:xfrm>
          <a:prstGeom prst="rect">
            <a:avLst/>
          </a:prstGeom>
        </p:spPr>
      </p:pic>
      <p:sp>
        <p:nvSpPr>
          <p:cNvPr id="12" name="Rectangle 11"/>
          <p:cNvSpPr/>
          <p:nvPr/>
        </p:nvSpPr>
        <p:spPr>
          <a:xfrm>
            <a:off x="22571" y="6270257"/>
            <a:ext cx="6096000" cy="584775"/>
          </a:xfrm>
          <a:prstGeom prst="rect">
            <a:avLst/>
          </a:prstGeom>
        </p:spPr>
        <p:txBody>
          <a:bodyPr>
            <a:spAutoFit/>
          </a:bodyPr>
          <a:lstStyle/>
          <a:p>
            <a:r>
              <a:rPr lang="fr-FR" sz="1600" dirty="0">
                <a:solidFill>
                  <a:srgbClr val="000000"/>
                </a:solidFill>
                <a:latin typeface="Helvetica Condensed" panose="020B0606020202030204" pitchFamily="34" charset="0"/>
              </a:rPr>
              <a:t>Journée </a:t>
            </a:r>
            <a:r>
              <a:rPr lang="fr-FR" sz="1600" dirty="0" smtClean="0">
                <a:solidFill>
                  <a:srgbClr val="000000"/>
                </a:solidFill>
                <a:latin typeface="Helvetica Condensed" panose="020B0606020202030204" pitchFamily="34" charset="0"/>
              </a:rPr>
              <a:t>thématique   De </a:t>
            </a:r>
            <a:r>
              <a:rPr lang="fr-FR" sz="1600" dirty="0">
                <a:solidFill>
                  <a:srgbClr val="000000"/>
                </a:solidFill>
                <a:latin typeface="Helvetica Condensed" panose="020B0606020202030204" pitchFamily="34" charset="0"/>
              </a:rPr>
              <a:t>l’</a:t>
            </a:r>
            <a:r>
              <a:rPr lang="fr-FR" sz="1600" dirty="0" err="1">
                <a:solidFill>
                  <a:srgbClr val="000000"/>
                </a:solidFill>
                <a:latin typeface="Helvetica Condensed" panose="020B0606020202030204" pitchFamily="34" charset="0"/>
              </a:rPr>
              <a:t>exposome</a:t>
            </a:r>
            <a:r>
              <a:rPr lang="fr-FR" sz="1600" dirty="0">
                <a:solidFill>
                  <a:srgbClr val="000000"/>
                </a:solidFill>
                <a:latin typeface="Helvetica Condensed" panose="020B0606020202030204" pitchFamily="34" charset="0"/>
              </a:rPr>
              <a:t> à l’éco-</a:t>
            </a:r>
            <a:r>
              <a:rPr lang="fr-FR" sz="1600" dirty="0" err="1">
                <a:solidFill>
                  <a:srgbClr val="000000"/>
                </a:solidFill>
                <a:latin typeface="Helvetica Condensed" panose="020B0606020202030204" pitchFamily="34" charset="0"/>
              </a:rPr>
              <a:t>exposome</a:t>
            </a:r>
            <a:r>
              <a:rPr lang="fr-FR" sz="1600" dirty="0">
                <a:solidFill>
                  <a:srgbClr val="000000"/>
                </a:solidFill>
                <a:latin typeface="Helvetica Condensed" panose="020B0606020202030204" pitchFamily="34" charset="0"/>
              </a:rPr>
              <a:t/>
            </a:r>
            <a:br>
              <a:rPr lang="fr-FR" sz="1600" dirty="0">
                <a:solidFill>
                  <a:srgbClr val="000000"/>
                </a:solidFill>
                <a:latin typeface="Helvetica Condensed" panose="020B0606020202030204" pitchFamily="34" charset="0"/>
              </a:rPr>
            </a:br>
            <a:r>
              <a:rPr lang="fr-FR" sz="1600" dirty="0">
                <a:solidFill>
                  <a:srgbClr val="000000"/>
                </a:solidFill>
                <a:latin typeface="Helvetica Condensed" panose="020B0606020202030204" pitchFamily="34" charset="0"/>
              </a:rPr>
              <a:t>14 Novembre </a:t>
            </a:r>
            <a:r>
              <a:rPr lang="fr-FR" sz="1600" dirty="0" smtClean="0">
                <a:solidFill>
                  <a:srgbClr val="000000"/>
                </a:solidFill>
                <a:latin typeface="Helvetica Condensed" panose="020B0606020202030204" pitchFamily="34" charset="0"/>
              </a:rPr>
              <a:t>2022    Muséum </a:t>
            </a:r>
            <a:r>
              <a:rPr lang="fr-FR" sz="1600" dirty="0">
                <a:solidFill>
                  <a:srgbClr val="000000"/>
                </a:solidFill>
                <a:latin typeface="Helvetica Condensed" panose="020B0606020202030204" pitchFamily="34" charset="0"/>
              </a:rPr>
              <a:t>National d'Histoire Naturelle, </a:t>
            </a:r>
            <a:r>
              <a:rPr lang="fr-FR" sz="1600" dirty="0" smtClean="0">
                <a:solidFill>
                  <a:srgbClr val="000000"/>
                </a:solidFill>
                <a:latin typeface="Helvetica Condensed" panose="020B0606020202030204" pitchFamily="34" charset="0"/>
              </a:rPr>
              <a:t>Paris</a:t>
            </a:r>
            <a:endParaRPr lang="fr-FR" sz="1600" dirty="0">
              <a:latin typeface="Helvetica Condensed" panose="020B0606020202030204" pitchFamily="34" charset="0"/>
            </a:endParaRPr>
          </a:p>
        </p:txBody>
      </p:sp>
      <p:pic>
        <p:nvPicPr>
          <p:cNvPr id="10" name="Image 9"/>
          <p:cNvPicPr>
            <a:picLocks noChangeAspect="1"/>
          </p:cNvPicPr>
          <p:nvPr/>
        </p:nvPicPr>
        <p:blipFill>
          <a:blip r:embed="rId6"/>
          <a:stretch>
            <a:fillRect/>
          </a:stretch>
        </p:blipFill>
        <p:spPr>
          <a:xfrm>
            <a:off x="152400" y="4801069"/>
            <a:ext cx="1716216" cy="1133519"/>
          </a:xfrm>
          <a:prstGeom prst="rect">
            <a:avLst/>
          </a:prstGeom>
        </p:spPr>
      </p:pic>
    </p:spTree>
    <p:extLst>
      <p:ext uri="{BB962C8B-B14F-4D97-AF65-F5344CB8AC3E}">
        <p14:creationId xmlns:p14="http://schemas.microsoft.com/office/powerpoint/2010/main" val="31923428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EB51E6-BECC-5842-869F-37CBE734977A}"/>
              </a:ext>
            </a:extLst>
          </p:cNvPr>
          <p:cNvSpPr>
            <a:spLocks noChangeArrowheads="1"/>
          </p:cNvSpPr>
          <p:nvPr/>
        </p:nvSpPr>
        <p:spPr bwMode="auto">
          <a:xfrm>
            <a:off x="911424" y="116633"/>
            <a:ext cx="10297144" cy="576263"/>
          </a:xfrm>
          <a:prstGeom prst="rect">
            <a:avLst/>
          </a:prstGeom>
          <a:noFill/>
          <a:ln w="9525">
            <a:noFill/>
            <a:miter lim="800000"/>
            <a:headEnd/>
            <a:tailEnd/>
          </a:ln>
        </p:spPr>
        <p:txBody>
          <a:bodyPr/>
          <a:lstStyle/>
          <a:p>
            <a:pPr algn="ctr"/>
            <a:r>
              <a:rPr lang="fr-FR" sz="3200" b="1" dirty="0" smtClean="0">
                <a:solidFill>
                  <a:schemeClr val="tx2"/>
                </a:solidFill>
                <a:cs typeface="Times New Roman" pitchFamily="18" charset="0"/>
              </a:rPr>
              <a:t>L’exposition externe dans </a:t>
            </a:r>
            <a:r>
              <a:rPr lang="fr-FR" sz="3200" b="1" dirty="0">
                <a:solidFill>
                  <a:schemeClr val="tx2"/>
                </a:solidFill>
                <a:cs typeface="Times New Roman" pitchFamily="18" charset="0"/>
              </a:rPr>
              <a:t>les milieux </a:t>
            </a:r>
            <a:r>
              <a:rPr lang="fr-FR" sz="3200" b="1" dirty="0" smtClean="0">
                <a:solidFill>
                  <a:schemeClr val="tx2"/>
                </a:solidFill>
                <a:cs typeface="Times New Roman" pitchFamily="18" charset="0"/>
              </a:rPr>
              <a:t>aquatiques</a:t>
            </a:r>
          </a:p>
          <a:p>
            <a:pPr algn="ctr"/>
            <a:r>
              <a:rPr lang="fr-FR" sz="3200" b="1" dirty="0" smtClean="0">
                <a:solidFill>
                  <a:schemeClr val="tx2"/>
                </a:solidFill>
                <a:cs typeface="Times New Roman" pitchFamily="18" charset="0"/>
              </a:rPr>
              <a:t>Exemple : apport </a:t>
            </a:r>
            <a:r>
              <a:rPr lang="fr-FR" sz="3200" b="1" dirty="0">
                <a:solidFill>
                  <a:schemeClr val="tx2"/>
                </a:solidFill>
                <a:cs typeface="Times New Roman" pitchFamily="18" charset="0"/>
              </a:rPr>
              <a:t>par </a:t>
            </a:r>
            <a:r>
              <a:rPr lang="fr-FR" sz="3200" b="1" dirty="0" smtClean="0">
                <a:solidFill>
                  <a:schemeClr val="tx2"/>
                </a:solidFill>
                <a:cs typeface="Times New Roman" pitchFamily="18" charset="0"/>
              </a:rPr>
              <a:t>des </a:t>
            </a:r>
            <a:r>
              <a:rPr lang="fr-FR" sz="3200" b="1" dirty="0">
                <a:solidFill>
                  <a:schemeClr val="tx2"/>
                </a:solidFill>
                <a:cs typeface="Times New Roman" pitchFamily="18" charset="0"/>
              </a:rPr>
              <a:t>eaux usées traitées  </a:t>
            </a:r>
            <a:endParaRPr lang="en-US" sz="3200" b="1" dirty="0">
              <a:solidFill>
                <a:schemeClr val="tx2"/>
              </a:solidFill>
              <a:cs typeface="Times New Roman" pitchFamily="18" charset="0"/>
            </a:endParaRPr>
          </a:p>
        </p:txBody>
      </p:sp>
      <p:pic>
        <p:nvPicPr>
          <p:cNvPr id="4" name="Imagen 3" descr="Diagrama&#10;&#10;Descripción generada automáticamente">
            <a:extLst>
              <a:ext uri="{FF2B5EF4-FFF2-40B4-BE49-F238E27FC236}">
                <a16:creationId xmlns:a16="http://schemas.microsoft.com/office/drawing/2014/main" id="{F08CAAAF-B90F-4DBA-96F7-D0F3E6F824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756" y="1912510"/>
            <a:ext cx="3134534" cy="3587571"/>
          </a:xfrm>
          <a:prstGeom prst="rect">
            <a:avLst/>
          </a:prstGeom>
        </p:spPr>
      </p:pic>
      <p:sp>
        <p:nvSpPr>
          <p:cNvPr id="6" name="71 Rectángulo">
            <a:extLst>
              <a:ext uri="{FF2B5EF4-FFF2-40B4-BE49-F238E27FC236}">
                <a16:creationId xmlns:a16="http://schemas.microsoft.com/office/drawing/2014/main" id="{E55EDF44-20EE-49EC-866E-51079B98A67F}"/>
              </a:ext>
            </a:extLst>
          </p:cNvPr>
          <p:cNvSpPr/>
          <p:nvPr/>
        </p:nvSpPr>
        <p:spPr>
          <a:xfrm>
            <a:off x="3532574" y="1460634"/>
            <a:ext cx="2349411" cy="777427"/>
          </a:xfrm>
          <a:prstGeom prst="rect">
            <a:avLst/>
          </a:prstGeom>
        </p:spPr>
        <p:txBody>
          <a:bodyPr wrap="square" lIns="38389" tIns="19194" rIns="38389" bIns="19194">
            <a:spAutoFit/>
          </a:bodyPr>
          <a:lstStyle/>
          <a:p>
            <a:pPr algn="ctr"/>
            <a:r>
              <a:rPr lang="en-US" sz="2400" b="1" dirty="0">
                <a:latin typeface="Corbel" panose="020B0503020204020204" pitchFamily="34" charset="0"/>
                <a:cs typeface="Source Sans Pro ExtraLight"/>
              </a:rPr>
              <a:t>Wastewater </a:t>
            </a:r>
            <a:r>
              <a:rPr lang="en-US" sz="2400" b="1" dirty="0" smtClean="0">
                <a:latin typeface="Corbel" panose="020B0503020204020204" pitchFamily="34" charset="0"/>
                <a:cs typeface="Source Sans Pro ExtraLight"/>
              </a:rPr>
              <a:t>treatment</a:t>
            </a:r>
            <a:endParaRPr lang="en-US" sz="2400" b="1" dirty="0">
              <a:latin typeface="Corbel" panose="020B0503020204020204" pitchFamily="34" charset="0"/>
              <a:cs typeface="Source Sans Pro ExtraLight"/>
            </a:endParaRPr>
          </a:p>
        </p:txBody>
      </p:sp>
      <p:pic>
        <p:nvPicPr>
          <p:cNvPr id="7" name="18 Marcador de posición de imagen" descr="EDAR water1.jpg">
            <a:extLst>
              <a:ext uri="{FF2B5EF4-FFF2-40B4-BE49-F238E27FC236}">
                <a16:creationId xmlns:a16="http://schemas.microsoft.com/office/drawing/2014/main" id="{7AC8C6AE-5571-42C5-9144-52DA3D609466}"/>
              </a:ext>
            </a:extLst>
          </p:cNvPr>
          <p:cNvPicPr>
            <a:picLocks noChangeAspect="1"/>
          </p:cNvPicPr>
          <p:nvPr/>
        </p:nvPicPr>
        <p:blipFill>
          <a:blip r:embed="rId4" cstate="print"/>
          <a:srcRect l="25989" r="25989"/>
          <a:stretch>
            <a:fillRect/>
          </a:stretch>
        </p:blipFill>
        <p:spPr>
          <a:xfrm>
            <a:off x="3657596" y="2494163"/>
            <a:ext cx="2097356" cy="2102339"/>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grpSp>
        <p:nvGrpSpPr>
          <p:cNvPr id="8" name="Grupo 35">
            <a:extLst>
              <a:ext uri="{FF2B5EF4-FFF2-40B4-BE49-F238E27FC236}">
                <a16:creationId xmlns:a16="http://schemas.microsoft.com/office/drawing/2014/main" id="{DF659891-05EB-4501-9738-509D952A6602}"/>
              </a:ext>
            </a:extLst>
          </p:cNvPr>
          <p:cNvGrpSpPr/>
          <p:nvPr/>
        </p:nvGrpSpPr>
        <p:grpSpPr>
          <a:xfrm>
            <a:off x="6198543" y="2456133"/>
            <a:ext cx="2156649" cy="519776"/>
            <a:chOff x="6408055" y="3902786"/>
            <a:chExt cx="2526749" cy="519776"/>
          </a:xfrm>
        </p:grpSpPr>
        <p:cxnSp>
          <p:nvCxnSpPr>
            <p:cNvPr id="11" name="Conector recto de flecha 41">
              <a:extLst>
                <a:ext uri="{FF2B5EF4-FFF2-40B4-BE49-F238E27FC236}">
                  <a16:creationId xmlns:a16="http://schemas.microsoft.com/office/drawing/2014/main" id="{F422C59D-3C93-409A-90D7-687408BED229}"/>
                </a:ext>
              </a:extLst>
            </p:cNvPr>
            <p:cNvCxnSpPr>
              <a:cxnSpLocks/>
            </p:cNvCxnSpPr>
            <p:nvPr/>
          </p:nvCxnSpPr>
          <p:spPr>
            <a:xfrm>
              <a:off x="6555433" y="4422561"/>
              <a:ext cx="2223421" cy="1"/>
            </a:xfrm>
            <a:prstGeom prst="straightConnector1">
              <a:avLst/>
            </a:prstGeom>
            <a:ln w="50800">
              <a:solidFill>
                <a:srgbClr val="006600"/>
              </a:solidFill>
              <a:tailEnd type="triangle"/>
            </a:ln>
          </p:spPr>
          <p:style>
            <a:lnRef idx="1">
              <a:schemeClr val="accent1"/>
            </a:lnRef>
            <a:fillRef idx="0">
              <a:schemeClr val="accent1"/>
            </a:fillRef>
            <a:effectRef idx="0">
              <a:schemeClr val="accent1"/>
            </a:effectRef>
            <a:fontRef idx="minor">
              <a:schemeClr val="tx1"/>
            </a:fontRef>
          </p:style>
        </p:cxnSp>
        <p:sp>
          <p:nvSpPr>
            <p:cNvPr id="12" name="72 Rectángulo">
              <a:extLst>
                <a:ext uri="{FF2B5EF4-FFF2-40B4-BE49-F238E27FC236}">
                  <a16:creationId xmlns:a16="http://schemas.microsoft.com/office/drawing/2014/main" id="{9639725B-7B46-436C-9734-3528BBAF22E5}"/>
                </a:ext>
              </a:extLst>
            </p:cNvPr>
            <p:cNvSpPr/>
            <p:nvPr/>
          </p:nvSpPr>
          <p:spPr>
            <a:xfrm>
              <a:off x="6408055" y="3902786"/>
              <a:ext cx="2526749" cy="408095"/>
            </a:xfrm>
            <a:prstGeom prst="rect">
              <a:avLst/>
            </a:prstGeom>
          </p:spPr>
          <p:txBody>
            <a:bodyPr wrap="square" lIns="38389" tIns="19194" rIns="38389" bIns="19194">
              <a:spAutoFit/>
            </a:bodyPr>
            <a:lstStyle/>
            <a:p>
              <a:pPr algn="ctr"/>
              <a:r>
                <a:rPr lang="en-US" sz="2400" b="1" dirty="0" smtClean="0">
                  <a:latin typeface="Corbel" panose="020B0503020204020204" pitchFamily="34" charset="0"/>
                  <a:cs typeface="Source Sans Pro ExtraLight"/>
                </a:rPr>
                <a:t>Effluents</a:t>
              </a:r>
              <a:endParaRPr lang="en-US" sz="2400" b="1" dirty="0">
                <a:latin typeface="Corbel" panose="020B0503020204020204" pitchFamily="34" charset="0"/>
                <a:cs typeface="Source Sans Pro ExtraLight"/>
              </a:endParaRPr>
            </a:p>
          </p:txBody>
        </p:sp>
      </p:grpSp>
      <p:pic>
        <p:nvPicPr>
          <p:cNvPr id="3" name="Image 2"/>
          <p:cNvPicPr>
            <a:picLocks noChangeAspect="1"/>
          </p:cNvPicPr>
          <p:nvPr/>
        </p:nvPicPr>
        <p:blipFill>
          <a:blip r:embed="rId5"/>
          <a:stretch>
            <a:fillRect/>
          </a:stretch>
        </p:blipFill>
        <p:spPr>
          <a:xfrm>
            <a:off x="8654592" y="2338314"/>
            <a:ext cx="2359419" cy="1761083"/>
          </a:xfrm>
          <a:prstGeom prst="rect">
            <a:avLst/>
          </a:prstGeom>
          <a:ln w="47625">
            <a:solidFill>
              <a:schemeClr val="tx1"/>
            </a:solidFill>
          </a:ln>
        </p:spPr>
      </p:pic>
      <p:sp>
        <p:nvSpPr>
          <p:cNvPr id="13" name="71 Rectángulo">
            <a:extLst>
              <a:ext uri="{FF2B5EF4-FFF2-40B4-BE49-F238E27FC236}">
                <a16:creationId xmlns:a16="http://schemas.microsoft.com/office/drawing/2014/main" id="{E55EDF44-20EE-49EC-866E-51079B98A67F}"/>
              </a:ext>
            </a:extLst>
          </p:cNvPr>
          <p:cNvSpPr/>
          <p:nvPr/>
        </p:nvSpPr>
        <p:spPr>
          <a:xfrm>
            <a:off x="751389" y="1472480"/>
            <a:ext cx="2349411" cy="408095"/>
          </a:xfrm>
          <a:prstGeom prst="rect">
            <a:avLst/>
          </a:prstGeom>
        </p:spPr>
        <p:txBody>
          <a:bodyPr wrap="square" lIns="38389" tIns="19194" rIns="38389" bIns="19194">
            <a:spAutoFit/>
          </a:bodyPr>
          <a:lstStyle/>
          <a:p>
            <a:pPr algn="ctr"/>
            <a:r>
              <a:rPr lang="en-US" sz="2400" b="1" dirty="0" smtClean="0">
                <a:latin typeface="Corbel" panose="020B0503020204020204" pitchFamily="34" charset="0"/>
                <a:cs typeface="Source Sans Pro ExtraLight"/>
              </a:rPr>
              <a:t>Source</a:t>
            </a:r>
            <a:endParaRPr lang="en-US" sz="2400" b="1" dirty="0">
              <a:latin typeface="Corbel" panose="020B0503020204020204" pitchFamily="34" charset="0"/>
              <a:cs typeface="Source Sans Pro ExtraLight"/>
            </a:endParaRPr>
          </a:p>
        </p:txBody>
      </p:sp>
      <p:grpSp>
        <p:nvGrpSpPr>
          <p:cNvPr id="15" name="39 Grupo">
            <a:extLst>
              <a:ext uri="{FF2B5EF4-FFF2-40B4-BE49-F238E27FC236}">
                <a16:creationId xmlns:a16="http://schemas.microsoft.com/office/drawing/2014/main" id="{EA469253-5820-4764-AAD8-97E574D6AC85}"/>
              </a:ext>
            </a:extLst>
          </p:cNvPr>
          <p:cNvGrpSpPr>
            <a:grpSpLocks noChangeAspect="1"/>
          </p:cNvGrpSpPr>
          <p:nvPr/>
        </p:nvGrpSpPr>
        <p:grpSpPr>
          <a:xfrm>
            <a:off x="6286599" y="4523197"/>
            <a:ext cx="2262897" cy="1863273"/>
            <a:chOff x="4389759" y="2878162"/>
            <a:chExt cx="13943745" cy="8399719"/>
          </a:xfrm>
        </p:grpSpPr>
        <p:pic>
          <p:nvPicPr>
            <p:cNvPr id="19" name="Picture 3">
              <a:extLst>
                <a:ext uri="{FF2B5EF4-FFF2-40B4-BE49-F238E27FC236}">
                  <a16:creationId xmlns:a16="http://schemas.microsoft.com/office/drawing/2014/main" id="{D95FD005-2C8A-46E0-9F5A-DCB62C60334C}"/>
                </a:ext>
              </a:extLst>
            </p:cNvPr>
            <p:cNvPicPr>
              <a:picLocks noChangeAspect="1" noChangeArrowheads="1"/>
            </p:cNvPicPr>
            <p:nvPr/>
          </p:nvPicPr>
          <p:blipFill>
            <a:blip r:embed="rId6" cstate="print"/>
            <a:srcRect/>
            <a:stretch>
              <a:fillRect/>
            </a:stretch>
          </p:blipFill>
          <p:spPr bwMode="auto">
            <a:xfrm>
              <a:off x="4389759" y="2878162"/>
              <a:ext cx="12060295" cy="8399719"/>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0" name="12 Grupo">
              <a:extLst>
                <a:ext uri="{FF2B5EF4-FFF2-40B4-BE49-F238E27FC236}">
                  <a16:creationId xmlns:a16="http://schemas.microsoft.com/office/drawing/2014/main" id="{DEB52E1B-BEEC-495B-9936-B0C392E50663}"/>
                </a:ext>
              </a:extLst>
            </p:cNvPr>
            <p:cNvGrpSpPr/>
            <p:nvPr/>
          </p:nvGrpSpPr>
          <p:grpSpPr>
            <a:xfrm>
              <a:off x="10419907" y="5656521"/>
              <a:ext cx="3657600" cy="1212112"/>
              <a:chOff x="10419907" y="5656521"/>
              <a:chExt cx="3657600" cy="1212112"/>
            </a:xfrm>
          </p:grpSpPr>
          <p:cxnSp>
            <p:nvCxnSpPr>
              <p:cNvPr id="32" name="61 Conector recto de flecha">
                <a:extLst>
                  <a:ext uri="{FF2B5EF4-FFF2-40B4-BE49-F238E27FC236}">
                    <a16:creationId xmlns:a16="http://schemas.microsoft.com/office/drawing/2014/main" id="{76B9DD09-E443-485A-9546-76223452F39C}"/>
                  </a:ext>
                </a:extLst>
              </p:cNvPr>
              <p:cNvCxnSpPr/>
              <p:nvPr/>
            </p:nvCxnSpPr>
            <p:spPr>
              <a:xfrm>
                <a:off x="10419907" y="5656521"/>
                <a:ext cx="21265" cy="1212112"/>
              </a:xfrm>
              <a:prstGeom prst="straightConnector1">
                <a:avLst/>
              </a:prstGeom>
              <a:ln w="9525">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33" name="8 Conector recto de flecha">
                <a:extLst>
                  <a:ext uri="{FF2B5EF4-FFF2-40B4-BE49-F238E27FC236}">
                    <a16:creationId xmlns:a16="http://schemas.microsoft.com/office/drawing/2014/main" id="{1EF0312C-78C7-42E1-9891-D0822887D5D8}"/>
                  </a:ext>
                </a:extLst>
              </p:cNvPr>
              <p:cNvCxnSpPr/>
              <p:nvPr/>
            </p:nvCxnSpPr>
            <p:spPr>
              <a:xfrm>
                <a:off x="11328991" y="5656521"/>
                <a:ext cx="21265" cy="1212112"/>
              </a:xfrm>
              <a:prstGeom prst="straightConnector1">
                <a:avLst/>
              </a:prstGeom>
              <a:ln w="9525">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34" name="63 Conector recto de flecha">
                <a:extLst>
                  <a:ext uri="{FF2B5EF4-FFF2-40B4-BE49-F238E27FC236}">
                    <a16:creationId xmlns:a16="http://schemas.microsoft.com/office/drawing/2014/main" id="{F9E204A3-DAAC-4E31-8906-775FCCEE1F1E}"/>
                  </a:ext>
                </a:extLst>
              </p:cNvPr>
              <p:cNvCxnSpPr/>
              <p:nvPr/>
            </p:nvCxnSpPr>
            <p:spPr>
              <a:xfrm>
                <a:off x="12238075" y="5656521"/>
                <a:ext cx="21265" cy="1212112"/>
              </a:xfrm>
              <a:prstGeom prst="straightConnector1">
                <a:avLst/>
              </a:prstGeom>
              <a:ln w="9525">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35" name="64 Conector recto de flecha">
                <a:extLst>
                  <a:ext uri="{FF2B5EF4-FFF2-40B4-BE49-F238E27FC236}">
                    <a16:creationId xmlns:a16="http://schemas.microsoft.com/office/drawing/2014/main" id="{EF3F313A-F61A-4119-840A-6C64FE1E8420}"/>
                  </a:ext>
                </a:extLst>
              </p:cNvPr>
              <p:cNvCxnSpPr/>
              <p:nvPr/>
            </p:nvCxnSpPr>
            <p:spPr>
              <a:xfrm>
                <a:off x="13147159" y="5656521"/>
                <a:ext cx="21265" cy="1212112"/>
              </a:xfrm>
              <a:prstGeom prst="straightConnector1">
                <a:avLst/>
              </a:prstGeom>
              <a:ln w="9525">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36" name="65 Conector recto de flecha">
                <a:extLst>
                  <a:ext uri="{FF2B5EF4-FFF2-40B4-BE49-F238E27FC236}">
                    <a16:creationId xmlns:a16="http://schemas.microsoft.com/office/drawing/2014/main" id="{896F19CE-BC1D-4F7B-BA62-5E2D5D24F23C}"/>
                  </a:ext>
                </a:extLst>
              </p:cNvPr>
              <p:cNvCxnSpPr/>
              <p:nvPr/>
            </p:nvCxnSpPr>
            <p:spPr>
              <a:xfrm>
                <a:off x="14056242" y="5656521"/>
                <a:ext cx="21265" cy="1212112"/>
              </a:xfrm>
              <a:prstGeom prst="straightConnector1">
                <a:avLst/>
              </a:prstGeom>
              <a:ln w="9525">
                <a:solidFill>
                  <a:srgbClr val="0070C0"/>
                </a:solidFill>
                <a:tailEnd type="arrow"/>
              </a:ln>
            </p:spPr>
            <p:style>
              <a:lnRef idx="2">
                <a:schemeClr val="accent1"/>
              </a:lnRef>
              <a:fillRef idx="0">
                <a:schemeClr val="accent1"/>
              </a:fillRef>
              <a:effectRef idx="1">
                <a:schemeClr val="accent1"/>
              </a:effectRef>
              <a:fontRef idx="minor">
                <a:schemeClr val="tx1"/>
              </a:fontRef>
            </p:style>
          </p:cxnSp>
        </p:grpSp>
        <p:cxnSp>
          <p:nvCxnSpPr>
            <p:cNvPr id="21" name="51 Conector recto de flecha">
              <a:extLst>
                <a:ext uri="{FF2B5EF4-FFF2-40B4-BE49-F238E27FC236}">
                  <a16:creationId xmlns:a16="http://schemas.microsoft.com/office/drawing/2014/main" id="{79813507-DCA9-41AB-A0F0-5C20DD4A90CB}"/>
                </a:ext>
              </a:extLst>
            </p:cNvPr>
            <p:cNvCxnSpPr/>
            <p:nvPr/>
          </p:nvCxnSpPr>
          <p:spPr>
            <a:xfrm flipH="1">
              <a:off x="9544493" y="7940750"/>
              <a:ext cx="875414" cy="740734"/>
            </a:xfrm>
            <a:prstGeom prst="straightConnector1">
              <a:avLst/>
            </a:prstGeom>
            <a:ln w="9525">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22" name="52 Conector recto de flecha">
              <a:extLst>
                <a:ext uri="{FF2B5EF4-FFF2-40B4-BE49-F238E27FC236}">
                  <a16:creationId xmlns:a16="http://schemas.microsoft.com/office/drawing/2014/main" id="{F9086484-D2EC-4B25-B385-162CD9B949C9}"/>
                </a:ext>
              </a:extLst>
            </p:cNvPr>
            <p:cNvCxnSpPr/>
            <p:nvPr/>
          </p:nvCxnSpPr>
          <p:spPr>
            <a:xfrm flipH="1">
              <a:off x="10419907" y="8158717"/>
              <a:ext cx="506818" cy="1088064"/>
            </a:xfrm>
            <a:prstGeom prst="straightConnector1">
              <a:avLst/>
            </a:prstGeom>
            <a:ln w="9525">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23" name="53 Conector recto de flecha">
              <a:extLst>
                <a:ext uri="{FF2B5EF4-FFF2-40B4-BE49-F238E27FC236}">
                  <a16:creationId xmlns:a16="http://schemas.microsoft.com/office/drawing/2014/main" id="{6C65AFCF-0192-476A-AFAC-338CB745F3DB}"/>
                </a:ext>
              </a:extLst>
            </p:cNvPr>
            <p:cNvCxnSpPr/>
            <p:nvPr/>
          </p:nvCxnSpPr>
          <p:spPr>
            <a:xfrm flipH="1">
              <a:off x="11908465" y="8311117"/>
              <a:ext cx="1" cy="1088064"/>
            </a:xfrm>
            <a:prstGeom prst="straightConnector1">
              <a:avLst/>
            </a:prstGeom>
            <a:ln w="9525">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24" name="54 Conector recto de flecha">
              <a:extLst>
                <a:ext uri="{FF2B5EF4-FFF2-40B4-BE49-F238E27FC236}">
                  <a16:creationId xmlns:a16="http://schemas.microsoft.com/office/drawing/2014/main" id="{FBCC86D0-AB6F-489D-967C-FF29739036FA}"/>
                </a:ext>
              </a:extLst>
            </p:cNvPr>
            <p:cNvCxnSpPr/>
            <p:nvPr/>
          </p:nvCxnSpPr>
          <p:spPr>
            <a:xfrm>
              <a:off x="12631480" y="8311117"/>
              <a:ext cx="776176" cy="1088064"/>
            </a:xfrm>
            <a:prstGeom prst="straightConnector1">
              <a:avLst/>
            </a:prstGeom>
            <a:ln w="9525">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25" name="55 Conector recto de flecha">
              <a:extLst>
                <a:ext uri="{FF2B5EF4-FFF2-40B4-BE49-F238E27FC236}">
                  <a16:creationId xmlns:a16="http://schemas.microsoft.com/office/drawing/2014/main" id="{255C6D14-50B7-4D2F-B604-677E7A0FC7AD}"/>
                </a:ext>
              </a:extLst>
            </p:cNvPr>
            <p:cNvCxnSpPr/>
            <p:nvPr/>
          </p:nvCxnSpPr>
          <p:spPr>
            <a:xfrm>
              <a:off x="13407656" y="8158717"/>
              <a:ext cx="946297" cy="740734"/>
            </a:xfrm>
            <a:prstGeom prst="straightConnector1">
              <a:avLst/>
            </a:prstGeom>
            <a:ln w="9525">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26" name="56 Conector recto de flecha">
              <a:extLst>
                <a:ext uri="{FF2B5EF4-FFF2-40B4-BE49-F238E27FC236}">
                  <a16:creationId xmlns:a16="http://schemas.microsoft.com/office/drawing/2014/main" id="{29F15BD0-ADFE-4E96-A920-389DE6F3B3F2}"/>
                </a:ext>
              </a:extLst>
            </p:cNvPr>
            <p:cNvCxnSpPr/>
            <p:nvPr/>
          </p:nvCxnSpPr>
          <p:spPr>
            <a:xfrm>
              <a:off x="14056242" y="7853917"/>
              <a:ext cx="1127051" cy="609600"/>
            </a:xfrm>
            <a:prstGeom prst="straightConnector1">
              <a:avLst/>
            </a:prstGeom>
            <a:ln w="9525">
              <a:solidFill>
                <a:srgbClr val="0070C0"/>
              </a:solidFill>
              <a:tailEnd type="arrow"/>
            </a:ln>
          </p:spPr>
          <p:style>
            <a:lnRef idx="2">
              <a:schemeClr val="accent1"/>
            </a:lnRef>
            <a:fillRef idx="0">
              <a:schemeClr val="accent1"/>
            </a:fillRef>
            <a:effectRef idx="1">
              <a:schemeClr val="accent1"/>
            </a:effectRef>
            <a:fontRef idx="minor">
              <a:schemeClr val="tx1"/>
            </a:fontRef>
          </p:style>
        </p:cxnSp>
        <p:sp>
          <p:nvSpPr>
            <p:cNvPr id="27" name="57 Rectángulo redondeado">
              <a:extLst>
                <a:ext uri="{FF2B5EF4-FFF2-40B4-BE49-F238E27FC236}">
                  <a16:creationId xmlns:a16="http://schemas.microsoft.com/office/drawing/2014/main" id="{67288E46-ECFC-4FF9-9DA4-D0DD95B86733}"/>
                </a:ext>
              </a:extLst>
            </p:cNvPr>
            <p:cNvSpPr/>
            <p:nvPr/>
          </p:nvSpPr>
          <p:spPr>
            <a:xfrm>
              <a:off x="7876135" y="5127734"/>
              <a:ext cx="4997303" cy="480571"/>
            </a:xfrm>
            <a:prstGeom prst="roundRect">
              <a:avLst/>
            </a:prstGeom>
            <a:solidFill>
              <a:srgbClr val="0070C0">
                <a:alpha val="64000"/>
              </a:srgbClr>
            </a:solidFill>
            <a:ln w="9525">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200" b="1" dirty="0">
                <a:latin typeface="Open Sans Light"/>
              </a:endParaRPr>
            </a:p>
          </p:txBody>
        </p:sp>
        <p:sp>
          <p:nvSpPr>
            <p:cNvPr id="28" name="58 CuadroTexto">
              <a:extLst>
                <a:ext uri="{FF2B5EF4-FFF2-40B4-BE49-F238E27FC236}">
                  <a16:creationId xmlns:a16="http://schemas.microsoft.com/office/drawing/2014/main" id="{89ED1582-5A22-4416-9351-F88C013789A0}"/>
                </a:ext>
              </a:extLst>
            </p:cNvPr>
            <p:cNvSpPr txBox="1"/>
            <p:nvPr/>
          </p:nvSpPr>
          <p:spPr>
            <a:xfrm>
              <a:off x="7437268" y="3891516"/>
              <a:ext cx="9486393" cy="1248724"/>
            </a:xfrm>
            <a:prstGeom prst="rect">
              <a:avLst/>
            </a:prstGeom>
            <a:noFill/>
            <a:ln w="9525">
              <a:noFill/>
            </a:ln>
          </p:spPr>
          <p:txBody>
            <a:bodyPr wrap="square" rtlCol="0">
              <a:spAutoFit/>
            </a:bodyPr>
            <a:lstStyle/>
            <a:p>
              <a:pPr algn="ctr"/>
              <a:r>
                <a:rPr lang="en-US" sz="1200" b="1" dirty="0">
                  <a:latin typeface="Consolas" pitchFamily="49" charset="0"/>
                  <a:ea typeface="BatangChe" pitchFamily="49" charset="-127"/>
                  <a:cs typeface="Consolas" pitchFamily="49" charset="0"/>
                </a:rPr>
                <a:t>Recharge basin</a:t>
              </a:r>
            </a:p>
          </p:txBody>
        </p:sp>
        <p:sp>
          <p:nvSpPr>
            <p:cNvPr id="29" name="59 CuadroTexto">
              <a:extLst>
                <a:ext uri="{FF2B5EF4-FFF2-40B4-BE49-F238E27FC236}">
                  <a16:creationId xmlns:a16="http://schemas.microsoft.com/office/drawing/2014/main" id="{262881BC-41B2-4659-81AF-C0451A7760BC}"/>
                </a:ext>
              </a:extLst>
            </p:cNvPr>
            <p:cNvSpPr txBox="1"/>
            <p:nvPr/>
          </p:nvSpPr>
          <p:spPr>
            <a:xfrm>
              <a:off x="6393714" y="5507669"/>
              <a:ext cx="4742340" cy="2081207"/>
            </a:xfrm>
            <a:prstGeom prst="rect">
              <a:avLst/>
            </a:prstGeom>
            <a:noFill/>
            <a:ln w="9525">
              <a:noFill/>
            </a:ln>
          </p:spPr>
          <p:txBody>
            <a:bodyPr wrap="square" rtlCol="0">
              <a:spAutoFit/>
            </a:bodyPr>
            <a:lstStyle/>
            <a:p>
              <a:r>
                <a:rPr lang="en-US" sz="1200" b="1" dirty="0">
                  <a:latin typeface="Consolas" pitchFamily="49" charset="0"/>
                  <a:ea typeface="BatangChe" pitchFamily="49" charset="-127"/>
                  <a:cs typeface="Consolas" pitchFamily="49" charset="0"/>
                </a:rPr>
                <a:t>Vadose zone</a:t>
              </a:r>
            </a:p>
          </p:txBody>
        </p:sp>
        <p:sp>
          <p:nvSpPr>
            <p:cNvPr id="31" name="60 CuadroTexto">
              <a:extLst>
                <a:ext uri="{FF2B5EF4-FFF2-40B4-BE49-F238E27FC236}">
                  <a16:creationId xmlns:a16="http://schemas.microsoft.com/office/drawing/2014/main" id="{8CE8D51D-9A4B-4685-B753-6D1339E8F1A9}"/>
                </a:ext>
              </a:extLst>
            </p:cNvPr>
            <p:cNvSpPr txBox="1"/>
            <p:nvPr/>
          </p:nvSpPr>
          <p:spPr>
            <a:xfrm>
              <a:off x="12174562" y="9773150"/>
              <a:ext cx="6158942" cy="1248724"/>
            </a:xfrm>
            <a:prstGeom prst="rect">
              <a:avLst/>
            </a:prstGeom>
            <a:noFill/>
            <a:ln w="9525">
              <a:noFill/>
            </a:ln>
          </p:spPr>
          <p:txBody>
            <a:bodyPr wrap="square" rtlCol="0">
              <a:spAutoFit/>
            </a:bodyPr>
            <a:lstStyle/>
            <a:p>
              <a:r>
                <a:rPr lang="en-US" sz="1200" b="1" dirty="0">
                  <a:latin typeface="Consolas" pitchFamily="49" charset="0"/>
                  <a:ea typeface="BatangChe" pitchFamily="49" charset="-127"/>
                  <a:cs typeface="Consolas" pitchFamily="49" charset="0"/>
                </a:rPr>
                <a:t>Aquifer</a:t>
              </a:r>
            </a:p>
          </p:txBody>
        </p:sp>
      </p:grpSp>
      <p:cxnSp>
        <p:nvCxnSpPr>
          <p:cNvPr id="17" name="Conector recto de flecha 41">
            <a:extLst>
              <a:ext uri="{FF2B5EF4-FFF2-40B4-BE49-F238E27FC236}">
                <a16:creationId xmlns:a16="http://schemas.microsoft.com/office/drawing/2014/main" id="{F422C59D-3C93-409A-90D7-687408BED229}"/>
              </a:ext>
            </a:extLst>
          </p:cNvPr>
          <p:cNvCxnSpPr>
            <a:cxnSpLocks/>
          </p:cNvCxnSpPr>
          <p:nvPr/>
        </p:nvCxnSpPr>
        <p:spPr>
          <a:xfrm>
            <a:off x="6193699" y="3202258"/>
            <a:ext cx="637445" cy="1133217"/>
          </a:xfrm>
          <a:prstGeom prst="straightConnector1">
            <a:avLst/>
          </a:prstGeom>
          <a:ln w="50800">
            <a:solidFill>
              <a:srgbClr val="006600"/>
            </a:solidFill>
            <a:tailEnd type="triangle"/>
          </a:ln>
        </p:spPr>
        <p:style>
          <a:lnRef idx="1">
            <a:schemeClr val="accent1"/>
          </a:lnRef>
          <a:fillRef idx="0">
            <a:schemeClr val="accent1"/>
          </a:fillRef>
          <a:effectRef idx="0">
            <a:schemeClr val="accent1"/>
          </a:effectRef>
          <a:fontRef idx="minor">
            <a:schemeClr val="tx1"/>
          </a:fontRef>
        </p:style>
      </p:cxnSp>
      <p:sp>
        <p:nvSpPr>
          <p:cNvPr id="18" name="72 Rectángulo">
            <a:extLst>
              <a:ext uri="{FF2B5EF4-FFF2-40B4-BE49-F238E27FC236}">
                <a16:creationId xmlns:a16="http://schemas.microsoft.com/office/drawing/2014/main" id="{9639725B-7B46-436C-9734-3528BBAF22E5}"/>
              </a:ext>
            </a:extLst>
          </p:cNvPr>
          <p:cNvSpPr/>
          <p:nvPr/>
        </p:nvSpPr>
        <p:spPr>
          <a:xfrm>
            <a:off x="6408521" y="3043740"/>
            <a:ext cx="1769073" cy="777427"/>
          </a:xfrm>
          <a:prstGeom prst="rect">
            <a:avLst/>
          </a:prstGeom>
        </p:spPr>
        <p:txBody>
          <a:bodyPr wrap="square" lIns="38389" tIns="19194" rIns="38389" bIns="19194">
            <a:spAutoFit/>
          </a:bodyPr>
          <a:lstStyle/>
          <a:p>
            <a:pPr algn="ctr"/>
            <a:r>
              <a:rPr lang="en-US" sz="2400" dirty="0" smtClean="0">
                <a:latin typeface="Corbel" panose="020B0503020204020204" pitchFamily="34" charset="0"/>
                <a:cs typeface="Source Sans Pro ExtraLight"/>
              </a:rPr>
              <a:t>alternative </a:t>
            </a:r>
            <a:r>
              <a:rPr lang="en-US" sz="2400" dirty="0">
                <a:latin typeface="Corbel" panose="020B0503020204020204" pitchFamily="34" charset="0"/>
                <a:cs typeface="Source Sans Pro ExtraLight"/>
              </a:rPr>
              <a:t>discharge</a:t>
            </a:r>
          </a:p>
        </p:txBody>
      </p:sp>
      <p:cxnSp>
        <p:nvCxnSpPr>
          <p:cNvPr id="37" name="Conector recto de flecha 41">
            <a:extLst>
              <a:ext uri="{FF2B5EF4-FFF2-40B4-BE49-F238E27FC236}">
                <a16:creationId xmlns:a16="http://schemas.microsoft.com/office/drawing/2014/main" id="{F422C59D-3C93-409A-90D7-687408BED229}"/>
              </a:ext>
            </a:extLst>
          </p:cNvPr>
          <p:cNvCxnSpPr>
            <a:cxnSpLocks/>
          </p:cNvCxnSpPr>
          <p:nvPr/>
        </p:nvCxnSpPr>
        <p:spPr>
          <a:xfrm flipV="1">
            <a:off x="7695494" y="3140654"/>
            <a:ext cx="644641" cy="1149282"/>
          </a:xfrm>
          <a:prstGeom prst="straightConnector1">
            <a:avLst/>
          </a:prstGeom>
          <a:ln w="50800">
            <a:solidFill>
              <a:srgbClr val="006600"/>
            </a:solidFill>
            <a:tailEnd type="triangle"/>
          </a:ln>
        </p:spPr>
        <p:style>
          <a:lnRef idx="1">
            <a:schemeClr val="accent1"/>
          </a:lnRef>
          <a:fillRef idx="0">
            <a:schemeClr val="accent1"/>
          </a:fillRef>
          <a:effectRef idx="0">
            <a:schemeClr val="accent1"/>
          </a:effectRef>
          <a:fontRef idx="minor">
            <a:schemeClr val="tx1"/>
          </a:fontRef>
        </p:style>
      </p:cxnSp>
      <p:sp>
        <p:nvSpPr>
          <p:cNvPr id="39" name="ZoneTexte 38"/>
          <p:cNvSpPr txBox="1"/>
          <p:nvPr/>
        </p:nvSpPr>
        <p:spPr>
          <a:xfrm>
            <a:off x="8744022" y="4237007"/>
            <a:ext cx="3164643" cy="1107996"/>
          </a:xfrm>
          <a:prstGeom prst="rect">
            <a:avLst/>
          </a:prstGeom>
          <a:noFill/>
        </p:spPr>
        <p:txBody>
          <a:bodyPr wrap="square" rtlCol="0">
            <a:spAutoFit/>
          </a:bodyPr>
          <a:lstStyle/>
          <a:p>
            <a:pPr algn="ctr"/>
            <a:r>
              <a:rPr lang="fr-FR" sz="1600" dirty="0" smtClean="0"/>
              <a:t>Mise en place de barrières réactives basées sur la nature (</a:t>
            </a:r>
            <a:r>
              <a:rPr lang="fr-FR" sz="1600" b="1" dirty="0" smtClean="0">
                <a:solidFill>
                  <a:srgbClr val="FF0000"/>
                </a:solidFill>
              </a:rPr>
              <a:t>Nature </a:t>
            </a:r>
            <a:r>
              <a:rPr lang="fr-FR" sz="1600" b="1" dirty="0" err="1" smtClean="0">
                <a:solidFill>
                  <a:srgbClr val="FF0000"/>
                </a:solidFill>
              </a:rPr>
              <a:t>based</a:t>
            </a:r>
            <a:r>
              <a:rPr lang="fr-FR" sz="1600" b="1" dirty="0" smtClean="0">
                <a:solidFill>
                  <a:srgbClr val="FF0000"/>
                </a:solidFill>
              </a:rPr>
              <a:t> solution – NBS</a:t>
            </a:r>
            <a:r>
              <a:rPr lang="fr-FR" sz="1600" dirty="0" smtClean="0"/>
              <a:t>)</a:t>
            </a:r>
          </a:p>
          <a:p>
            <a:pPr algn="ctr"/>
            <a:r>
              <a:rPr lang="fr-FR" sz="1600" b="1" dirty="0" smtClean="0">
                <a:solidFill>
                  <a:schemeClr val="tx2"/>
                </a:solidFill>
                <a:sym typeface="Wingdings" panose="05000000000000000000" pitchFamily="2" charset="2"/>
              </a:rPr>
              <a:t> Sorption de contaminants </a:t>
            </a:r>
            <a:endParaRPr lang="fr-FR" sz="1600" b="1" dirty="0">
              <a:solidFill>
                <a:schemeClr val="tx2"/>
              </a:solidFill>
            </a:endParaRPr>
          </a:p>
        </p:txBody>
      </p:sp>
      <p:pic>
        <p:nvPicPr>
          <p:cNvPr id="40" name="Image 39"/>
          <p:cNvPicPr>
            <a:picLocks noChangeAspect="1"/>
          </p:cNvPicPr>
          <p:nvPr/>
        </p:nvPicPr>
        <p:blipFill rotWithShape="1">
          <a:blip r:embed="rId7" cstate="print">
            <a:extLst>
              <a:ext uri="{28A0092B-C50C-407E-A947-70E740481C1C}">
                <a14:useLocalDpi xmlns:a14="http://schemas.microsoft.com/office/drawing/2010/main" val="0"/>
              </a:ext>
            </a:extLst>
          </a:blip>
          <a:srcRect l="15243" t="10400" r="4131" b="4626"/>
          <a:stretch/>
        </p:blipFill>
        <p:spPr>
          <a:xfrm>
            <a:off x="9011053" y="5284047"/>
            <a:ext cx="1334312" cy="878527"/>
          </a:xfrm>
          <a:prstGeom prst="rect">
            <a:avLst/>
          </a:prstGeom>
          <a:ln>
            <a:solidFill>
              <a:schemeClr val="tx1">
                <a:lumMod val="65000"/>
                <a:lumOff val="35000"/>
              </a:schemeClr>
            </a:solidFill>
          </a:ln>
        </p:spPr>
      </p:pic>
      <p:pic>
        <p:nvPicPr>
          <p:cNvPr id="41" name="Image 40"/>
          <p:cNvPicPr>
            <a:picLocks noChangeAspect="1"/>
          </p:cNvPicPr>
          <p:nvPr/>
        </p:nvPicPr>
        <p:blipFill>
          <a:blip r:embed="rId8"/>
          <a:stretch>
            <a:fillRect/>
          </a:stretch>
        </p:blipFill>
        <p:spPr>
          <a:xfrm>
            <a:off x="10580327" y="5295892"/>
            <a:ext cx="1251561" cy="854836"/>
          </a:xfrm>
          <a:prstGeom prst="rect">
            <a:avLst/>
          </a:prstGeom>
          <a:ln>
            <a:solidFill>
              <a:schemeClr val="tx1">
                <a:lumMod val="65000"/>
                <a:lumOff val="35000"/>
              </a:schemeClr>
            </a:solidFill>
          </a:ln>
        </p:spPr>
      </p:pic>
      <p:sp>
        <p:nvSpPr>
          <p:cNvPr id="42" name="Rectangle 41"/>
          <p:cNvSpPr/>
          <p:nvPr/>
        </p:nvSpPr>
        <p:spPr>
          <a:xfrm>
            <a:off x="8892031" y="6167045"/>
            <a:ext cx="2939857" cy="646331"/>
          </a:xfrm>
          <a:prstGeom prst="rect">
            <a:avLst/>
          </a:prstGeom>
          <a:solidFill>
            <a:schemeClr val="bg1"/>
          </a:solidFill>
        </p:spPr>
        <p:txBody>
          <a:bodyPr wrap="square">
            <a:spAutoFit/>
          </a:bodyPr>
          <a:lstStyle/>
          <a:p>
            <a:pPr algn="ctr"/>
            <a:r>
              <a:rPr lang="fr-FR" b="1" dirty="0"/>
              <a:t>Réutilisation des eaux usées traitées (REUT)</a:t>
            </a:r>
          </a:p>
        </p:txBody>
      </p:sp>
      <p:sp>
        <p:nvSpPr>
          <p:cNvPr id="43" name="71 Rectángulo">
            <a:extLst>
              <a:ext uri="{FF2B5EF4-FFF2-40B4-BE49-F238E27FC236}">
                <a16:creationId xmlns:a16="http://schemas.microsoft.com/office/drawing/2014/main" id="{E55EDF44-20EE-49EC-866E-51079B98A67F}"/>
              </a:ext>
            </a:extLst>
          </p:cNvPr>
          <p:cNvSpPr/>
          <p:nvPr/>
        </p:nvSpPr>
        <p:spPr>
          <a:xfrm>
            <a:off x="8659595" y="1472480"/>
            <a:ext cx="2349411" cy="408095"/>
          </a:xfrm>
          <a:prstGeom prst="rect">
            <a:avLst/>
          </a:prstGeom>
        </p:spPr>
        <p:txBody>
          <a:bodyPr wrap="square" lIns="38389" tIns="19194" rIns="38389" bIns="19194">
            <a:spAutoFit/>
          </a:bodyPr>
          <a:lstStyle/>
          <a:p>
            <a:pPr algn="ctr"/>
            <a:r>
              <a:rPr lang="en-US" sz="2400" b="1" dirty="0" smtClean="0">
                <a:latin typeface="Corbel" panose="020B0503020204020204" pitchFamily="34" charset="0"/>
                <a:cs typeface="Source Sans Pro ExtraLight"/>
              </a:rPr>
              <a:t>Exposition</a:t>
            </a:r>
            <a:endParaRPr lang="en-US" sz="2400" b="1" dirty="0">
              <a:latin typeface="Corbel" panose="020B0503020204020204" pitchFamily="34" charset="0"/>
              <a:cs typeface="Source Sans Pro ExtraLight"/>
            </a:endParaRPr>
          </a:p>
        </p:txBody>
      </p:sp>
      <p:sp>
        <p:nvSpPr>
          <p:cNvPr id="16" name="72 Rectángulo">
            <a:extLst>
              <a:ext uri="{FF2B5EF4-FFF2-40B4-BE49-F238E27FC236}">
                <a16:creationId xmlns:a16="http://schemas.microsoft.com/office/drawing/2014/main" id="{BD872673-5EB7-43AD-B2BB-A1A9CD851B56}"/>
              </a:ext>
            </a:extLst>
          </p:cNvPr>
          <p:cNvSpPr/>
          <p:nvPr/>
        </p:nvSpPr>
        <p:spPr>
          <a:xfrm>
            <a:off x="5771919" y="6341249"/>
            <a:ext cx="3215795" cy="454261"/>
          </a:xfrm>
          <a:prstGeom prst="rect">
            <a:avLst/>
          </a:prstGeom>
          <a:solidFill>
            <a:schemeClr val="bg1"/>
          </a:solidFill>
        </p:spPr>
        <p:txBody>
          <a:bodyPr wrap="square" lIns="38389" tIns="19194" rIns="38389" bIns="19194">
            <a:spAutoFit/>
          </a:bodyPr>
          <a:lstStyle/>
          <a:p>
            <a:pPr algn="ctr">
              <a:lnSpc>
                <a:spcPct val="150000"/>
              </a:lnSpc>
            </a:pPr>
            <a:r>
              <a:rPr lang="en-US" b="1" dirty="0">
                <a:solidFill>
                  <a:srgbClr val="006600"/>
                </a:solidFill>
                <a:latin typeface="Corbel" panose="020B0503020204020204" pitchFamily="34" charset="0"/>
                <a:cs typeface="Source Sans Pro ExtraLight"/>
              </a:rPr>
              <a:t>Soil Aquifer Treatment</a:t>
            </a:r>
          </a:p>
        </p:txBody>
      </p:sp>
    </p:spTree>
    <p:extLst>
      <p:ext uri="{BB962C8B-B14F-4D97-AF65-F5344CB8AC3E}">
        <p14:creationId xmlns:p14="http://schemas.microsoft.com/office/powerpoint/2010/main" val="21670481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 name="Image 20"/>
          <p:cNvPicPr>
            <a:picLocks noChangeAspect="1"/>
          </p:cNvPicPr>
          <p:nvPr/>
        </p:nvPicPr>
        <p:blipFill>
          <a:blip r:embed="rId2"/>
          <a:stretch>
            <a:fillRect/>
          </a:stretch>
        </p:blipFill>
        <p:spPr>
          <a:xfrm>
            <a:off x="1349828" y="1534500"/>
            <a:ext cx="4787313" cy="3502732"/>
          </a:xfrm>
          <a:prstGeom prst="rect">
            <a:avLst/>
          </a:prstGeom>
        </p:spPr>
      </p:pic>
      <p:sp>
        <p:nvSpPr>
          <p:cNvPr id="23" name="ZoneTexte 22"/>
          <p:cNvSpPr txBox="1"/>
          <p:nvPr/>
        </p:nvSpPr>
        <p:spPr>
          <a:xfrm>
            <a:off x="679271" y="5037232"/>
            <a:ext cx="5884593" cy="338554"/>
          </a:xfrm>
          <a:prstGeom prst="rect">
            <a:avLst/>
          </a:prstGeom>
          <a:noFill/>
        </p:spPr>
        <p:txBody>
          <a:bodyPr wrap="square" rtlCol="0">
            <a:spAutoFit/>
          </a:bodyPr>
          <a:lstStyle/>
          <a:p>
            <a:pPr algn="ctr"/>
            <a:r>
              <a:rPr lang="fr-FR" sz="1600" dirty="0" smtClean="0">
                <a:solidFill>
                  <a:schemeClr val="accent1"/>
                </a:solidFill>
              </a:rPr>
              <a:t>EUT vs BR1, CV&lt;30%, 0.87 &lt; RT &lt; 20 min, ~  15 689 composes </a:t>
            </a:r>
            <a:endParaRPr lang="fr-FR" sz="1600" dirty="0">
              <a:solidFill>
                <a:schemeClr val="accent1"/>
              </a:solidFill>
            </a:endParaRPr>
          </a:p>
        </p:txBody>
      </p:sp>
      <p:sp>
        <p:nvSpPr>
          <p:cNvPr id="9" name="Rectangle 8">
            <a:extLst>
              <a:ext uri="{FF2B5EF4-FFF2-40B4-BE49-F238E27FC236}">
                <a16:creationId xmlns:a16="http://schemas.microsoft.com/office/drawing/2014/main" id="{4AEB51E6-BECC-5842-869F-37CBE734977A}"/>
              </a:ext>
            </a:extLst>
          </p:cNvPr>
          <p:cNvSpPr>
            <a:spLocks noChangeArrowheads="1"/>
          </p:cNvSpPr>
          <p:nvPr/>
        </p:nvSpPr>
        <p:spPr bwMode="auto">
          <a:xfrm>
            <a:off x="911424" y="116633"/>
            <a:ext cx="10297144" cy="576263"/>
          </a:xfrm>
          <a:prstGeom prst="rect">
            <a:avLst/>
          </a:prstGeom>
          <a:noFill/>
          <a:ln w="9525">
            <a:noFill/>
            <a:miter lim="800000"/>
            <a:headEnd/>
            <a:tailEnd/>
          </a:ln>
        </p:spPr>
        <p:txBody>
          <a:bodyPr/>
          <a:lstStyle/>
          <a:p>
            <a:pPr algn="ctr"/>
            <a:r>
              <a:rPr lang="fr-FR" sz="3200" b="1" dirty="0" smtClean="0">
                <a:solidFill>
                  <a:schemeClr val="tx2"/>
                </a:solidFill>
                <a:cs typeface="Times New Roman" pitchFamily="18" charset="0"/>
              </a:rPr>
              <a:t>L’exposition externe dans </a:t>
            </a:r>
            <a:r>
              <a:rPr lang="fr-FR" sz="3200" b="1" dirty="0">
                <a:solidFill>
                  <a:schemeClr val="tx2"/>
                </a:solidFill>
                <a:cs typeface="Times New Roman" pitchFamily="18" charset="0"/>
              </a:rPr>
              <a:t>les milieux </a:t>
            </a:r>
            <a:r>
              <a:rPr lang="fr-FR" sz="3200" b="1" dirty="0" smtClean="0">
                <a:solidFill>
                  <a:schemeClr val="tx2"/>
                </a:solidFill>
                <a:cs typeface="Times New Roman" pitchFamily="18" charset="0"/>
              </a:rPr>
              <a:t>aquatiques</a:t>
            </a:r>
          </a:p>
          <a:p>
            <a:pPr algn="ctr"/>
            <a:r>
              <a:rPr lang="fr-FR" sz="3200" b="1" dirty="0" smtClean="0">
                <a:solidFill>
                  <a:schemeClr val="tx2"/>
                </a:solidFill>
                <a:cs typeface="Times New Roman" pitchFamily="18" charset="0"/>
              </a:rPr>
              <a:t>Exemple : apport </a:t>
            </a:r>
            <a:r>
              <a:rPr lang="fr-FR" sz="3200" b="1" dirty="0">
                <a:solidFill>
                  <a:schemeClr val="tx2"/>
                </a:solidFill>
                <a:cs typeface="Times New Roman" pitchFamily="18" charset="0"/>
              </a:rPr>
              <a:t>par </a:t>
            </a:r>
            <a:r>
              <a:rPr lang="fr-FR" sz="3200" b="1" dirty="0" smtClean="0">
                <a:solidFill>
                  <a:schemeClr val="tx2"/>
                </a:solidFill>
                <a:cs typeface="Times New Roman" pitchFamily="18" charset="0"/>
              </a:rPr>
              <a:t>des </a:t>
            </a:r>
            <a:r>
              <a:rPr lang="fr-FR" sz="3200" b="1" dirty="0">
                <a:solidFill>
                  <a:schemeClr val="tx2"/>
                </a:solidFill>
                <a:cs typeface="Times New Roman" pitchFamily="18" charset="0"/>
              </a:rPr>
              <a:t>eaux usées traitées  </a:t>
            </a:r>
            <a:endParaRPr lang="en-US" sz="3200" b="1" dirty="0">
              <a:solidFill>
                <a:schemeClr val="tx2"/>
              </a:solidFill>
              <a:cs typeface="Times New Roman" pitchFamily="18" charset="0"/>
            </a:endParaRPr>
          </a:p>
        </p:txBody>
      </p:sp>
      <p:sp>
        <p:nvSpPr>
          <p:cNvPr id="10" name="Ellipse 9"/>
          <p:cNvSpPr/>
          <p:nvPr/>
        </p:nvSpPr>
        <p:spPr>
          <a:xfrm>
            <a:off x="778536" y="1534501"/>
            <a:ext cx="2765853" cy="262819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447344" y="3861048"/>
            <a:ext cx="1656184" cy="523220"/>
          </a:xfrm>
          <a:prstGeom prst="rect">
            <a:avLst/>
          </a:prstGeom>
          <a:solidFill>
            <a:schemeClr val="bg1"/>
          </a:solidFill>
        </p:spPr>
        <p:txBody>
          <a:bodyPr wrap="square" rtlCol="0">
            <a:spAutoFit/>
          </a:bodyPr>
          <a:lstStyle/>
          <a:p>
            <a:pPr algn="ctr"/>
            <a:r>
              <a:rPr lang="fr-FR" sz="1400" b="1" dirty="0" smtClean="0">
                <a:solidFill>
                  <a:srgbClr val="92D050"/>
                </a:solidFill>
              </a:rPr>
              <a:t>Retenu par la barrière réactive</a:t>
            </a:r>
            <a:endParaRPr lang="fr-FR" sz="1400" b="1" dirty="0">
              <a:solidFill>
                <a:srgbClr val="92D050"/>
              </a:solidFill>
            </a:endParaRPr>
          </a:p>
        </p:txBody>
      </p:sp>
      <p:sp>
        <p:nvSpPr>
          <p:cNvPr id="13" name="Ellipse 12"/>
          <p:cNvSpPr/>
          <p:nvPr/>
        </p:nvSpPr>
        <p:spPr>
          <a:xfrm>
            <a:off x="3929683" y="1534501"/>
            <a:ext cx="2767771" cy="26281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7800358" y="1457299"/>
            <a:ext cx="3755323" cy="2603790"/>
          </a:xfrm>
          <a:prstGeom prst="rect">
            <a:avLst/>
          </a:prstGeom>
          <a:noFill/>
          <a:ln>
            <a:solidFill>
              <a:schemeClr val="accent5">
                <a:lumMod val="75000"/>
              </a:schemeClr>
            </a:solidFill>
          </a:ln>
        </p:spPr>
        <p:txBody>
          <a:bodyPr wrap="square" rtlCol="0">
            <a:spAutoFit/>
          </a:bodyPr>
          <a:lstStyle/>
          <a:p>
            <a:pPr algn="ctr">
              <a:lnSpc>
                <a:spcPct val="120000"/>
              </a:lnSpc>
            </a:pPr>
            <a:r>
              <a:rPr lang="fr-FR" sz="2800" b="1" i="1" dirty="0" smtClean="0">
                <a:solidFill>
                  <a:schemeClr val="accent5">
                    <a:lumMod val="75000"/>
                  </a:schemeClr>
                </a:solidFill>
              </a:rPr>
              <a:t>Questions</a:t>
            </a:r>
          </a:p>
          <a:p>
            <a:pPr algn="ctr">
              <a:lnSpc>
                <a:spcPct val="120000"/>
              </a:lnSpc>
            </a:pPr>
            <a:r>
              <a:rPr lang="fr-FR" i="1" dirty="0" smtClean="0">
                <a:solidFill>
                  <a:schemeClr val="accent5">
                    <a:lumMod val="75000"/>
                  </a:schemeClr>
                </a:solidFill>
              </a:rPr>
              <a:t>Interprétation adaptée ? Effet matrice</a:t>
            </a:r>
          </a:p>
          <a:p>
            <a:pPr algn="ctr">
              <a:lnSpc>
                <a:spcPct val="120000"/>
              </a:lnSpc>
            </a:pPr>
            <a:r>
              <a:rPr lang="fr-FR" i="1" dirty="0" smtClean="0">
                <a:solidFill>
                  <a:schemeClr val="accent5">
                    <a:lumMod val="75000"/>
                  </a:schemeClr>
                </a:solidFill>
              </a:rPr>
              <a:t>Quelles paramètres discriminants pour correspondre à une réalité ?</a:t>
            </a:r>
          </a:p>
          <a:p>
            <a:pPr algn="ctr">
              <a:lnSpc>
                <a:spcPct val="120000"/>
              </a:lnSpc>
            </a:pPr>
            <a:r>
              <a:rPr lang="fr-FR" i="1" dirty="0" smtClean="0">
                <a:solidFill>
                  <a:schemeClr val="accent5">
                    <a:lumMod val="75000"/>
                  </a:schemeClr>
                </a:solidFill>
              </a:rPr>
              <a:t>Quelle information d’intérêt ?</a:t>
            </a:r>
          </a:p>
          <a:p>
            <a:pPr algn="ctr">
              <a:lnSpc>
                <a:spcPct val="120000"/>
              </a:lnSpc>
            </a:pPr>
            <a:r>
              <a:rPr lang="fr-FR" i="1" dirty="0" smtClean="0">
                <a:solidFill>
                  <a:schemeClr val="accent5">
                    <a:lumMod val="75000"/>
                  </a:schemeClr>
                </a:solidFill>
              </a:rPr>
              <a:t>Etalons internes ? …</a:t>
            </a:r>
          </a:p>
          <a:p>
            <a:pPr algn="ctr">
              <a:lnSpc>
                <a:spcPct val="120000"/>
              </a:lnSpc>
            </a:pPr>
            <a:endParaRPr lang="fr-FR" i="1" dirty="0" smtClean="0">
              <a:solidFill>
                <a:schemeClr val="accent5">
                  <a:lumMod val="75000"/>
                </a:schemeClr>
              </a:solidFill>
            </a:endParaRPr>
          </a:p>
        </p:txBody>
      </p:sp>
      <p:pic>
        <p:nvPicPr>
          <p:cNvPr id="19" name="Image 18"/>
          <p:cNvPicPr/>
          <p:nvPr/>
        </p:nvPicPr>
        <p:blipFill rotWithShape="1">
          <a:blip r:embed="rId3">
            <a:extLst>
              <a:ext uri="{28A0092B-C50C-407E-A947-70E740481C1C}">
                <a14:useLocalDpi xmlns:a14="http://schemas.microsoft.com/office/drawing/2010/main" val="0"/>
              </a:ext>
            </a:extLst>
          </a:blip>
          <a:srcRect l="1244" t="2193" r="3218"/>
          <a:stretch/>
        </p:blipFill>
        <p:spPr bwMode="auto">
          <a:xfrm>
            <a:off x="6531423" y="3573016"/>
            <a:ext cx="3776527" cy="2739847"/>
          </a:xfrm>
          <a:prstGeom prst="rect">
            <a:avLst/>
          </a:prstGeom>
          <a:noFill/>
          <a:ln>
            <a:noFill/>
          </a:ln>
          <a:extLst>
            <a:ext uri="{53640926-AAD7-44D8-BBD7-CCE9431645EC}">
              <a14:shadowObscured xmlns:a14="http://schemas.microsoft.com/office/drawing/2010/main"/>
            </a:ext>
          </a:extLst>
        </p:spPr>
      </p:pic>
      <p:sp>
        <p:nvSpPr>
          <p:cNvPr id="12" name="ZoneTexte 11"/>
          <p:cNvSpPr txBox="1"/>
          <p:nvPr/>
        </p:nvSpPr>
        <p:spPr>
          <a:xfrm>
            <a:off x="4633318" y="3861048"/>
            <a:ext cx="1656184" cy="523220"/>
          </a:xfrm>
          <a:prstGeom prst="rect">
            <a:avLst/>
          </a:prstGeom>
          <a:solidFill>
            <a:schemeClr val="bg1"/>
          </a:solidFill>
        </p:spPr>
        <p:txBody>
          <a:bodyPr wrap="square" rtlCol="0">
            <a:spAutoFit/>
          </a:bodyPr>
          <a:lstStyle/>
          <a:p>
            <a:pPr algn="ctr"/>
            <a:r>
              <a:rPr lang="fr-FR" sz="1400" b="1" dirty="0" smtClean="0">
                <a:solidFill>
                  <a:srgbClr val="FF0000"/>
                </a:solidFill>
              </a:rPr>
              <a:t>Apporté par la barrière réactive</a:t>
            </a:r>
          </a:p>
        </p:txBody>
      </p:sp>
      <p:sp>
        <p:nvSpPr>
          <p:cNvPr id="24" name="ZoneTexte 23"/>
          <p:cNvSpPr txBox="1"/>
          <p:nvPr/>
        </p:nvSpPr>
        <p:spPr>
          <a:xfrm>
            <a:off x="0" y="6241503"/>
            <a:ext cx="12192000" cy="646331"/>
          </a:xfrm>
          <a:prstGeom prst="rect">
            <a:avLst/>
          </a:prstGeom>
          <a:solidFill>
            <a:schemeClr val="bg1"/>
          </a:solidFill>
        </p:spPr>
        <p:txBody>
          <a:bodyPr wrap="square" rtlCol="0">
            <a:spAutoFit/>
          </a:bodyPr>
          <a:lstStyle/>
          <a:p>
            <a:pPr algn="ctr"/>
            <a:r>
              <a:rPr lang="fr-FR" dirty="0" smtClean="0">
                <a:solidFill>
                  <a:schemeClr val="accent5">
                    <a:lumMod val="75000"/>
                  </a:schemeClr>
                </a:solidFill>
                <a:sym typeface="Wingdings" panose="05000000000000000000" pitchFamily="2" charset="2"/>
              </a:rPr>
              <a:t> Travail important sur le développement de bases de données internes et de bases de données spécifiques pour une meilleure identification des molécules et/ou de leurs produits de transformation dans les milieux aquatiques</a:t>
            </a:r>
            <a:endParaRPr lang="fr-FR" dirty="0">
              <a:solidFill>
                <a:schemeClr val="accent5">
                  <a:lumMod val="75000"/>
                </a:schemeClr>
              </a:solidFill>
            </a:endParaRPr>
          </a:p>
        </p:txBody>
      </p:sp>
    </p:spTree>
    <p:extLst>
      <p:ext uri="{BB962C8B-B14F-4D97-AF65-F5344CB8AC3E}">
        <p14:creationId xmlns:p14="http://schemas.microsoft.com/office/powerpoint/2010/main" val="12789921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Image 4" descr="plan rapproché de vagues">
            <a:extLst>
              <a:ext uri="{FF2B5EF4-FFF2-40B4-BE49-F238E27FC236}">
                <a16:creationId xmlns:a16="http://schemas.microsoft.com/office/drawing/2014/main" id="{9648A932-5E17-4859-9FE3-70EB96EA5C70}"/>
              </a:ext>
            </a:extLst>
          </p:cNvPr>
          <p:cNvPicPr>
            <a:picLocks noChangeAspect="1"/>
          </p:cNvPicPr>
          <p:nvPr/>
        </p:nvPicPr>
        <p:blipFill rotWithShape="1">
          <a:blip r:embed="rId4">
            <a:alphaModFix amt="41000"/>
          </a:blip>
          <a:srcRect l="9091" t="3462" b="19929"/>
          <a:stretch/>
        </p:blipFill>
        <p:spPr>
          <a:xfrm>
            <a:off x="26" y="0"/>
            <a:ext cx="12191980" cy="6858000"/>
          </a:xfrm>
          <a:prstGeom prst="rect">
            <a:avLst/>
          </a:prstGeom>
        </p:spPr>
      </p:pic>
      <p:sp>
        <p:nvSpPr>
          <p:cNvPr id="2" name="Titre 1">
            <a:extLst>
              <a:ext uri="{FF2B5EF4-FFF2-40B4-BE49-F238E27FC236}">
                <a16:creationId xmlns:a16="http://schemas.microsoft.com/office/drawing/2014/main" id="{AF6636B6-A233-459A-95E5-DFBD46F360BC}"/>
              </a:ext>
            </a:extLst>
          </p:cNvPr>
          <p:cNvSpPr>
            <a:spLocks noGrp="1"/>
          </p:cNvSpPr>
          <p:nvPr>
            <p:ph type="ctrTitle"/>
          </p:nvPr>
        </p:nvSpPr>
        <p:spPr>
          <a:xfrm>
            <a:off x="2300112" y="321814"/>
            <a:ext cx="9144000" cy="1641492"/>
          </a:xfrm>
        </p:spPr>
        <p:txBody>
          <a:bodyPr rtlCol="0">
            <a:normAutofit/>
          </a:bodyPr>
          <a:lstStyle/>
          <a:p>
            <a:r>
              <a:rPr lang="fr-FR" sz="4400" dirty="0" smtClean="0">
                <a:effectLst/>
              </a:rPr>
              <a:t>Eco-</a:t>
            </a:r>
            <a:r>
              <a:rPr lang="fr-FR" sz="4400" dirty="0" err="1" smtClean="0">
                <a:effectLst/>
              </a:rPr>
              <a:t>exposome</a:t>
            </a:r>
            <a:r>
              <a:rPr lang="fr-FR" sz="4400" dirty="0" smtClean="0">
                <a:effectLst/>
              </a:rPr>
              <a:t> aquatique</a:t>
            </a:r>
            <a:endParaRPr lang="fr-FR" sz="4400" dirty="0"/>
          </a:p>
        </p:txBody>
      </p:sp>
      <p:sp>
        <p:nvSpPr>
          <p:cNvPr id="7" name="Rectangle 6"/>
          <p:cNvSpPr/>
          <p:nvPr/>
        </p:nvSpPr>
        <p:spPr>
          <a:xfrm>
            <a:off x="26" y="0"/>
            <a:ext cx="1761041" cy="6858000"/>
          </a:xfrm>
          <a:prstGeom prst="rect">
            <a:avLst/>
          </a:prstGeom>
          <a:solidFill>
            <a:srgbClr val="276C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26" y="6381133"/>
            <a:ext cx="1854478" cy="461665"/>
          </a:xfrm>
          <a:prstGeom prst="rect">
            <a:avLst/>
          </a:prstGeom>
          <a:noFill/>
        </p:spPr>
        <p:txBody>
          <a:bodyPr wrap="square" rtlCol="0">
            <a:spAutoFit/>
          </a:bodyPr>
          <a:lstStyle/>
          <a:p>
            <a:r>
              <a:rPr lang="fr-FR" sz="1200" dirty="0" smtClean="0">
                <a:solidFill>
                  <a:schemeClr val="tx2"/>
                </a:solidFill>
              </a:rPr>
              <a:t>Eco-</a:t>
            </a:r>
            <a:r>
              <a:rPr lang="fr-FR" sz="1200" dirty="0" err="1" smtClean="0">
                <a:solidFill>
                  <a:schemeClr val="tx2"/>
                </a:solidFill>
              </a:rPr>
              <a:t>exposome</a:t>
            </a:r>
            <a:r>
              <a:rPr lang="fr-FR" sz="1200" dirty="0" smtClean="0">
                <a:solidFill>
                  <a:schemeClr val="tx2"/>
                </a:solidFill>
              </a:rPr>
              <a:t> aquatique</a:t>
            </a:r>
          </a:p>
          <a:p>
            <a:r>
              <a:rPr lang="fr-FR" sz="1200" dirty="0" err="1" smtClean="0">
                <a:solidFill>
                  <a:schemeClr val="tx2"/>
                </a:solidFill>
              </a:rPr>
              <a:t>E.Gomez</a:t>
            </a:r>
            <a:endParaRPr lang="fr-FR" sz="1200" dirty="0">
              <a:solidFill>
                <a:schemeClr val="tx2"/>
              </a:solidFill>
            </a:endParaRPr>
          </a:p>
        </p:txBody>
      </p:sp>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 y="5839494"/>
            <a:ext cx="824850" cy="549900"/>
          </a:xfrm>
          <a:prstGeom prst="rect">
            <a:avLst/>
          </a:prstGeom>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1914" y="5844543"/>
            <a:ext cx="582406" cy="582406"/>
          </a:xfrm>
          <a:prstGeom prst="rect">
            <a:avLst/>
          </a:prstGeom>
        </p:spPr>
      </p:pic>
      <p:graphicFrame>
        <p:nvGraphicFramePr>
          <p:cNvPr id="12" name="Diagramme 11"/>
          <p:cNvGraphicFramePr/>
          <p:nvPr>
            <p:extLst>
              <p:ext uri="{D42A27DB-BD31-4B8C-83A1-F6EECF244321}">
                <p14:modId xmlns:p14="http://schemas.microsoft.com/office/powerpoint/2010/main" val="3493279207"/>
              </p:ext>
            </p:extLst>
          </p:nvPr>
        </p:nvGraphicFramePr>
        <p:xfrm>
          <a:off x="2770908" y="719666"/>
          <a:ext cx="8206509"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4995338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Image 3" descr="plan rapproché de vagues">
            <a:extLst>
              <a:ext uri="{FF2B5EF4-FFF2-40B4-BE49-F238E27FC236}">
                <a16:creationId xmlns:a16="http://schemas.microsoft.com/office/drawing/2014/main" id="{692B3DD6-F115-484E-A49B-A9F70B6E8A2E}"/>
              </a:ext>
            </a:extLst>
          </p:cNvPr>
          <p:cNvPicPr>
            <a:picLocks noChangeAspect="1"/>
          </p:cNvPicPr>
          <p:nvPr/>
        </p:nvPicPr>
        <p:blipFill rotWithShape="1">
          <a:blip r:embed="rId4">
            <a:alphaModFix amt="25000"/>
          </a:blip>
          <a:srcRect b="15730"/>
          <a:stretch/>
        </p:blipFill>
        <p:spPr>
          <a:xfrm>
            <a:off x="26" y="1"/>
            <a:ext cx="12191980" cy="6858000"/>
          </a:xfrm>
          <a:prstGeom prst="rect">
            <a:avLst/>
          </a:prstGeom>
        </p:spPr>
      </p:pic>
      <p:sp>
        <p:nvSpPr>
          <p:cNvPr id="2" name="Titre 1">
            <a:extLst>
              <a:ext uri="{FF2B5EF4-FFF2-40B4-BE49-F238E27FC236}">
                <a16:creationId xmlns:a16="http://schemas.microsoft.com/office/drawing/2014/main" id="{3312E85E-DDC7-4684-AF8D-342EF677FB0D}"/>
              </a:ext>
            </a:extLst>
          </p:cNvPr>
          <p:cNvSpPr>
            <a:spLocks noGrp="1"/>
          </p:cNvSpPr>
          <p:nvPr>
            <p:ph type="title"/>
          </p:nvPr>
        </p:nvSpPr>
        <p:spPr>
          <a:xfrm>
            <a:off x="838201" y="365131"/>
            <a:ext cx="10515600" cy="1325563"/>
          </a:xfrm>
        </p:spPr>
        <p:txBody>
          <a:bodyPr rtlCol="0">
            <a:normAutofit/>
          </a:bodyPr>
          <a:lstStyle/>
          <a:p>
            <a:pPr algn="r"/>
            <a:r>
              <a:rPr lang="fr-FR" dirty="0" err="1" smtClean="0"/>
              <a:t>Ecoexposome</a:t>
            </a:r>
            <a:endParaRPr lang="fr-FR" dirty="0"/>
          </a:p>
        </p:txBody>
      </p:sp>
      <p:graphicFrame>
        <p:nvGraphicFramePr>
          <p:cNvPr id="9" name="Espace réservé du contenu 4" descr="Graphique SmartArt d’une chronologie en hexagones&#10;">
            <a:extLst>
              <a:ext uri="{FF2B5EF4-FFF2-40B4-BE49-F238E27FC236}">
                <a16:creationId xmlns:a16="http://schemas.microsoft.com/office/drawing/2014/main" id="{CDAA796B-5E0C-4784-AC0C-18E4FB5F19E6}"/>
              </a:ext>
            </a:extLst>
          </p:cNvPr>
          <p:cNvGraphicFramePr>
            <a:graphicFrameLocks noGrp="1"/>
          </p:cNvGraphicFramePr>
          <p:nvPr>
            <p:ph idx="1"/>
            <p:extLst>
              <p:ext uri="{D42A27DB-BD31-4B8C-83A1-F6EECF244321}">
                <p14:modId xmlns:p14="http://schemas.microsoft.com/office/powerpoint/2010/main" val="1155922582"/>
              </p:ext>
            </p:extLst>
          </p:nvPr>
        </p:nvGraphicFramePr>
        <p:xfrm>
          <a:off x="457200" y="2304596"/>
          <a:ext cx="11049000" cy="435133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Flèche droite 5"/>
          <p:cNvSpPr/>
          <p:nvPr/>
        </p:nvSpPr>
        <p:spPr>
          <a:xfrm rot="20848425">
            <a:off x="1338942" y="2177134"/>
            <a:ext cx="9067800" cy="1164772"/>
          </a:xfrm>
          <a:prstGeom prst="rightArrow">
            <a:avLst>
              <a:gd name="adj1" fmla="val 37283"/>
              <a:gd name="adj2" fmla="val 1210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bg1"/>
                </a:solidFill>
              </a:rPr>
              <a:t>Pertinence pour l’évaluation des conséquences</a:t>
            </a:r>
            <a:endParaRPr lang="fr-FR" b="1" dirty="0">
              <a:solidFill>
                <a:schemeClr val="bg1"/>
              </a:solidFill>
            </a:endParaRPr>
          </a:p>
        </p:txBody>
      </p:sp>
      <p:sp>
        <p:nvSpPr>
          <p:cNvPr id="8" name="Flèche gauche 7"/>
          <p:cNvSpPr/>
          <p:nvPr/>
        </p:nvSpPr>
        <p:spPr>
          <a:xfrm rot="20809289">
            <a:off x="1687287" y="4642281"/>
            <a:ext cx="9067800" cy="1066800"/>
          </a:xfrm>
          <a:prstGeom prst="leftArrow">
            <a:avLst>
              <a:gd name="adj1" fmla="val 50000"/>
              <a:gd name="adj2" fmla="val 1459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bg1"/>
                </a:solidFill>
              </a:rPr>
              <a:t>Pertinence pour l’évaluation et le contrôle de la source</a:t>
            </a:r>
            <a:endParaRPr lang="fr-FR" b="1" dirty="0">
              <a:solidFill>
                <a:schemeClr val="bg1"/>
              </a:solidFill>
            </a:endParaRPr>
          </a:p>
        </p:txBody>
      </p:sp>
      <p:sp>
        <p:nvSpPr>
          <p:cNvPr id="10" name="Rectangle 9"/>
          <p:cNvSpPr/>
          <p:nvPr/>
        </p:nvSpPr>
        <p:spPr>
          <a:xfrm>
            <a:off x="5889174" y="6292364"/>
            <a:ext cx="6096000" cy="461665"/>
          </a:xfrm>
          <a:prstGeom prst="rect">
            <a:avLst/>
          </a:prstGeom>
        </p:spPr>
        <p:txBody>
          <a:bodyPr>
            <a:spAutoFit/>
          </a:bodyPr>
          <a:lstStyle/>
          <a:p>
            <a:pPr algn="r"/>
            <a:r>
              <a:rPr lang="en-US" sz="1200" dirty="0" smtClean="0"/>
              <a:t>National Research Council. 2012. </a:t>
            </a:r>
            <a:r>
              <a:rPr lang="en-US" sz="1200" i="1" dirty="0" smtClean="0"/>
              <a:t>Exposure Science in the 21st Century: A Vision and a Strategy</a:t>
            </a:r>
            <a:r>
              <a:rPr lang="en-US" sz="1200" dirty="0" smtClean="0"/>
              <a:t>. Washington, DC: The National Academies Press. https://doi.org/10.17226/13507</a:t>
            </a:r>
            <a:endParaRPr lang="fr-FR" sz="1200" dirty="0"/>
          </a:p>
        </p:txBody>
      </p:sp>
      <p:sp>
        <p:nvSpPr>
          <p:cNvPr id="11" name="Rectangle 10"/>
          <p:cNvSpPr/>
          <p:nvPr/>
        </p:nvSpPr>
        <p:spPr>
          <a:xfrm>
            <a:off x="653143" y="1330062"/>
            <a:ext cx="6096000" cy="923330"/>
          </a:xfrm>
          <a:prstGeom prst="rect">
            <a:avLst/>
          </a:prstGeom>
        </p:spPr>
        <p:txBody>
          <a:bodyPr>
            <a:spAutoFit/>
          </a:bodyPr>
          <a:lstStyle/>
          <a:p>
            <a:r>
              <a:rPr lang="en-US" dirty="0" smtClean="0">
                <a:latin typeface="Arial" panose="020B0604020202020204" pitchFamily="34" charset="0"/>
              </a:rPr>
              <a:t>Eco-</a:t>
            </a:r>
            <a:r>
              <a:rPr lang="en-US" dirty="0" err="1" smtClean="0">
                <a:latin typeface="Arial" panose="020B0604020202020204" pitchFamily="34" charset="0"/>
              </a:rPr>
              <a:t>exposome</a:t>
            </a:r>
            <a:r>
              <a:rPr lang="en-US" dirty="0" smtClean="0">
                <a:latin typeface="Arial" panose="020B0604020202020204" pitchFamily="34" charset="0"/>
              </a:rPr>
              <a:t> </a:t>
            </a:r>
            <a:r>
              <a:rPr lang="en-US" dirty="0">
                <a:latin typeface="Arial" panose="020B0604020202020204" pitchFamily="34" charset="0"/>
              </a:rPr>
              <a:t>extends </a:t>
            </a:r>
            <a:r>
              <a:rPr lang="en-US" dirty="0" err="1" smtClean="0">
                <a:latin typeface="Arial" panose="020B0604020202020204" pitchFamily="34" charset="0"/>
              </a:rPr>
              <a:t>exposome</a:t>
            </a:r>
            <a:r>
              <a:rPr lang="en-US" dirty="0" smtClean="0">
                <a:latin typeface="Arial" panose="020B0604020202020204" pitchFamily="34" charset="0"/>
              </a:rPr>
              <a:t> concept </a:t>
            </a:r>
            <a:r>
              <a:rPr lang="en-US" dirty="0">
                <a:latin typeface="Arial" panose="020B0604020202020204" pitchFamily="34" charset="0"/>
              </a:rPr>
              <a:t>from point of </a:t>
            </a:r>
            <a:r>
              <a:rPr lang="en-US" dirty="0" smtClean="0">
                <a:latin typeface="Arial" panose="020B0604020202020204" pitchFamily="34" charset="0"/>
              </a:rPr>
              <a:t>contact between </a:t>
            </a:r>
            <a:r>
              <a:rPr lang="en-US" dirty="0">
                <a:latin typeface="Arial" panose="020B0604020202020204" pitchFamily="34" charset="0"/>
              </a:rPr>
              <a:t>stressor and receptor, inward into organism </a:t>
            </a:r>
            <a:r>
              <a:rPr lang="en-US" dirty="0" smtClean="0">
                <a:latin typeface="Arial" panose="020B0604020202020204" pitchFamily="34" charset="0"/>
              </a:rPr>
              <a:t>and outward </a:t>
            </a:r>
            <a:r>
              <a:rPr lang="en-US" dirty="0">
                <a:latin typeface="Arial" panose="020B0604020202020204" pitchFamily="34" charset="0"/>
              </a:rPr>
              <a:t>to general environment</a:t>
            </a:r>
            <a:endParaRPr lang="fr-FR" dirty="0"/>
          </a:p>
        </p:txBody>
      </p:sp>
    </p:spTree>
    <p:extLst>
      <p:ext uri="{BB962C8B-B14F-4D97-AF65-F5344CB8AC3E}">
        <p14:creationId xmlns:p14="http://schemas.microsoft.com/office/powerpoint/2010/main" val="26929576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Image 3" descr="plan rapproché de vagues">
            <a:extLst>
              <a:ext uri="{FF2B5EF4-FFF2-40B4-BE49-F238E27FC236}">
                <a16:creationId xmlns:a16="http://schemas.microsoft.com/office/drawing/2014/main" id="{692B3DD6-F115-484E-A49B-A9F70B6E8A2E}"/>
              </a:ext>
            </a:extLst>
          </p:cNvPr>
          <p:cNvPicPr>
            <a:picLocks noChangeAspect="1"/>
          </p:cNvPicPr>
          <p:nvPr/>
        </p:nvPicPr>
        <p:blipFill rotWithShape="1">
          <a:blip r:embed="rId4">
            <a:alphaModFix amt="25000"/>
          </a:blip>
          <a:srcRect b="15730"/>
          <a:stretch/>
        </p:blipFill>
        <p:spPr>
          <a:xfrm>
            <a:off x="26" y="1"/>
            <a:ext cx="12191980" cy="6858000"/>
          </a:xfrm>
          <a:prstGeom prst="rect">
            <a:avLst/>
          </a:prstGeom>
        </p:spPr>
      </p:pic>
      <p:sp>
        <p:nvSpPr>
          <p:cNvPr id="2" name="Titre 1">
            <a:extLst>
              <a:ext uri="{FF2B5EF4-FFF2-40B4-BE49-F238E27FC236}">
                <a16:creationId xmlns:a16="http://schemas.microsoft.com/office/drawing/2014/main" id="{3312E85E-DDC7-4684-AF8D-342EF677FB0D}"/>
              </a:ext>
            </a:extLst>
          </p:cNvPr>
          <p:cNvSpPr>
            <a:spLocks noGrp="1"/>
          </p:cNvSpPr>
          <p:nvPr>
            <p:ph type="title"/>
          </p:nvPr>
        </p:nvSpPr>
        <p:spPr>
          <a:xfrm>
            <a:off x="838201" y="365131"/>
            <a:ext cx="10515600" cy="1325563"/>
          </a:xfrm>
        </p:spPr>
        <p:txBody>
          <a:bodyPr rtlCol="0">
            <a:normAutofit/>
          </a:bodyPr>
          <a:lstStyle/>
          <a:p>
            <a:pPr algn="r"/>
            <a:r>
              <a:rPr lang="fr-FR" dirty="0" err="1" smtClean="0"/>
              <a:t>Ecoexposome</a:t>
            </a:r>
            <a:endParaRPr lang="fr-FR" dirty="0"/>
          </a:p>
        </p:txBody>
      </p:sp>
      <p:pic>
        <p:nvPicPr>
          <p:cNvPr id="12" name="Image 11"/>
          <p:cNvPicPr>
            <a:picLocks noChangeAspect="1"/>
          </p:cNvPicPr>
          <p:nvPr/>
        </p:nvPicPr>
        <p:blipFill>
          <a:blip r:embed="rId5"/>
          <a:stretch>
            <a:fillRect/>
          </a:stretch>
        </p:blipFill>
        <p:spPr>
          <a:xfrm>
            <a:off x="1915888" y="1283613"/>
            <a:ext cx="6802488" cy="2994471"/>
          </a:xfrm>
          <a:prstGeom prst="rect">
            <a:avLst/>
          </a:prstGeom>
        </p:spPr>
      </p:pic>
      <p:sp>
        <p:nvSpPr>
          <p:cNvPr id="13" name="Rectangle 12"/>
          <p:cNvSpPr/>
          <p:nvPr/>
        </p:nvSpPr>
        <p:spPr>
          <a:xfrm>
            <a:off x="26" y="0"/>
            <a:ext cx="1761041" cy="6858000"/>
          </a:xfrm>
          <a:prstGeom prst="rect">
            <a:avLst/>
          </a:prstGeom>
          <a:solidFill>
            <a:srgbClr val="276C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26" y="6381133"/>
            <a:ext cx="1854478" cy="461665"/>
          </a:xfrm>
          <a:prstGeom prst="rect">
            <a:avLst/>
          </a:prstGeom>
          <a:noFill/>
        </p:spPr>
        <p:txBody>
          <a:bodyPr wrap="square" rtlCol="0">
            <a:spAutoFit/>
          </a:bodyPr>
          <a:lstStyle/>
          <a:p>
            <a:r>
              <a:rPr lang="fr-FR" sz="1200" dirty="0" smtClean="0">
                <a:solidFill>
                  <a:schemeClr val="tx2"/>
                </a:solidFill>
              </a:rPr>
              <a:t>Eco-</a:t>
            </a:r>
            <a:r>
              <a:rPr lang="fr-FR" sz="1200" dirty="0" err="1" smtClean="0">
                <a:solidFill>
                  <a:schemeClr val="tx2"/>
                </a:solidFill>
              </a:rPr>
              <a:t>exposome</a:t>
            </a:r>
            <a:r>
              <a:rPr lang="fr-FR" sz="1200" dirty="0" smtClean="0">
                <a:solidFill>
                  <a:schemeClr val="tx2"/>
                </a:solidFill>
              </a:rPr>
              <a:t> aquatique</a:t>
            </a:r>
          </a:p>
          <a:p>
            <a:r>
              <a:rPr lang="fr-FR" sz="1200" dirty="0" err="1" smtClean="0">
                <a:solidFill>
                  <a:schemeClr val="tx2"/>
                </a:solidFill>
              </a:rPr>
              <a:t>E.Gomez</a:t>
            </a:r>
            <a:endParaRPr lang="fr-FR" sz="1200" dirty="0">
              <a:solidFill>
                <a:schemeClr val="tx2"/>
              </a:solidFill>
            </a:endParaRPr>
          </a:p>
        </p:txBody>
      </p:sp>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 y="5839494"/>
            <a:ext cx="824850" cy="549900"/>
          </a:xfrm>
          <a:prstGeom prst="rect">
            <a:avLst/>
          </a:prstGeom>
        </p:spPr>
      </p:pic>
      <p:pic>
        <p:nvPicPr>
          <p:cNvPr id="8" name="Imag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914" y="5844543"/>
            <a:ext cx="582406" cy="582406"/>
          </a:xfrm>
          <a:prstGeom prst="rect">
            <a:avLst/>
          </a:prstGeom>
        </p:spPr>
      </p:pic>
      <p:pic>
        <p:nvPicPr>
          <p:cNvPr id="9" name="Image 8"/>
          <p:cNvPicPr>
            <a:picLocks noChangeAspect="1"/>
          </p:cNvPicPr>
          <p:nvPr/>
        </p:nvPicPr>
        <p:blipFill>
          <a:blip r:embed="rId8"/>
          <a:stretch>
            <a:fillRect/>
          </a:stretch>
        </p:blipFill>
        <p:spPr>
          <a:xfrm>
            <a:off x="8718376" y="2607559"/>
            <a:ext cx="3084843" cy="3822523"/>
          </a:xfrm>
          <a:prstGeom prst="rect">
            <a:avLst/>
          </a:prstGeom>
        </p:spPr>
      </p:pic>
      <p:sp>
        <p:nvSpPr>
          <p:cNvPr id="3" name="ZoneTexte 2"/>
          <p:cNvSpPr txBox="1"/>
          <p:nvPr/>
        </p:nvSpPr>
        <p:spPr>
          <a:xfrm>
            <a:off x="3097763" y="4058816"/>
            <a:ext cx="5231826" cy="1200329"/>
          </a:xfrm>
          <a:prstGeom prst="rect">
            <a:avLst/>
          </a:prstGeom>
          <a:noFill/>
        </p:spPr>
        <p:txBody>
          <a:bodyPr wrap="square" rtlCol="0">
            <a:spAutoFit/>
          </a:bodyPr>
          <a:lstStyle/>
          <a:p>
            <a:r>
              <a:rPr lang="fr-FR" dirty="0" smtClean="0"/>
              <a:t>Les substances actives biologiquement : </a:t>
            </a:r>
          </a:p>
          <a:p>
            <a:pPr marL="285750" indent="-285750">
              <a:buFontTx/>
              <a:buChar char="-"/>
            </a:pPr>
            <a:r>
              <a:rPr lang="fr-FR" dirty="0" smtClean="0"/>
              <a:t>pharmaceutiques, </a:t>
            </a:r>
            <a:r>
              <a:rPr lang="fr-FR" dirty="0" err="1" smtClean="0"/>
              <a:t>phytopharma</a:t>
            </a:r>
            <a:r>
              <a:rPr lang="fr-FR" dirty="0" smtClean="0"/>
              <a:t>, biocides</a:t>
            </a:r>
          </a:p>
          <a:p>
            <a:pPr marL="285750" indent="-285750">
              <a:buFontTx/>
              <a:buChar char="-"/>
            </a:pPr>
            <a:r>
              <a:rPr lang="fr-FR" dirty="0" smtClean="0"/>
              <a:t>Perturbateurs endocriniens (tensioactifs, retardateurs de flamme, filtres solaires, parfums…</a:t>
            </a:r>
            <a:endParaRPr lang="fr-FR" dirty="0"/>
          </a:p>
        </p:txBody>
      </p:sp>
    </p:spTree>
    <p:extLst>
      <p:ext uri="{BB962C8B-B14F-4D97-AF65-F5344CB8AC3E}">
        <p14:creationId xmlns:p14="http://schemas.microsoft.com/office/powerpoint/2010/main" val="26263108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Image 4" descr="plan rapproché de vagues">
            <a:extLst>
              <a:ext uri="{FF2B5EF4-FFF2-40B4-BE49-F238E27FC236}">
                <a16:creationId xmlns:a16="http://schemas.microsoft.com/office/drawing/2014/main" id="{9648A932-5E17-4859-9FE3-70EB96EA5C70}"/>
              </a:ext>
            </a:extLst>
          </p:cNvPr>
          <p:cNvPicPr>
            <a:picLocks noChangeAspect="1"/>
          </p:cNvPicPr>
          <p:nvPr/>
        </p:nvPicPr>
        <p:blipFill rotWithShape="1">
          <a:blip r:embed="rId4">
            <a:alphaModFix amt="41000"/>
          </a:blip>
          <a:srcRect l="9091" t="3462" b="19929"/>
          <a:stretch/>
        </p:blipFill>
        <p:spPr>
          <a:xfrm>
            <a:off x="26" y="0"/>
            <a:ext cx="12191980" cy="6858000"/>
          </a:xfrm>
          <a:prstGeom prst="rect">
            <a:avLst/>
          </a:prstGeom>
        </p:spPr>
      </p:pic>
      <p:sp>
        <p:nvSpPr>
          <p:cNvPr id="2" name="Titre 1">
            <a:extLst>
              <a:ext uri="{FF2B5EF4-FFF2-40B4-BE49-F238E27FC236}">
                <a16:creationId xmlns:a16="http://schemas.microsoft.com/office/drawing/2014/main" id="{AF6636B6-A233-459A-95E5-DFBD46F360BC}"/>
              </a:ext>
            </a:extLst>
          </p:cNvPr>
          <p:cNvSpPr>
            <a:spLocks noGrp="1"/>
          </p:cNvSpPr>
          <p:nvPr>
            <p:ph type="ctrTitle"/>
          </p:nvPr>
        </p:nvSpPr>
        <p:spPr>
          <a:xfrm>
            <a:off x="2300112" y="321814"/>
            <a:ext cx="9144000" cy="1641492"/>
          </a:xfrm>
        </p:spPr>
        <p:txBody>
          <a:bodyPr rtlCol="0">
            <a:normAutofit/>
          </a:bodyPr>
          <a:lstStyle/>
          <a:p>
            <a:r>
              <a:rPr lang="fr-FR" sz="4400" dirty="0" smtClean="0">
                <a:effectLst/>
              </a:rPr>
              <a:t>Etat des milieux aquatiques</a:t>
            </a:r>
            <a:endParaRPr lang="fr-FR" sz="4400" dirty="0"/>
          </a:p>
        </p:txBody>
      </p:sp>
      <p:sp>
        <p:nvSpPr>
          <p:cNvPr id="7" name="Rectangle 6"/>
          <p:cNvSpPr/>
          <p:nvPr/>
        </p:nvSpPr>
        <p:spPr>
          <a:xfrm>
            <a:off x="26" y="0"/>
            <a:ext cx="1761041" cy="6858000"/>
          </a:xfrm>
          <a:prstGeom prst="rect">
            <a:avLst/>
          </a:prstGeom>
          <a:solidFill>
            <a:srgbClr val="276C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a:blip r:embed="rId5"/>
          <a:stretch>
            <a:fillRect/>
          </a:stretch>
        </p:blipFill>
        <p:spPr>
          <a:xfrm>
            <a:off x="2393549" y="1162194"/>
            <a:ext cx="5813473" cy="5488863"/>
          </a:xfrm>
          <a:prstGeom prst="rect">
            <a:avLst/>
          </a:prstGeom>
        </p:spPr>
      </p:pic>
      <p:sp>
        <p:nvSpPr>
          <p:cNvPr id="10" name="Rectangle 9"/>
          <p:cNvSpPr/>
          <p:nvPr/>
        </p:nvSpPr>
        <p:spPr>
          <a:xfrm>
            <a:off x="8534400" y="6366933"/>
            <a:ext cx="3657606" cy="430887"/>
          </a:xfrm>
          <a:prstGeom prst="rect">
            <a:avLst/>
          </a:prstGeom>
        </p:spPr>
        <p:txBody>
          <a:bodyPr wrap="square">
            <a:spAutoFit/>
          </a:bodyPr>
          <a:lstStyle/>
          <a:p>
            <a:r>
              <a:rPr lang="fr-FR" sz="1100" dirty="0"/>
              <a:t>https://www.stockholmresilience.org/research/planetary-boundaries.html</a:t>
            </a:r>
          </a:p>
        </p:txBody>
      </p:sp>
      <p:grpSp>
        <p:nvGrpSpPr>
          <p:cNvPr id="30" name="Groupe 29"/>
          <p:cNvGrpSpPr/>
          <p:nvPr/>
        </p:nvGrpSpPr>
        <p:grpSpPr>
          <a:xfrm>
            <a:off x="4053825" y="2600671"/>
            <a:ext cx="7838050" cy="3238823"/>
            <a:chOff x="4053825" y="2600671"/>
            <a:chExt cx="7838050" cy="3238823"/>
          </a:xfrm>
        </p:grpSpPr>
        <p:cxnSp>
          <p:nvCxnSpPr>
            <p:cNvPr id="8" name="Connecteur droit 7"/>
            <p:cNvCxnSpPr/>
            <p:nvPr/>
          </p:nvCxnSpPr>
          <p:spPr>
            <a:xfrm flipV="1">
              <a:off x="4933244" y="2922918"/>
              <a:ext cx="6639163" cy="12216"/>
            </a:xfrm>
            <a:prstGeom prst="line">
              <a:avLst/>
            </a:prstGeom>
            <a:ln w="28575">
              <a:headEnd type="oval" w="lg" len="lg"/>
              <a:tailEnd type="triangle" w="lg" len="lg"/>
            </a:ln>
          </p:spPr>
          <p:style>
            <a:lnRef idx="3">
              <a:schemeClr val="accent6"/>
            </a:lnRef>
            <a:fillRef idx="0">
              <a:schemeClr val="accent6"/>
            </a:fillRef>
            <a:effectRef idx="2">
              <a:schemeClr val="accent6"/>
            </a:effectRef>
            <a:fontRef idx="minor">
              <a:schemeClr val="tx1"/>
            </a:fontRef>
          </p:style>
        </p:cxnSp>
        <p:cxnSp>
          <p:nvCxnSpPr>
            <p:cNvPr id="16" name="Connecteur droit 15"/>
            <p:cNvCxnSpPr/>
            <p:nvPr/>
          </p:nvCxnSpPr>
          <p:spPr>
            <a:xfrm flipV="1">
              <a:off x="4381113" y="3265246"/>
              <a:ext cx="6639163" cy="12216"/>
            </a:xfrm>
            <a:prstGeom prst="line">
              <a:avLst/>
            </a:prstGeom>
            <a:ln w="28575">
              <a:headEnd type="oval" w="lg" len="lg"/>
              <a:tailEnd type="triangle" w="lg" len="lg"/>
            </a:ln>
          </p:spPr>
          <p:style>
            <a:lnRef idx="3">
              <a:schemeClr val="accent6"/>
            </a:lnRef>
            <a:fillRef idx="0">
              <a:schemeClr val="accent6"/>
            </a:fillRef>
            <a:effectRef idx="2">
              <a:schemeClr val="accent6"/>
            </a:effectRef>
            <a:fontRef idx="minor">
              <a:schemeClr val="tx1"/>
            </a:fontRef>
          </p:style>
        </p:cxnSp>
        <p:sp>
          <p:nvSpPr>
            <p:cNvPr id="17" name="ZoneTexte 16"/>
            <p:cNvSpPr txBox="1"/>
            <p:nvPr/>
          </p:nvSpPr>
          <p:spPr>
            <a:xfrm>
              <a:off x="8202124" y="2960503"/>
              <a:ext cx="3327813" cy="646331"/>
            </a:xfrm>
            <a:prstGeom prst="rect">
              <a:avLst/>
            </a:prstGeom>
            <a:noFill/>
          </p:spPr>
          <p:txBody>
            <a:bodyPr wrap="square" rtlCol="0">
              <a:spAutoFit/>
            </a:bodyPr>
            <a:lstStyle/>
            <a:p>
              <a:r>
                <a:rPr lang="fr-FR" dirty="0" smtClean="0"/>
                <a:t>Perte de biodiversité</a:t>
              </a:r>
            </a:p>
            <a:p>
              <a:r>
                <a:rPr lang="fr-FR" dirty="0" smtClean="0"/>
                <a:t>Espèces </a:t>
              </a:r>
              <a:r>
                <a:rPr lang="fr-FR" dirty="0" smtClean="0"/>
                <a:t>invasives, pathog</a:t>
              </a:r>
              <a:r>
                <a:rPr lang="fr-FR" dirty="0" smtClean="0"/>
                <a:t>ènes</a:t>
              </a:r>
              <a:endParaRPr lang="fr-FR" dirty="0"/>
            </a:p>
          </p:txBody>
        </p:sp>
        <p:cxnSp>
          <p:nvCxnSpPr>
            <p:cNvPr id="18" name="Connecteur droit 17"/>
            <p:cNvCxnSpPr/>
            <p:nvPr/>
          </p:nvCxnSpPr>
          <p:spPr>
            <a:xfrm flipV="1">
              <a:off x="4053825" y="4067013"/>
              <a:ext cx="6811092" cy="12532"/>
            </a:xfrm>
            <a:prstGeom prst="line">
              <a:avLst/>
            </a:prstGeom>
            <a:ln w="28575">
              <a:headEnd type="oval" w="lg" len="lg"/>
              <a:tailEnd type="triangle" w="lg" len="lg"/>
            </a:ln>
          </p:spPr>
          <p:style>
            <a:lnRef idx="3">
              <a:schemeClr val="accent6"/>
            </a:lnRef>
            <a:fillRef idx="0">
              <a:schemeClr val="accent6"/>
            </a:fillRef>
            <a:effectRef idx="2">
              <a:schemeClr val="accent6"/>
            </a:effectRef>
            <a:fontRef idx="minor">
              <a:schemeClr val="tx1"/>
            </a:fontRef>
          </p:style>
        </p:cxnSp>
        <p:grpSp>
          <p:nvGrpSpPr>
            <p:cNvPr id="21" name="Groupe 20"/>
            <p:cNvGrpSpPr/>
            <p:nvPr/>
          </p:nvGrpSpPr>
          <p:grpSpPr>
            <a:xfrm>
              <a:off x="8311022" y="2600671"/>
              <a:ext cx="3402333" cy="369332"/>
              <a:chOff x="8311022" y="2600671"/>
              <a:chExt cx="3402333" cy="369332"/>
            </a:xfrm>
          </p:grpSpPr>
          <p:sp>
            <p:nvSpPr>
              <p:cNvPr id="15" name="ZoneTexte 14"/>
              <p:cNvSpPr txBox="1"/>
              <p:nvPr/>
            </p:nvSpPr>
            <p:spPr>
              <a:xfrm>
                <a:off x="8385542" y="2600671"/>
                <a:ext cx="3327813" cy="369332"/>
              </a:xfrm>
              <a:prstGeom prst="rect">
                <a:avLst/>
              </a:prstGeom>
              <a:noFill/>
            </p:spPr>
            <p:txBody>
              <a:bodyPr wrap="square" rtlCol="0">
                <a:spAutoFit/>
              </a:bodyPr>
              <a:lstStyle/>
              <a:p>
                <a:r>
                  <a:rPr lang="fr-FR" dirty="0" smtClean="0"/>
                  <a:t>T,   O</a:t>
                </a:r>
                <a:r>
                  <a:rPr lang="fr-FR" baseline="-25000" dirty="0" smtClean="0"/>
                  <a:t>2</a:t>
                </a:r>
                <a:r>
                  <a:rPr lang="fr-FR" dirty="0" smtClean="0"/>
                  <a:t>, crues, sécheresses</a:t>
                </a:r>
                <a:endParaRPr lang="fr-FR" dirty="0"/>
              </a:p>
            </p:txBody>
          </p:sp>
          <p:sp>
            <p:nvSpPr>
              <p:cNvPr id="19" name="Flèche vers le haut 18"/>
              <p:cNvSpPr/>
              <p:nvPr/>
            </p:nvSpPr>
            <p:spPr>
              <a:xfrm>
                <a:off x="8311022" y="2645342"/>
                <a:ext cx="137716" cy="238455"/>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0" name="Flèche vers le haut 19"/>
              <p:cNvSpPr/>
              <p:nvPr/>
            </p:nvSpPr>
            <p:spPr>
              <a:xfrm flipV="1">
                <a:off x="8661486" y="2680500"/>
                <a:ext cx="119376" cy="208238"/>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
          <p:nvSpPr>
            <p:cNvPr id="22" name="ZoneTexte 21"/>
            <p:cNvSpPr txBox="1"/>
            <p:nvPr/>
          </p:nvSpPr>
          <p:spPr>
            <a:xfrm>
              <a:off x="8202124" y="3760603"/>
              <a:ext cx="3327813" cy="646331"/>
            </a:xfrm>
            <a:prstGeom prst="rect">
              <a:avLst/>
            </a:prstGeom>
            <a:noFill/>
          </p:spPr>
          <p:txBody>
            <a:bodyPr wrap="square" rtlCol="0">
              <a:spAutoFit/>
            </a:bodyPr>
            <a:lstStyle/>
            <a:p>
              <a:r>
                <a:rPr lang="fr-FR" dirty="0" smtClean="0"/>
                <a:t>Perte de zones tampon</a:t>
              </a:r>
            </a:p>
            <a:p>
              <a:r>
                <a:rPr lang="fr-FR" dirty="0" smtClean="0"/>
                <a:t>Intrants agricoles, urbains…</a:t>
              </a:r>
              <a:endParaRPr lang="fr-FR" dirty="0"/>
            </a:p>
          </p:txBody>
        </p:sp>
        <p:cxnSp>
          <p:nvCxnSpPr>
            <p:cNvPr id="23" name="Connecteur droit 22"/>
            <p:cNvCxnSpPr/>
            <p:nvPr/>
          </p:nvCxnSpPr>
          <p:spPr>
            <a:xfrm flipV="1">
              <a:off x="4206225" y="4920769"/>
              <a:ext cx="6639163" cy="12216"/>
            </a:xfrm>
            <a:prstGeom prst="line">
              <a:avLst/>
            </a:prstGeom>
            <a:ln w="28575">
              <a:headEnd type="oval" w="lg" len="lg"/>
              <a:tailEnd type="triangle" w="lg" len="lg"/>
            </a:ln>
          </p:spPr>
          <p:style>
            <a:lnRef idx="3">
              <a:schemeClr val="accent6"/>
            </a:lnRef>
            <a:fillRef idx="0">
              <a:schemeClr val="accent6"/>
            </a:fillRef>
            <a:effectRef idx="2">
              <a:schemeClr val="accent6"/>
            </a:effectRef>
            <a:fontRef idx="minor">
              <a:schemeClr val="tx1"/>
            </a:fontRef>
          </p:style>
        </p:cxnSp>
        <p:sp>
          <p:nvSpPr>
            <p:cNvPr id="24" name="ZoneTexte 23"/>
            <p:cNvSpPr txBox="1"/>
            <p:nvPr/>
          </p:nvSpPr>
          <p:spPr>
            <a:xfrm>
              <a:off x="8224984" y="4583563"/>
              <a:ext cx="3327813" cy="646331"/>
            </a:xfrm>
            <a:prstGeom prst="rect">
              <a:avLst/>
            </a:prstGeom>
            <a:noFill/>
          </p:spPr>
          <p:txBody>
            <a:bodyPr wrap="square" rtlCol="0">
              <a:spAutoFit/>
            </a:bodyPr>
            <a:lstStyle/>
            <a:p>
              <a:r>
                <a:rPr lang="fr-FR" b="1" dirty="0" smtClean="0">
                  <a:solidFill>
                    <a:schemeClr val="bg1"/>
                  </a:solidFill>
                </a:rPr>
                <a:t>Polluants émergents</a:t>
              </a:r>
            </a:p>
            <a:p>
              <a:r>
                <a:rPr lang="fr-FR" b="1" dirty="0" smtClean="0">
                  <a:solidFill>
                    <a:schemeClr val="bg1"/>
                  </a:solidFill>
                </a:rPr>
                <a:t>Plastiques</a:t>
              </a:r>
              <a:r>
                <a:rPr lang="fr-FR" b="1" dirty="0" smtClean="0">
                  <a:solidFill>
                    <a:schemeClr val="bg1"/>
                  </a:solidFill>
                </a:rPr>
                <a:t>… et écotoxicité</a:t>
              </a:r>
              <a:endParaRPr lang="fr-FR" b="1" dirty="0">
                <a:solidFill>
                  <a:schemeClr val="bg1"/>
                </a:solidFill>
              </a:endParaRPr>
            </a:p>
          </p:txBody>
        </p:sp>
        <p:cxnSp>
          <p:nvCxnSpPr>
            <p:cNvPr id="25" name="Connecteur droit 24"/>
            <p:cNvCxnSpPr/>
            <p:nvPr/>
          </p:nvCxnSpPr>
          <p:spPr>
            <a:xfrm flipV="1">
              <a:off x="5288265" y="5487753"/>
              <a:ext cx="6351285" cy="3397"/>
            </a:xfrm>
            <a:prstGeom prst="line">
              <a:avLst/>
            </a:prstGeom>
            <a:ln w="28575">
              <a:headEnd type="oval" w="lg" len="lg"/>
              <a:tailEnd type="triangle" w="lg" len="lg"/>
            </a:ln>
          </p:spPr>
          <p:style>
            <a:lnRef idx="3">
              <a:schemeClr val="accent6"/>
            </a:lnRef>
            <a:fillRef idx="0">
              <a:schemeClr val="accent6"/>
            </a:fillRef>
            <a:effectRef idx="2">
              <a:schemeClr val="accent6"/>
            </a:effectRef>
            <a:fontRef idx="minor">
              <a:schemeClr val="tx1"/>
            </a:fontRef>
          </p:style>
        </p:cxnSp>
        <p:sp>
          <p:nvSpPr>
            <p:cNvPr id="26" name="ZoneTexte 25"/>
            <p:cNvSpPr txBox="1"/>
            <p:nvPr/>
          </p:nvSpPr>
          <p:spPr>
            <a:xfrm>
              <a:off x="8224984" y="5193163"/>
              <a:ext cx="3327813" cy="646331"/>
            </a:xfrm>
            <a:prstGeom prst="rect">
              <a:avLst/>
            </a:prstGeom>
            <a:noFill/>
          </p:spPr>
          <p:txBody>
            <a:bodyPr wrap="square" rtlCol="0">
              <a:spAutoFit/>
            </a:bodyPr>
            <a:lstStyle/>
            <a:p>
              <a:r>
                <a:rPr lang="fr-FR" dirty="0" smtClean="0"/>
                <a:t>Eutrophisation</a:t>
              </a:r>
            </a:p>
            <a:p>
              <a:r>
                <a:rPr lang="fr-FR" dirty="0" smtClean="0"/>
                <a:t>Anoxies</a:t>
              </a:r>
            </a:p>
          </p:txBody>
        </p:sp>
        <p:sp>
          <p:nvSpPr>
            <p:cNvPr id="27" name="Flèche courbée vers le bas 26"/>
            <p:cNvSpPr/>
            <p:nvPr/>
          </p:nvSpPr>
          <p:spPr>
            <a:xfrm>
              <a:off x="10823319" y="2719202"/>
              <a:ext cx="1068556" cy="1419595"/>
            </a:xfrm>
            <a:prstGeom prst="curvedDownArrow">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8" name="Flèche courbée vers le bas 27"/>
            <p:cNvSpPr/>
            <p:nvPr/>
          </p:nvSpPr>
          <p:spPr>
            <a:xfrm rot="10800000">
              <a:off x="10683240" y="4344602"/>
              <a:ext cx="1068556" cy="1419595"/>
            </a:xfrm>
            <a:prstGeom prst="curvedDownArrow">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
        <p:nvSpPr>
          <p:cNvPr id="31" name="ZoneTexte 30"/>
          <p:cNvSpPr txBox="1"/>
          <p:nvPr/>
        </p:nvSpPr>
        <p:spPr>
          <a:xfrm>
            <a:off x="2352675" y="1162050"/>
            <a:ext cx="5958347" cy="461665"/>
          </a:xfrm>
          <a:prstGeom prst="rect">
            <a:avLst/>
          </a:prstGeom>
          <a:noFill/>
        </p:spPr>
        <p:txBody>
          <a:bodyPr wrap="square" rtlCol="0">
            <a:spAutoFit/>
          </a:bodyPr>
          <a:lstStyle/>
          <a:p>
            <a:r>
              <a:rPr lang="fr-FR" sz="2400" dirty="0" smtClean="0">
                <a:solidFill>
                  <a:schemeClr val="bg1"/>
                </a:solidFill>
                <a:latin typeface="Arial Narrow" panose="020B0606020202030204" pitchFamily="34" charset="0"/>
                <a:ea typeface="Cambria" panose="02040503050406030204" pitchFamily="18" charset="0"/>
              </a:rPr>
              <a:t>Frontières </a:t>
            </a:r>
            <a:r>
              <a:rPr lang="fr-FR" sz="2400" dirty="0" smtClean="0">
                <a:solidFill>
                  <a:schemeClr val="bg1"/>
                </a:solidFill>
                <a:latin typeface="Arial Narrow" panose="020B0606020202030204" pitchFamily="34" charset="0"/>
                <a:ea typeface="Cambria" panose="02040503050406030204" pitchFamily="18" charset="0"/>
              </a:rPr>
              <a:t>planétaires         </a:t>
            </a:r>
            <a:r>
              <a:rPr lang="fr-FR" sz="1400" dirty="0" smtClean="0">
                <a:solidFill>
                  <a:schemeClr val="bg1"/>
                </a:solidFill>
                <a:latin typeface="Arial Narrow" panose="020B0606020202030204" pitchFamily="34" charset="0"/>
                <a:ea typeface="Cambria" panose="02040503050406030204" pitchFamily="18" charset="0"/>
              </a:rPr>
              <a:t>stabilité et résilience du système terrestre</a:t>
            </a:r>
            <a:endParaRPr lang="fr-FR" sz="2400" dirty="0">
              <a:solidFill>
                <a:schemeClr val="bg1"/>
              </a:solidFill>
              <a:latin typeface="Arial Narrow" panose="020B0606020202030204" pitchFamily="34" charset="0"/>
              <a:ea typeface="Cambria" panose="02040503050406030204" pitchFamily="18" charset="0"/>
            </a:endParaRPr>
          </a:p>
        </p:txBody>
      </p:sp>
      <p:pic>
        <p:nvPicPr>
          <p:cNvPr id="39" name="Image 38"/>
          <p:cNvPicPr>
            <a:picLocks noChangeAspect="1"/>
          </p:cNvPicPr>
          <p:nvPr/>
        </p:nvPicPr>
        <p:blipFill>
          <a:blip r:embed="rId6"/>
          <a:stretch>
            <a:fillRect/>
          </a:stretch>
        </p:blipFill>
        <p:spPr>
          <a:xfrm>
            <a:off x="1854504" y="6025201"/>
            <a:ext cx="1902162" cy="631105"/>
          </a:xfrm>
          <a:prstGeom prst="rect">
            <a:avLst/>
          </a:prstGeom>
        </p:spPr>
      </p:pic>
      <p:sp>
        <p:nvSpPr>
          <p:cNvPr id="4" name="ZoneTexte 3"/>
          <p:cNvSpPr txBox="1"/>
          <p:nvPr/>
        </p:nvSpPr>
        <p:spPr>
          <a:xfrm>
            <a:off x="26" y="6381133"/>
            <a:ext cx="1854478" cy="461665"/>
          </a:xfrm>
          <a:prstGeom prst="rect">
            <a:avLst/>
          </a:prstGeom>
          <a:noFill/>
        </p:spPr>
        <p:txBody>
          <a:bodyPr wrap="square" rtlCol="0">
            <a:spAutoFit/>
          </a:bodyPr>
          <a:lstStyle/>
          <a:p>
            <a:r>
              <a:rPr lang="fr-FR" sz="1200" dirty="0" smtClean="0">
                <a:solidFill>
                  <a:schemeClr val="tx2"/>
                </a:solidFill>
              </a:rPr>
              <a:t>Eco-</a:t>
            </a:r>
            <a:r>
              <a:rPr lang="fr-FR" sz="1200" dirty="0" err="1" smtClean="0">
                <a:solidFill>
                  <a:schemeClr val="tx2"/>
                </a:solidFill>
              </a:rPr>
              <a:t>exposome</a:t>
            </a:r>
            <a:r>
              <a:rPr lang="fr-FR" sz="1200" dirty="0" smtClean="0">
                <a:solidFill>
                  <a:schemeClr val="tx2"/>
                </a:solidFill>
              </a:rPr>
              <a:t> aquatique</a:t>
            </a:r>
          </a:p>
          <a:p>
            <a:r>
              <a:rPr lang="fr-FR" sz="1200" dirty="0" err="1" smtClean="0">
                <a:solidFill>
                  <a:schemeClr val="tx2"/>
                </a:solidFill>
              </a:rPr>
              <a:t>E.Gomez</a:t>
            </a:r>
            <a:endParaRPr lang="fr-FR" sz="1200" dirty="0">
              <a:solidFill>
                <a:schemeClr val="tx2"/>
              </a:solidFill>
            </a:endParaRPr>
          </a:p>
        </p:txBody>
      </p:sp>
      <p:pic>
        <p:nvPicPr>
          <p:cNvPr id="6" name="Imag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 y="5839494"/>
            <a:ext cx="824850" cy="549900"/>
          </a:xfrm>
          <a:prstGeom prst="rect">
            <a:avLst/>
          </a:prstGeom>
        </p:spPr>
      </p:pic>
      <p:pic>
        <p:nvPicPr>
          <p:cNvPr id="11" name="Imag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1914" y="5844543"/>
            <a:ext cx="582406" cy="582406"/>
          </a:xfrm>
          <a:prstGeom prst="rect">
            <a:avLst/>
          </a:prstGeom>
        </p:spPr>
      </p:pic>
      <p:grpSp>
        <p:nvGrpSpPr>
          <p:cNvPr id="13" name="Groupe 12"/>
          <p:cNvGrpSpPr/>
          <p:nvPr/>
        </p:nvGrpSpPr>
        <p:grpSpPr>
          <a:xfrm>
            <a:off x="79478" y="147107"/>
            <a:ext cx="1860507" cy="1228819"/>
            <a:chOff x="23381" y="2784619"/>
            <a:chExt cx="1860507" cy="1228819"/>
          </a:xfrm>
        </p:grpSpPr>
        <p:pic>
          <p:nvPicPr>
            <p:cNvPr id="29" name="Image 28"/>
            <p:cNvPicPr>
              <a:picLocks noChangeAspect="1"/>
            </p:cNvPicPr>
            <p:nvPr/>
          </p:nvPicPr>
          <p:blipFill>
            <a:blip r:embed="rId9"/>
            <a:stretch>
              <a:fillRect/>
            </a:stretch>
          </p:blipFill>
          <p:spPr>
            <a:xfrm>
              <a:off x="23381" y="2784619"/>
              <a:ext cx="1860507" cy="1228819"/>
            </a:xfrm>
            <a:prstGeom prst="rect">
              <a:avLst/>
            </a:prstGeom>
          </p:spPr>
        </p:pic>
        <p:sp>
          <p:nvSpPr>
            <p:cNvPr id="3" name="Ellipse 2"/>
            <p:cNvSpPr/>
            <p:nvPr/>
          </p:nvSpPr>
          <p:spPr>
            <a:xfrm>
              <a:off x="55989" y="2846473"/>
              <a:ext cx="177281" cy="1766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09574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Image 4" descr="plan rapproché de vagues">
            <a:extLst>
              <a:ext uri="{FF2B5EF4-FFF2-40B4-BE49-F238E27FC236}">
                <a16:creationId xmlns:a16="http://schemas.microsoft.com/office/drawing/2014/main" id="{9648A932-5E17-4859-9FE3-70EB96EA5C70}"/>
              </a:ext>
            </a:extLst>
          </p:cNvPr>
          <p:cNvPicPr>
            <a:picLocks noChangeAspect="1"/>
          </p:cNvPicPr>
          <p:nvPr/>
        </p:nvPicPr>
        <p:blipFill rotWithShape="1">
          <a:blip r:embed="rId4">
            <a:alphaModFix amt="41000"/>
          </a:blip>
          <a:srcRect l="9091" t="3462" b="19929"/>
          <a:stretch/>
        </p:blipFill>
        <p:spPr>
          <a:xfrm>
            <a:off x="26" y="0"/>
            <a:ext cx="12191980" cy="6858000"/>
          </a:xfrm>
          <a:prstGeom prst="rect">
            <a:avLst/>
          </a:prstGeom>
        </p:spPr>
      </p:pic>
      <p:sp>
        <p:nvSpPr>
          <p:cNvPr id="2" name="Titre 1">
            <a:extLst>
              <a:ext uri="{FF2B5EF4-FFF2-40B4-BE49-F238E27FC236}">
                <a16:creationId xmlns:a16="http://schemas.microsoft.com/office/drawing/2014/main" id="{AF6636B6-A233-459A-95E5-DFBD46F360BC}"/>
              </a:ext>
            </a:extLst>
          </p:cNvPr>
          <p:cNvSpPr>
            <a:spLocks noGrp="1"/>
          </p:cNvSpPr>
          <p:nvPr>
            <p:ph type="ctrTitle"/>
          </p:nvPr>
        </p:nvSpPr>
        <p:spPr>
          <a:xfrm>
            <a:off x="2300112" y="321814"/>
            <a:ext cx="9144000" cy="1641492"/>
          </a:xfrm>
        </p:spPr>
        <p:txBody>
          <a:bodyPr rtlCol="0">
            <a:normAutofit/>
          </a:bodyPr>
          <a:lstStyle/>
          <a:p>
            <a:r>
              <a:rPr lang="fr-FR" sz="4400" dirty="0" smtClean="0">
                <a:effectLst/>
              </a:rPr>
              <a:t>Etat des milieux aquatiques</a:t>
            </a:r>
            <a:endParaRPr lang="fr-FR" sz="4400" dirty="0"/>
          </a:p>
        </p:txBody>
      </p:sp>
      <p:sp>
        <p:nvSpPr>
          <p:cNvPr id="7" name="Rectangle 6"/>
          <p:cNvSpPr/>
          <p:nvPr/>
        </p:nvSpPr>
        <p:spPr>
          <a:xfrm>
            <a:off x="26" y="0"/>
            <a:ext cx="1761041" cy="6858000"/>
          </a:xfrm>
          <a:prstGeom prst="rect">
            <a:avLst/>
          </a:prstGeom>
          <a:solidFill>
            <a:srgbClr val="276C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p:cNvPicPr>
            <a:picLocks noChangeAspect="1"/>
          </p:cNvPicPr>
          <p:nvPr/>
        </p:nvPicPr>
        <p:blipFill>
          <a:blip r:embed="rId5"/>
          <a:stretch>
            <a:fillRect/>
          </a:stretch>
        </p:blipFill>
        <p:spPr>
          <a:xfrm>
            <a:off x="2001542" y="1560614"/>
            <a:ext cx="7940020" cy="5009267"/>
          </a:xfrm>
          <a:prstGeom prst="rect">
            <a:avLst/>
          </a:prstGeom>
        </p:spPr>
      </p:pic>
      <p:pic>
        <p:nvPicPr>
          <p:cNvPr id="32" name="Image 31"/>
          <p:cNvPicPr>
            <a:picLocks noChangeAspect="1"/>
          </p:cNvPicPr>
          <p:nvPr/>
        </p:nvPicPr>
        <p:blipFill rotWithShape="1">
          <a:blip r:embed="rId6"/>
          <a:srcRect l="37001" t="21407" r="35666" b="9852"/>
          <a:stretch/>
        </p:blipFill>
        <p:spPr>
          <a:xfrm>
            <a:off x="9774671" y="1637999"/>
            <a:ext cx="2208486" cy="3124200"/>
          </a:xfrm>
          <a:prstGeom prst="rect">
            <a:avLst/>
          </a:prstGeom>
        </p:spPr>
      </p:pic>
      <p:sp>
        <p:nvSpPr>
          <p:cNvPr id="33" name="ZoneTexte 32"/>
          <p:cNvSpPr txBox="1"/>
          <p:nvPr/>
        </p:nvSpPr>
        <p:spPr>
          <a:xfrm>
            <a:off x="2003771" y="1098949"/>
            <a:ext cx="7934821" cy="461665"/>
          </a:xfrm>
          <a:prstGeom prst="rect">
            <a:avLst/>
          </a:prstGeom>
          <a:solidFill>
            <a:schemeClr val="tx1"/>
          </a:solidFill>
        </p:spPr>
        <p:txBody>
          <a:bodyPr wrap="square" rtlCol="0">
            <a:spAutoFit/>
          </a:bodyPr>
          <a:lstStyle/>
          <a:p>
            <a:r>
              <a:rPr lang="fr-FR" sz="2400" dirty="0" smtClean="0">
                <a:solidFill>
                  <a:schemeClr val="bg1"/>
                </a:solidFill>
                <a:latin typeface="Arial Narrow" panose="020B0606020202030204" pitchFamily="34" charset="0"/>
                <a:ea typeface="Cambria" panose="02040503050406030204" pitchFamily="18" charset="0"/>
              </a:rPr>
              <a:t>Index de Qualité </a:t>
            </a:r>
            <a:r>
              <a:rPr lang="fr-FR" sz="2400" dirty="0" smtClean="0">
                <a:solidFill>
                  <a:schemeClr val="bg1"/>
                </a:solidFill>
                <a:latin typeface="Arial Narrow" panose="020B0606020202030204" pitchFamily="34" charset="0"/>
                <a:ea typeface="Cambria" panose="02040503050406030204" pitchFamily="18" charset="0"/>
              </a:rPr>
              <a:t>de l’eau</a:t>
            </a:r>
            <a:endParaRPr lang="fr-FR" sz="2400" dirty="0">
              <a:solidFill>
                <a:schemeClr val="bg1"/>
              </a:solidFill>
              <a:latin typeface="Arial Narrow" panose="020B0606020202030204" pitchFamily="34" charset="0"/>
              <a:ea typeface="Cambria" panose="02040503050406030204" pitchFamily="18" charset="0"/>
            </a:endParaRPr>
          </a:p>
        </p:txBody>
      </p:sp>
      <p:sp>
        <p:nvSpPr>
          <p:cNvPr id="8" name="ZoneTexte 7"/>
          <p:cNvSpPr txBox="1"/>
          <p:nvPr/>
        </p:nvSpPr>
        <p:spPr>
          <a:xfrm>
            <a:off x="26" y="6381133"/>
            <a:ext cx="1854478" cy="461665"/>
          </a:xfrm>
          <a:prstGeom prst="rect">
            <a:avLst/>
          </a:prstGeom>
          <a:noFill/>
        </p:spPr>
        <p:txBody>
          <a:bodyPr wrap="square" rtlCol="0">
            <a:spAutoFit/>
          </a:bodyPr>
          <a:lstStyle/>
          <a:p>
            <a:r>
              <a:rPr lang="fr-FR" sz="1200" dirty="0" smtClean="0">
                <a:solidFill>
                  <a:schemeClr val="tx2"/>
                </a:solidFill>
              </a:rPr>
              <a:t>Eco-</a:t>
            </a:r>
            <a:r>
              <a:rPr lang="fr-FR" sz="1200" dirty="0" err="1" smtClean="0">
                <a:solidFill>
                  <a:schemeClr val="tx2"/>
                </a:solidFill>
              </a:rPr>
              <a:t>exposome</a:t>
            </a:r>
            <a:r>
              <a:rPr lang="fr-FR" sz="1200" dirty="0" smtClean="0">
                <a:solidFill>
                  <a:schemeClr val="tx2"/>
                </a:solidFill>
              </a:rPr>
              <a:t> aquatique</a:t>
            </a:r>
          </a:p>
          <a:p>
            <a:r>
              <a:rPr lang="fr-FR" sz="1200" dirty="0" err="1" smtClean="0">
                <a:solidFill>
                  <a:schemeClr val="tx2"/>
                </a:solidFill>
              </a:rPr>
              <a:t>E.Gomez</a:t>
            </a:r>
            <a:endParaRPr lang="fr-FR" sz="1200" dirty="0">
              <a:solidFill>
                <a:schemeClr val="tx2"/>
              </a:solidFill>
            </a:endParaRPr>
          </a:p>
        </p:txBody>
      </p:sp>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 y="5839494"/>
            <a:ext cx="824850" cy="549900"/>
          </a:xfrm>
          <a:prstGeom prst="rect">
            <a:avLst/>
          </a:prstGeom>
        </p:spPr>
      </p:pic>
      <p:pic>
        <p:nvPicPr>
          <p:cNvPr id="10" name="Imag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1914" y="5844543"/>
            <a:ext cx="582406" cy="582406"/>
          </a:xfrm>
          <a:prstGeom prst="rect">
            <a:avLst/>
          </a:prstGeom>
        </p:spPr>
      </p:pic>
      <p:sp>
        <p:nvSpPr>
          <p:cNvPr id="3" name="ZoneTexte 2"/>
          <p:cNvSpPr txBox="1"/>
          <p:nvPr/>
        </p:nvSpPr>
        <p:spPr>
          <a:xfrm flipH="1">
            <a:off x="9774671" y="4916164"/>
            <a:ext cx="2208486" cy="923330"/>
          </a:xfrm>
          <a:prstGeom prst="rect">
            <a:avLst/>
          </a:prstGeom>
          <a:noFill/>
          <a:ln w="38100">
            <a:solidFill>
              <a:srgbClr val="FFC000"/>
            </a:solidFill>
          </a:ln>
        </p:spPr>
        <p:txBody>
          <a:bodyPr wrap="square" rtlCol="0">
            <a:spAutoFit/>
          </a:bodyPr>
          <a:lstStyle/>
          <a:p>
            <a:pPr algn="ctr"/>
            <a:r>
              <a:rPr lang="fr-FR" b="1" dirty="0" smtClean="0"/>
              <a:t>Contaminants émergents et plastiques</a:t>
            </a:r>
            <a:endParaRPr lang="fr-FR" b="1" dirty="0"/>
          </a:p>
        </p:txBody>
      </p:sp>
      <p:sp>
        <p:nvSpPr>
          <p:cNvPr id="6" name="Ellipse 5"/>
          <p:cNvSpPr/>
          <p:nvPr/>
        </p:nvSpPr>
        <p:spPr>
          <a:xfrm>
            <a:off x="9774671" y="1637999"/>
            <a:ext cx="2208486" cy="865715"/>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3" name="Groupe 12"/>
          <p:cNvGrpSpPr/>
          <p:nvPr/>
        </p:nvGrpSpPr>
        <p:grpSpPr>
          <a:xfrm>
            <a:off x="79478" y="147107"/>
            <a:ext cx="1860507" cy="1228819"/>
            <a:chOff x="23381" y="2784619"/>
            <a:chExt cx="1860507" cy="1228819"/>
          </a:xfrm>
        </p:grpSpPr>
        <p:pic>
          <p:nvPicPr>
            <p:cNvPr id="14" name="Image 13"/>
            <p:cNvPicPr>
              <a:picLocks noChangeAspect="1"/>
            </p:cNvPicPr>
            <p:nvPr/>
          </p:nvPicPr>
          <p:blipFill>
            <a:blip r:embed="rId9"/>
            <a:stretch>
              <a:fillRect/>
            </a:stretch>
          </p:blipFill>
          <p:spPr>
            <a:xfrm>
              <a:off x="23381" y="2784619"/>
              <a:ext cx="1860507" cy="1228819"/>
            </a:xfrm>
            <a:prstGeom prst="rect">
              <a:avLst/>
            </a:prstGeom>
          </p:spPr>
        </p:pic>
        <p:sp>
          <p:nvSpPr>
            <p:cNvPr id="15" name="Ellipse 14"/>
            <p:cNvSpPr/>
            <p:nvPr/>
          </p:nvSpPr>
          <p:spPr>
            <a:xfrm>
              <a:off x="55989" y="2846473"/>
              <a:ext cx="177281" cy="1766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9987377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Image 4" descr="plan rapproché de vagues">
            <a:extLst>
              <a:ext uri="{FF2B5EF4-FFF2-40B4-BE49-F238E27FC236}">
                <a16:creationId xmlns:a16="http://schemas.microsoft.com/office/drawing/2014/main" id="{9648A932-5E17-4859-9FE3-70EB96EA5C70}"/>
              </a:ext>
            </a:extLst>
          </p:cNvPr>
          <p:cNvPicPr>
            <a:picLocks noChangeAspect="1"/>
          </p:cNvPicPr>
          <p:nvPr/>
        </p:nvPicPr>
        <p:blipFill rotWithShape="1">
          <a:blip r:embed="rId4">
            <a:alphaModFix amt="41000"/>
          </a:blip>
          <a:srcRect l="9091" t="3462" b="19929"/>
          <a:stretch/>
        </p:blipFill>
        <p:spPr>
          <a:xfrm>
            <a:off x="26" y="0"/>
            <a:ext cx="12191980" cy="6858000"/>
          </a:xfrm>
          <a:prstGeom prst="rect">
            <a:avLst/>
          </a:prstGeom>
        </p:spPr>
      </p:pic>
      <p:sp>
        <p:nvSpPr>
          <p:cNvPr id="2" name="Titre 1">
            <a:extLst>
              <a:ext uri="{FF2B5EF4-FFF2-40B4-BE49-F238E27FC236}">
                <a16:creationId xmlns:a16="http://schemas.microsoft.com/office/drawing/2014/main" id="{AF6636B6-A233-459A-95E5-DFBD46F360BC}"/>
              </a:ext>
            </a:extLst>
          </p:cNvPr>
          <p:cNvSpPr>
            <a:spLocks noGrp="1"/>
          </p:cNvSpPr>
          <p:nvPr>
            <p:ph type="ctrTitle"/>
          </p:nvPr>
        </p:nvSpPr>
        <p:spPr>
          <a:xfrm>
            <a:off x="2300112" y="321814"/>
            <a:ext cx="9144000" cy="1641492"/>
          </a:xfrm>
        </p:spPr>
        <p:txBody>
          <a:bodyPr rtlCol="0">
            <a:normAutofit/>
          </a:bodyPr>
          <a:lstStyle/>
          <a:p>
            <a:r>
              <a:rPr lang="fr-FR" sz="4400" dirty="0" smtClean="0">
                <a:effectLst/>
              </a:rPr>
              <a:t>Etat des milieux aquatiques</a:t>
            </a:r>
            <a:endParaRPr lang="fr-FR" sz="4400" dirty="0"/>
          </a:p>
        </p:txBody>
      </p:sp>
      <p:sp>
        <p:nvSpPr>
          <p:cNvPr id="7" name="Rectangle 6"/>
          <p:cNvSpPr/>
          <p:nvPr/>
        </p:nvSpPr>
        <p:spPr>
          <a:xfrm>
            <a:off x="26" y="0"/>
            <a:ext cx="1761041" cy="6858000"/>
          </a:xfrm>
          <a:prstGeom prst="rect">
            <a:avLst/>
          </a:prstGeom>
          <a:solidFill>
            <a:srgbClr val="276C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3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18497" y="2333078"/>
            <a:ext cx="3222625" cy="234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ZoneTexte 22"/>
          <p:cNvSpPr txBox="1"/>
          <p:nvPr/>
        </p:nvSpPr>
        <p:spPr>
          <a:xfrm>
            <a:off x="26" y="6381133"/>
            <a:ext cx="1854478" cy="461665"/>
          </a:xfrm>
          <a:prstGeom prst="rect">
            <a:avLst/>
          </a:prstGeom>
          <a:noFill/>
        </p:spPr>
        <p:txBody>
          <a:bodyPr wrap="square" rtlCol="0">
            <a:spAutoFit/>
          </a:bodyPr>
          <a:lstStyle/>
          <a:p>
            <a:r>
              <a:rPr lang="fr-FR" sz="1200" dirty="0" smtClean="0">
                <a:solidFill>
                  <a:schemeClr val="tx2"/>
                </a:solidFill>
              </a:rPr>
              <a:t>Eco-</a:t>
            </a:r>
            <a:r>
              <a:rPr lang="fr-FR" sz="1200" dirty="0" err="1" smtClean="0">
                <a:solidFill>
                  <a:schemeClr val="tx2"/>
                </a:solidFill>
              </a:rPr>
              <a:t>exposome</a:t>
            </a:r>
            <a:r>
              <a:rPr lang="fr-FR" sz="1200" dirty="0" smtClean="0">
                <a:solidFill>
                  <a:schemeClr val="tx2"/>
                </a:solidFill>
              </a:rPr>
              <a:t> aquatique</a:t>
            </a:r>
          </a:p>
          <a:p>
            <a:r>
              <a:rPr lang="fr-FR" sz="1200" dirty="0" err="1" smtClean="0">
                <a:solidFill>
                  <a:schemeClr val="tx2"/>
                </a:solidFill>
              </a:rPr>
              <a:t>E.Gomez</a:t>
            </a:r>
            <a:endParaRPr lang="fr-FR" sz="1200" dirty="0">
              <a:solidFill>
                <a:schemeClr val="tx2"/>
              </a:solidFill>
            </a:endParaRPr>
          </a:p>
        </p:txBody>
      </p:sp>
      <p:pic>
        <p:nvPicPr>
          <p:cNvPr id="25" name="Imag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 y="5839494"/>
            <a:ext cx="824850" cy="549900"/>
          </a:xfrm>
          <a:prstGeom prst="rect">
            <a:avLst/>
          </a:prstGeom>
        </p:spPr>
      </p:pic>
      <p:pic>
        <p:nvPicPr>
          <p:cNvPr id="29" name="Imag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914" y="5844543"/>
            <a:ext cx="582406" cy="582406"/>
          </a:xfrm>
          <a:prstGeom prst="rect">
            <a:avLst/>
          </a:prstGeom>
        </p:spPr>
      </p:pic>
      <p:pic>
        <p:nvPicPr>
          <p:cNvPr id="30" name="Image 29"/>
          <p:cNvPicPr>
            <a:picLocks noChangeAspect="1"/>
          </p:cNvPicPr>
          <p:nvPr/>
        </p:nvPicPr>
        <p:blipFill rotWithShape="1">
          <a:blip r:embed="rId8" cstate="print">
            <a:extLst>
              <a:ext uri="{28A0092B-C50C-407E-A947-70E740481C1C}">
                <a14:useLocalDpi xmlns:a14="http://schemas.microsoft.com/office/drawing/2010/main" val="0"/>
              </a:ext>
            </a:extLst>
          </a:blip>
          <a:srcRect l="9651" r="37368"/>
          <a:stretch/>
        </p:blipFill>
        <p:spPr>
          <a:xfrm>
            <a:off x="2066030" y="271705"/>
            <a:ext cx="1294453" cy="1700709"/>
          </a:xfrm>
          <a:prstGeom prst="rect">
            <a:avLst/>
          </a:prstGeom>
        </p:spPr>
      </p:pic>
      <p:sp>
        <p:nvSpPr>
          <p:cNvPr id="8" name="ZoneTexte 7"/>
          <p:cNvSpPr txBox="1"/>
          <p:nvPr/>
        </p:nvSpPr>
        <p:spPr>
          <a:xfrm flipH="1">
            <a:off x="3550918" y="478970"/>
            <a:ext cx="1116643" cy="369332"/>
          </a:xfrm>
          <a:prstGeom prst="rect">
            <a:avLst/>
          </a:prstGeom>
          <a:noFill/>
        </p:spPr>
        <p:txBody>
          <a:bodyPr wrap="square" rtlCol="0">
            <a:spAutoFit/>
          </a:bodyPr>
          <a:lstStyle/>
          <a:p>
            <a:r>
              <a:rPr lang="fr-FR" dirty="0" smtClean="0"/>
              <a:t>100 000</a:t>
            </a:r>
            <a:endParaRPr lang="fr-FR" dirty="0"/>
          </a:p>
        </p:txBody>
      </p:sp>
      <p:grpSp>
        <p:nvGrpSpPr>
          <p:cNvPr id="35" name="Groupe 34"/>
          <p:cNvGrpSpPr/>
          <p:nvPr/>
        </p:nvGrpSpPr>
        <p:grpSpPr>
          <a:xfrm>
            <a:off x="5516763" y="1425146"/>
            <a:ext cx="6299602" cy="4184172"/>
            <a:chOff x="2300112" y="2337715"/>
            <a:chExt cx="6299602" cy="4184172"/>
          </a:xfrm>
        </p:grpSpPr>
        <p:grpSp>
          <p:nvGrpSpPr>
            <p:cNvPr id="3" name="Groupe 2"/>
            <p:cNvGrpSpPr/>
            <p:nvPr/>
          </p:nvGrpSpPr>
          <p:grpSpPr>
            <a:xfrm>
              <a:off x="2300112" y="2337715"/>
              <a:ext cx="6299602" cy="4154984"/>
              <a:chOff x="2300112" y="1717226"/>
              <a:chExt cx="6299602" cy="4154984"/>
            </a:xfrm>
          </p:grpSpPr>
          <p:sp>
            <p:nvSpPr>
              <p:cNvPr id="28" name="ZoneTexte 27"/>
              <p:cNvSpPr txBox="1"/>
              <p:nvPr/>
            </p:nvSpPr>
            <p:spPr>
              <a:xfrm>
                <a:off x="2300112" y="1717226"/>
                <a:ext cx="6299602" cy="4154984"/>
              </a:xfrm>
              <a:prstGeom prst="rect">
                <a:avLst/>
              </a:prstGeom>
              <a:solidFill>
                <a:schemeClr val="tx1"/>
              </a:solidFill>
            </p:spPr>
            <p:txBody>
              <a:bodyPr wrap="square" rtlCol="0">
                <a:spAutoFit/>
              </a:bodyPr>
              <a:lstStyle/>
              <a:p>
                <a:r>
                  <a:rPr lang="fr-FR" sz="2400" dirty="0" smtClean="0">
                    <a:solidFill>
                      <a:schemeClr val="bg1"/>
                    </a:solidFill>
                    <a:latin typeface="Arial Narrow" panose="020B0606020202030204" pitchFamily="34" charset="0"/>
                    <a:ea typeface="Cambria" panose="02040503050406030204" pitchFamily="18" charset="0"/>
                  </a:rPr>
                  <a:t>Nouveaux enregistrements de substances chimiques</a:t>
                </a:r>
              </a:p>
              <a:p>
                <a:endParaRPr lang="fr-FR" sz="2400" dirty="0">
                  <a:solidFill>
                    <a:schemeClr val="bg1"/>
                  </a:solidFill>
                  <a:latin typeface="Arial Narrow" panose="020B0606020202030204" pitchFamily="34" charset="0"/>
                  <a:ea typeface="Cambria" panose="02040503050406030204" pitchFamily="18" charset="0"/>
                </a:endParaRPr>
              </a:p>
              <a:p>
                <a:endParaRPr lang="fr-FR" sz="2400" dirty="0" smtClean="0">
                  <a:solidFill>
                    <a:schemeClr val="bg1"/>
                  </a:solidFill>
                  <a:latin typeface="Arial Narrow" panose="020B0606020202030204" pitchFamily="34" charset="0"/>
                  <a:ea typeface="Cambria" panose="02040503050406030204" pitchFamily="18" charset="0"/>
                </a:endParaRPr>
              </a:p>
              <a:p>
                <a:endParaRPr lang="fr-FR" sz="2400" dirty="0">
                  <a:solidFill>
                    <a:schemeClr val="bg1"/>
                  </a:solidFill>
                  <a:latin typeface="Arial Narrow" panose="020B0606020202030204" pitchFamily="34" charset="0"/>
                  <a:ea typeface="Cambria" panose="02040503050406030204" pitchFamily="18" charset="0"/>
                </a:endParaRPr>
              </a:p>
              <a:p>
                <a:endParaRPr lang="fr-FR" sz="2400" dirty="0" smtClean="0">
                  <a:solidFill>
                    <a:schemeClr val="bg1"/>
                  </a:solidFill>
                  <a:latin typeface="Arial Narrow" panose="020B0606020202030204" pitchFamily="34" charset="0"/>
                  <a:ea typeface="Cambria" panose="02040503050406030204" pitchFamily="18" charset="0"/>
                </a:endParaRPr>
              </a:p>
              <a:p>
                <a:endParaRPr lang="fr-FR" sz="2400" dirty="0">
                  <a:solidFill>
                    <a:schemeClr val="bg1"/>
                  </a:solidFill>
                  <a:latin typeface="Arial Narrow" panose="020B0606020202030204" pitchFamily="34" charset="0"/>
                  <a:ea typeface="Cambria" panose="02040503050406030204" pitchFamily="18" charset="0"/>
                </a:endParaRPr>
              </a:p>
              <a:p>
                <a:endParaRPr lang="fr-FR" sz="2400" dirty="0" smtClean="0">
                  <a:solidFill>
                    <a:schemeClr val="bg1"/>
                  </a:solidFill>
                  <a:latin typeface="Arial Narrow" panose="020B0606020202030204" pitchFamily="34" charset="0"/>
                  <a:ea typeface="Cambria" panose="02040503050406030204" pitchFamily="18" charset="0"/>
                </a:endParaRPr>
              </a:p>
              <a:p>
                <a:endParaRPr lang="fr-FR" sz="2400" dirty="0">
                  <a:solidFill>
                    <a:schemeClr val="bg1"/>
                  </a:solidFill>
                  <a:latin typeface="Arial Narrow" panose="020B0606020202030204" pitchFamily="34" charset="0"/>
                  <a:ea typeface="Cambria" panose="02040503050406030204" pitchFamily="18" charset="0"/>
                </a:endParaRPr>
              </a:p>
              <a:p>
                <a:endParaRPr lang="fr-FR" sz="2400" dirty="0">
                  <a:solidFill>
                    <a:schemeClr val="bg1"/>
                  </a:solidFill>
                  <a:latin typeface="Arial Narrow" panose="020B0606020202030204" pitchFamily="34" charset="0"/>
                  <a:ea typeface="Cambria" panose="02040503050406030204" pitchFamily="18" charset="0"/>
                </a:endParaRPr>
              </a:p>
              <a:p>
                <a:endParaRPr lang="fr-FR" sz="2400" dirty="0" smtClean="0">
                  <a:solidFill>
                    <a:schemeClr val="bg1"/>
                  </a:solidFill>
                  <a:latin typeface="Arial Narrow" panose="020B0606020202030204" pitchFamily="34" charset="0"/>
                  <a:ea typeface="Cambria" panose="02040503050406030204" pitchFamily="18" charset="0"/>
                </a:endParaRPr>
              </a:p>
              <a:p>
                <a:r>
                  <a:rPr lang="fr-FR" sz="2400" dirty="0" smtClean="0">
                    <a:solidFill>
                      <a:schemeClr val="bg1"/>
                    </a:solidFill>
                    <a:latin typeface="Arial Narrow" panose="020B0606020202030204" pitchFamily="34" charset="0"/>
                    <a:ea typeface="Cambria" panose="02040503050406030204" pitchFamily="18" charset="0"/>
                  </a:rPr>
                  <a:t>   </a:t>
                </a:r>
                <a:endParaRPr lang="fr-FR" sz="2400" dirty="0">
                  <a:solidFill>
                    <a:schemeClr val="bg1"/>
                  </a:solidFill>
                  <a:latin typeface="Arial Narrow" panose="020B0606020202030204" pitchFamily="34" charset="0"/>
                  <a:ea typeface="Cambria" panose="02040503050406030204" pitchFamily="18" charset="0"/>
                </a:endParaRPr>
              </a:p>
            </p:txBody>
          </p:sp>
          <p:grpSp>
            <p:nvGrpSpPr>
              <p:cNvPr id="27" name="Groupe 26"/>
              <p:cNvGrpSpPr/>
              <p:nvPr/>
            </p:nvGrpSpPr>
            <p:grpSpPr>
              <a:xfrm>
                <a:off x="2300112" y="2178891"/>
                <a:ext cx="6212517" cy="3396566"/>
                <a:chOff x="2300112" y="2361975"/>
                <a:chExt cx="6212517" cy="3396566"/>
              </a:xfrm>
            </p:grpSpPr>
            <p:sp>
              <p:nvSpPr>
                <p:cNvPr id="4" name="Rectangle 3"/>
                <p:cNvSpPr/>
                <p:nvPr/>
              </p:nvSpPr>
              <p:spPr>
                <a:xfrm>
                  <a:off x="2300112" y="2361975"/>
                  <a:ext cx="6212517" cy="339656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466238" y="2438177"/>
                  <a:ext cx="5491219" cy="3179929"/>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 name="Rectangle 19"/>
                <p:cNvSpPr>
                  <a:spLocks noChangeArrowheads="1"/>
                </p:cNvSpPr>
                <p:nvPr/>
              </p:nvSpPr>
              <p:spPr bwMode="auto">
                <a:xfrm>
                  <a:off x="4667562" y="4061927"/>
                  <a:ext cx="1342270" cy="261558"/>
                </a:xfrm>
                <a:prstGeom prst="rect">
                  <a:avLst/>
                </a:prstGeom>
                <a:solidFill>
                  <a:srgbClr val="FFC000"/>
                </a:solidFill>
                <a:ln w="76200" algn="ctr">
                  <a:solidFill>
                    <a:schemeClr val="tx1"/>
                  </a:solidFill>
                  <a:round/>
                  <a:headEnd/>
                  <a:tailEnd/>
                </a:ln>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fr-FR" altLang="fr-FR" sz="1100" b="1" dirty="0">
                      <a:solidFill>
                        <a:schemeClr val="bg1"/>
                      </a:solidFill>
                      <a:latin typeface="Segoe Print" panose="02000600000000000000" pitchFamily="2" charset="0"/>
                    </a:rPr>
                    <a:t>2000 - WFD</a:t>
                  </a:r>
                </a:p>
              </p:txBody>
            </p:sp>
            <p:sp>
              <p:nvSpPr>
                <p:cNvPr id="17" name="Rectangle 20"/>
                <p:cNvSpPr>
                  <a:spLocks noChangeArrowheads="1"/>
                </p:cNvSpPr>
                <p:nvPr/>
              </p:nvSpPr>
              <p:spPr bwMode="auto">
                <a:xfrm>
                  <a:off x="3754818" y="4411175"/>
                  <a:ext cx="1503343" cy="261558"/>
                </a:xfrm>
                <a:prstGeom prst="rect">
                  <a:avLst/>
                </a:prstGeom>
                <a:solidFill>
                  <a:srgbClr val="FFC000"/>
                </a:solidFill>
                <a:ln w="76200" algn="ctr">
                  <a:solidFill>
                    <a:schemeClr val="tx1"/>
                  </a:solidFill>
                  <a:round/>
                  <a:headEnd/>
                  <a:tailEnd/>
                </a:ln>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fr-FR" altLang="fr-FR" sz="1100" b="1">
                      <a:solidFill>
                        <a:schemeClr val="bg1"/>
                      </a:solidFill>
                      <a:latin typeface="Segoe Print" panose="02000600000000000000" pitchFamily="2" charset="0"/>
                    </a:rPr>
                    <a:t>1991 - UWWD</a:t>
                  </a:r>
                </a:p>
              </p:txBody>
            </p:sp>
            <p:cxnSp>
              <p:nvCxnSpPr>
                <p:cNvPr id="18" name="Connecteur droit 22"/>
                <p:cNvCxnSpPr>
                  <a:cxnSpLocks noChangeShapeType="1"/>
                </p:cNvCxnSpPr>
                <p:nvPr/>
              </p:nvCxnSpPr>
              <p:spPr bwMode="auto">
                <a:xfrm flipH="1">
                  <a:off x="3056837" y="5010270"/>
                  <a:ext cx="2416087" cy="0"/>
                </a:xfrm>
                <a:prstGeom prst="line">
                  <a:avLst/>
                </a:prstGeom>
                <a:ln>
                  <a:headEnd/>
                  <a:tailEnd type="none" w="lg" len="lg"/>
                </a:ln>
              </p:spPr>
              <p:style>
                <a:lnRef idx="3">
                  <a:schemeClr val="accent6"/>
                </a:lnRef>
                <a:fillRef idx="0">
                  <a:schemeClr val="accent6"/>
                </a:fillRef>
                <a:effectRef idx="2">
                  <a:schemeClr val="accent6"/>
                </a:effectRef>
                <a:fontRef idx="minor">
                  <a:schemeClr val="tx1"/>
                </a:fontRef>
              </p:style>
            </p:cxnSp>
            <p:cxnSp>
              <p:nvCxnSpPr>
                <p:cNvPr id="19" name="Connecteur droit 23"/>
                <p:cNvCxnSpPr>
                  <a:cxnSpLocks noChangeShapeType="1"/>
                </p:cNvCxnSpPr>
                <p:nvPr/>
              </p:nvCxnSpPr>
              <p:spPr bwMode="auto">
                <a:xfrm flipH="1">
                  <a:off x="3056837" y="4853338"/>
                  <a:ext cx="3221449" cy="0"/>
                </a:xfrm>
                <a:prstGeom prst="line">
                  <a:avLst/>
                </a:prstGeom>
                <a:ln>
                  <a:headEnd/>
                  <a:tailEnd type="none" w="lg" len="lg"/>
                </a:ln>
              </p:spPr>
              <p:style>
                <a:lnRef idx="3">
                  <a:schemeClr val="accent6"/>
                </a:lnRef>
                <a:fillRef idx="0">
                  <a:schemeClr val="accent6"/>
                </a:fillRef>
                <a:effectRef idx="2">
                  <a:schemeClr val="accent6"/>
                </a:effectRef>
                <a:fontRef idx="minor">
                  <a:schemeClr val="tx1"/>
                </a:fontRef>
              </p:style>
            </p:cxnSp>
            <p:cxnSp>
              <p:nvCxnSpPr>
                <p:cNvPr id="20" name="Connecteur droit 25"/>
                <p:cNvCxnSpPr>
                  <a:cxnSpLocks noChangeShapeType="1"/>
                </p:cNvCxnSpPr>
                <p:nvPr/>
              </p:nvCxnSpPr>
              <p:spPr bwMode="auto">
                <a:xfrm flipH="1" flipV="1">
                  <a:off x="6009832" y="4196079"/>
                  <a:ext cx="268454" cy="657258"/>
                </a:xfrm>
                <a:prstGeom prst="line">
                  <a:avLst/>
                </a:prstGeom>
                <a:ln>
                  <a:headEnd/>
                  <a:tailEnd type="none" w="lg" len="lg"/>
                </a:ln>
              </p:spPr>
              <p:style>
                <a:lnRef idx="3">
                  <a:schemeClr val="accent6"/>
                </a:lnRef>
                <a:fillRef idx="0">
                  <a:schemeClr val="accent6"/>
                </a:fillRef>
                <a:effectRef idx="2">
                  <a:schemeClr val="accent6"/>
                </a:effectRef>
                <a:fontRef idx="minor">
                  <a:schemeClr val="tx1"/>
                </a:fontRef>
              </p:style>
            </p:cxnSp>
            <p:cxnSp>
              <p:nvCxnSpPr>
                <p:cNvPr id="21" name="Connecteur droit 28"/>
                <p:cNvCxnSpPr>
                  <a:cxnSpLocks noChangeShapeType="1"/>
                  <a:endCxn id="17" idx="3"/>
                </p:cNvCxnSpPr>
                <p:nvPr/>
              </p:nvCxnSpPr>
              <p:spPr bwMode="auto">
                <a:xfrm flipH="1" flipV="1">
                  <a:off x="5258160" y="4541955"/>
                  <a:ext cx="214764" cy="468315"/>
                </a:xfrm>
                <a:prstGeom prst="line">
                  <a:avLst/>
                </a:prstGeom>
                <a:ln>
                  <a:headEnd/>
                  <a:tailEnd type="none" w="lg" len="lg"/>
                </a:ln>
              </p:spPr>
              <p:style>
                <a:lnRef idx="3">
                  <a:schemeClr val="accent6"/>
                </a:lnRef>
                <a:fillRef idx="0">
                  <a:schemeClr val="accent6"/>
                </a:fillRef>
                <a:effectRef idx="2">
                  <a:schemeClr val="accent6"/>
                </a:effectRef>
                <a:fontRef idx="minor">
                  <a:schemeClr val="tx1"/>
                </a:fontRef>
              </p:style>
            </p:cxnSp>
            <p:sp>
              <p:nvSpPr>
                <p:cNvPr id="13" name="ZoneTexte 38"/>
                <p:cNvSpPr txBox="1">
                  <a:spLocks noChangeArrowheads="1"/>
                </p:cNvSpPr>
                <p:nvPr/>
              </p:nvSpPr>
              <p:spPr bwMode="auto">
                <a:xfrm>
                  <a:off x="2362551" y="2882340"/>
                  <a:ext cx="701413" cy="2492499"/>
                </a:xfrm>
                <a:prstGeom prst="rect">
                  <a:avLst/>
                </a:prstGeom>
                <a:solidFill>
                  <a:schemeClr val="tx1"/>
                </a:solidFill>
                <a:ln>
                  <a:noFill/>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fr-FR" altLang="fr-FR" sz="1300" dirty="0">
                      <a:solidFill>
                        <a:schemeClr val="bg1"/>
                      </a:solidFill>
                      <a:latin typeface="Bahnschrift Condensed" panose="020B0502040204020203" pitchFamily="34" charset="0"/>
                    </a:rPr>
                    <a:t>Millions</a:t>
                  </a:r>
                </a:p>
                <a:p>
                  <a:pPr algn="r">
                    <a:spcBef>
                      <a:spcPct val="0"/>
                    </a:spcBef>
                    <a:buFontTx/>
                    <a:buNone/>
                  </a:pPr>
                  <a:r>
                    <a:rPr lang="fr-FR" altLang="fr-FR" sz="1300" dirty="0">
                      <a:solidFill>
                        <a:schemeClr val="bg1"/>
                      </a:solidFill>
                      <a:latin typeface="Bahnschrift Condensed" panose="020B0502040204020203" pitchFamily="34" charset="0"/>
                    </a:rPr>
                    <a:t>100</a:t>
                  </a:r>
                </a:p>
                <a:p>
                  <a:pPr algn="r">
                    <a:spcBef>
                      <a:spcPct val="0"/>
                    </a:spcBef>
                    <a:buFontTx/>
                    <a:buNone/>
                  </a:pPr>
                  <a:r>
                    <a:rPr lang="fr-FR" altLang="fr-FR" sz="1300" dirty="0">
                      <a:solidFill>
                        <a:schemeClr val="bg1"/>
                      </a:solidFill>
                      <a:latin typeface="Bahnschrift Condensed" panose="020B0502040204020203" pitchFamily="34" charset="0"/>
                    </a:rPr>
                    <a:t>90</a:t>
                  </a:r>
                </a:p>
                <a:p>
                  <a:pPr algn="r">
                    <a:spcBef>
                      <a:spcPct val="0"/>
                    </a:spcBef>
                    <a:buFontTx/>
                    <a:buNone/>
                  </a:pPr>
                  <a:r>
                    <a:rPr lang="fr-FR" altLang="fr-FR" sz="1300" dirty="0">
                      <a:solidFill>
                        <a:schemeClr val="bg1"/>
                      </a:solidFill>
                      <a:latin typeface="Bahnschrift Condensed" panose="020B0502040204020203" pitchFamily="34" charset="0"/>
                    </a:rPr>
                    <a:t>80</a:t>
                  </a:r>
                </a:p>
                <a:p>
                  <a:pPr algn="r">
                    <a:spcBef>
                      <a:spcPct val="0"/>
                    </a:spcBef>
                    <a:buFontTx/>
                    <a:buNone/>
                  </a:pPr>
                  <a:r>
                    <a:rPr lang="fr-FR" altLang="fr-FR" sz="1300" dirty="0">
                      <a:solidFill>
                        <a:schemeClr val="bg1"/>
                      </a:solidFill>
                      <a:latin typeface="Bahnschrift Condensed" panose="020B0502040204020203" pitchFamily="34" charset="0"/>
                    </a:rPr>
                    <a:t>70</a:t>
                  </a:r>
                </a:p>
                <a:p>
                  <a:pPr algn="r">
                    <a:spcBef>
                      <a:spcPct val="0"/>
                    </a:spcBef>
                    <a:buFontTx/>
                    <a:buNone/>
                  </a:pPr>
                  <a:r>
                    <a:rPr lang="fr-FR" altLang="fr-FR" sz="1300" dirty="0">
                      <a:solidFill>
                        <a:schemeClr val="bg1"/>
                      </a:solidFill>
                      <a:latin typeface="Bahnschrift Condensed" panose="020B0502040204020203" pitchFamily="34" charset="0"/>
                    </a:rPr>
                    <a:t>60</a:t>
                  </a:r>
                </a:p>
                <a:p>
                  <a:pPr algn="r">
                    <a:spcBef>
                      <a:spcPct val="0"/>
                    </a:spcBef>
                    <a:buFontTx/>
                    <a:buNone/>
                  </a:pPr>
                  <a:r>
                    <a:rPr lang="fr-FR" altLang="fr-FR" sz="1300" dirty="0">
                      <a:solidFill>
                        <a:schemeClr val="bg1"/>
                      </a:solidFill>
                      <a:latin typeface="Bahnschrift Condensed" panose="020B0502040204020203" pitchFamily="34" charset="0"/>
                    </a:rPr>
                    <a:t>50</a:t>
                  </a:r>
                </a:p>
                <a:p>
                  <a:pPr algn="r">
                    <a:spcBef>
                      <a:spcPct val="0"/>
                    </a:spcBef>
                    <a:buFontTx/>
                    <a:buNone/>
                  </a:pPr>
                  <a:r>
                    <a:rPr lang="fr-FR" altLang="fr-FR" sz="1300" dirty="0">
                      <a:solidFill>
                        <a:schemeClr val="bg1"/>
                      </a:solidFill>
                      <a:latin typeface="Bahnschrift Condensed" panose="020B0502040204020203" pitchFamily="34" charset="0"/>
                    </a:rPr>
                    <a:t>40</a:t>
                  </a:r>
                </a:p>
                <a:p>
                  <a:pPr algn="r">
                    <a:spcBef>
                      <a:spcPct val="0"/>
                    </a:spcBef>
                    <a:buFontTx/>
                    <a:buNone/>
                  </a:pPr>
                  <a:r>
                    <a:rPr lang="fr-FR" altLang="fr-FR" sz="1300" dirty="0">
                      <a:solidFill>
                        <a:schemeClr val="bg1"/>
                      </a:solidFill>
                      <a:latin typeface="Bahnschrift Condensed" panose="020B0502040204020203" pitchFamily="34" charset="0"/>
                    </a:rPr>
                    <a:t>30</a:t>
                  </a:r>
                </a:p>
                <a:p>
                  <a:pPr algn="r">
                    <a:spcBef>
                      <a:spcPct val="0"/>
                    </a:spcBef>
                    <a:buFontTx/>
                    <a:buNone/>
                  </a:pPr>
                  <a:r>
                    <a:rPr lang="fr-FR" altLang="fr-FR" sz="1300" dirty="0">
                      <a:solidFill>
                        <a:schemeClr val="bg1"/>
                      </a:solidFill>
                      <a:latin typeface="Bahnschrift Condensed" panose="020B0502040204020203" pitchFamily="34" charset="0"/>
                    </a:rPr>
                    <a:t>20</a:t>
                  </a:r>
                </a:p>
                <a:p>
                  <a:pPr algn="r">
                    <a:spcBef>
                      <a:spcPct val="0"/>
                    </a:spcBef>
                    <a:buFontTx/>
                    <a:buNone/>
                  </a:pPr>
                  <a:r>
                    <a:rPr lang="fr-FR" altLang="fr-FR" sz="1300" dirty="0">
                      <a:solidFill>
                        <a:schemeClr val="bg1"/>
                      </a:solidFill>
                      <a:latin typeface="Bahnschrift Condensed" panose="020B0502040204020203" pitchFamily="34" charset="0"/>
                    </a:rPr>
                    <a:t>10</a:t>
                  </a:r>
                </a:p>
                <a:p>
                  <a:pPr algn="r">
                    <a:spcBef>
                      <a:spcPct val="0"/>
                    </a:spcBef>
                    <a:buFontTx/>
                    <a:buNone/>
                  </a:pPr>
                  <a:endParaRPr lang="fr-FR" altLang="fr-FR" sz="1300" dirty="0">
                    <a:solidFill>
                      <a:schemeClr val="bg1"/>
                    </a:solidFill>
                    <a:latin typeface="Bahnschrift Condensed" panose="020B0502040204020203" pitchFamily="34" charset="0"/>
                  </a:endParaRPr>
                </a:p>
              </p:txBody>
            </p:sp>
            <p:pic>
              <p:nvPicPr>
                <p:cNvPr id="14" name="Image 4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855769" y="5225478"/>
                  <a:ext cx="5020933" cy="46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Ellipse 21"/>
                <p:cNvSpPr/>
                <p:nvPr/>
              </p:nvSpPr>
              <p:spPr>
                <a:xfrm>
                  <a:off x="7543805" y="2505644"/>
                  <a:ext cx="905802" cy="890698"/>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latin typeface="Helvetica Narrow" panose="020B0506020203020204" pitchFamily="34" charset="0"/>
                    </a:rPr>
                    <a:t>195</a:t>
                  </a:r>
                  <a:endParaRPr lang="fr-FR" sz="2000" dirty="0">
                    <a:latin typeface="Helvetica Narrow" panose="020B0506020203020204" pitchFamily="34" charset="0"/>
                  </a:endParaRPr>
                </a:p>
              </p:txBody>
            </p:sp>
            <p:cxnSp>
              <p:nvCxnSpPr>
                <p:cNvPr id="24" name="Connecteur droit 23"/>
                <p:cNvCxnSpPr/>
                <p:nvPr/>
              </p:nvCxnSpPr>
              <p:spPr>
                <a:xfrm>
                  <a:off x="3074850" y="5225478"/>
                  <a:ext cx="5035007" cy="0"/>
                </a:xfrm>
                <a:prstGeom prst="line">
                  <a:avLst/>
                </a:prstGeom>
              </p:spPr>
              <p:style>
                <a:lnRef idx="1">
                  <a:schemeClr val="dk1"/>
                </a:lnRef>
                <a:fillRef idx="0">
                  <a:schemeClr val="dk1"/>
                </a:fillRef>
                <a:effectRef idx="0">
                  <a:schemeClr val="dk1"/>
                </a:effectRef>
                <a:fontRef idx="minor">
                  <a:schemeClr val="tx1"/>
                </a:fontRef>
              </p:style>
            </p:cxnSp>
            <p:cxnSp>
              <p:nvCxnSpPr>
                <p:cNvPr id="26" name="Connecteur droit avec flèche 25"/>
                <p:cNvCxnSpPr/>
                <p:nvPr/>
              </p:nvCxnSpPr>
              <p:spPr>
                <a:xfrm>
                  <a:off x="7990115" y="3396342"/>
                  <a:ext cx="0" cy="19784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cxnSp>
          <p:nvCxnSpPr>
            <p:cNvPr id="12" name="Connecteur droit 11"/>
            <p:cNvCxnSpPr/>
            <p:nvPr/>
          </p:nvCxnSpPr>
          <p:spPr>
            <a:xfrm>
              <a:off x="4506489" y="6114444"/>
              <a:ext cx="705358" cy="0"/>
            </a:xfrm>
            <a:prstGeom prst="line">
              <a:avLst/>
            </a:prstGeom>
          </p:spPr>
          <p:style>
            <a:lnRef idx="3">
              <a:schemeClr val="accent1"/>
            </a:lnRef>
            <a:fillRef idx="0">
              <a:schemeClr val="accent1"/>
            </a:fillRef>
            <a:effectRef idx="2">
              <a:schemeClr val="accent1"/>
            </a:effectRef>
            <a:fontRef idx="minor">
              <a:schemeClr val="tx1"/>
            </a:fontRef>
          </p:style>
        </p:cxnSp>
        <p:sp>
          <p:nvSpPr>
            <p:cNvPr id="32" name="ZoneTexte 31"/>
            <p:cNvSpPr txBox="1"/>
            <p:nvPr/>
          </p:nvSpPr>
          <p:spPr>
            <a:xfrm flipH="1">
              <a:off x="4385866" y="6152555"/>
              <a:ext cx="1116643" cy="369332"/>
            </a:xfrm>
            <a:prstGeom prst="rect">
              <a:avLst/>
            </a:prstGeom>
            <a:noFill/>
          </p:spPr>
          <p:txBody>
            <a:bodyPr wrap="square" rtlCol="0">
              <a:spAutoFit/>
            </a:bodyPr>
            <a:lstStyle/>
            <a:p>
              <a:r>
                <a:rPr lang="fr-FR" dirty="0" smtClean="0">
                  <a:solidFill>
                    <a:schemeClr val="bg1"/>
                  </a:solidFill>
                  <a:latin typeface="+mj-lt"/>
                  <a:ea typeface="Cambria" panose="02040503050406030204" pitchFamily="18" charset="0"/>
                </a:rPr>
                <a:t>100 000</a:t>
              </a:r>
              <a:endParaRPr lang="fr-FR" dirty="0">
                <a:solidFill>
                  <a:schemeClr val="bg1"/>
                </a:solidFill>
                <a:latin typeface="+mj-lt"/>
                <a:ea typeface="Cambria" panose="02040503050406030204" pitchFamily="18" charset="0"/>
              </a:endParaRPr>
            </a:p>
          </p:txBody>
        </p:sp>
        <p:cxnSp>
          <p:nvCxnSpPr>
            <p:cNvPr id="33" name="Connecteur droit 32"/>
            <p:cNvCxnSpPr/>
            <p:nvPr/>
          </p:nvCxnSpPr>
          <p:spPr>
            <a:xfrm>
              <a:off x="6128460" y="6125330"/>
              <a:ext cx="705358" cy="0"/>
            </a:xfrm>
            <a:prstGeom prst="line">
              <a:avLst/>
            </a:prstGeom>
          </p:spPr>
          <p:style>
            <a:lnRef idx="3">
              <a:schemeClr val="accent1"/>
            </a:lnRef>
            <a:fillRef idx="0">
              <a:schemeClr val="accent1"/>
            </a:fillRef>
            <a:effectRef idx="2">
              <a:schemeClr val="accent1"/>
            </a:effectRef>
            <a:fontRef idx="minor">
              <a:schemeClr val="tx1"/>
            </a:fontRef>
          </p:style>
        </p:cxnSp>
        <p:sp>
          <p:nvSpPr>
            <p:cNvPr id="34" name="ZoneTexte 33"/>
            <p:cNvSpPr txBox="1"/>
            <p:nvPr/>
          </p:nvSpPr>
          <p:spPr>
            <a:xfrm flipH="1">
              <a:off x="6018726" y="6141674"/>
              <a:ext cx="1116643" cy="369332"/>
            </a:xfrm>
            <a:prstGeom prst="rect">
              <a:avLst/>
            </a:prstGeom>
            <a:noFill/>
          </p:spPr>
          <p:txBody>
            <a:bodyPr wrap="square" rtlCol="0">
              <a:spAutoFit/>
            </a:bodyPr>
            <a:lstStyle/>
            <a:p>
              <a:r>
                <a:rPr lang="fr-FR" dirty="0" smtClean="0">
                  <a:solidFill>
                    <a:schemeClr val="bg1"/>
                  </a:solidFill>
                  <a:latin typeface="+mj-lt"/>
                  <a:ea typeface="Cambria" panose="02040503050406030204" pitchFamily="18" charset="0"/>
                </a:rPr>
                <a:t>100 000</a:t>
              </a:r>
              <a:endParaRPr lang="fr-FR" dirty="0">
                <a:solidFill>
                  <a:schemeClr val="bg1"/>
                </a:solidFill>
                <a:latin typeface="+mj-lt"/>
                <a:ea typeface="Cambria" panose="02040503050406030204" pitchFamily="18" charset="0"/>
              </a:endParaRPr>
            </a:p>
          </p:txBody>
        </p:sp>
      </p:grpSp>
      <p:graphicFrame>
        <p:nvGraphicFramePr>
          <p:cNvPr id="36" name="Diagramme 35"/>
          <p:cNvGraphicFramePr/>
          <p:nvPr>
            <p:extLst>
              <p:ext uri="{D42A27DB-BD31-4B8C-83A1-F6EECF244321}">
                <p14:modId xmlns:p14="http://schemas.microsoft.com/office/powerpoint/2010/main" val="316787575"/>
              </p:ext>
            </p:extLst>
          </p:nvPr>
        </p:nvGraphicFramePr>
        <p:xfrm>
          <a:off x="2008420" y="5891513"/>
          <a:ext cx="9657838" cy="80199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pSp>
        <p:nvGrpSpPr>
          <p:cNvPr id="37" name="Groupe 36"/>
          <p:cNvGrpSpPr/>
          <p:nvPr/>
        </p:nvGrpSpPr>
        <p:grpSpPr>
          <a:xfrm>
            <a:off x="79478" y="147107"/>
            <a:ext cx="1860507" cy="1228819"/>
            <a:chOff x="23381" y="2784619"/>
            <a:chExt cx="1860507" cy="1228819"/>
          </a:xfrm>
        </p:grpSpPr>
        <p:pic>
          <p:nvPicPr>
            <p:cNvPr id="38" name="Image 37"/>
            <p:cNvPicPr>
              <a:picLocks noChangeAspect="1"/>
            </p:cNvPicPr>
            <p:nvPr/>
          </p:nvPicPr>
          <p:blipFill>
            <a:blip r:embed="rId16"/>
            <a:stretch>
              <a:fillRect/>
            </a:stretch>
          </p:blipFill>
          <p:spPr>
            <a:xfrm>
              <a:off x="23381" y="2784619"/>
              <a:ext cx="1860507" cy="1228819"/>
            </a:xfrm>
            <a:prstGeom prst="rect">
              <a:avLst/>
            </a:prstGeom>
          </p:spPr>
        </p:pic>
        <p:sp>
          <p:nvSpPr>
            <p:cNvPr id="39" name="Ellipse 38"/>
            <p:cNvSpPr/>
            <p:nvPr/>
          </p:nvSpPr>
          <p:spPr>
            <a:xfrm>
              <a:off x="55989" y="2846473"/>
              <a:ext cx="177281" cy="1766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1067706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Image 3" descr="plan rapproché de vagues">
            <a:extLst>
              <a:ext uri="{FF2B5EF4-FFF2-40B4-BE49-F238E27FC236}">
                <a16:creationId xmlns:a16="http://schemas.microsoft.com/office/drawing/2014/main" id="{692B3DD6-F115-484E-A49B-A9F70B6E8A2E}"/>
              </a:ext>
            </a:extLst>
          </p:cNvPr>
          <p:cNvPicPr>
            <a:picLocks noChangeAspect="1"/>
          </p:cNvPicPr>
          <p:nvPr/>
        </p:nvPicPr>
        <p:blipFill rotWithShape="1">
          <a:blip r:embed="rId4">
            <a:alphaModFix amt="25000"/>
          </a:blip>
          <a:srcRect b="15730"/>
          <a:stretch/>
        </p:blipFill>
        <p:spPr>
          <a:xfrm>
            <a:off x="26" y="1"/>
            <a:ext cx="12191980" cy="6858000"/>
          </a:xfrm>
          <a:prstGeom prst="rect">
            <a:avLst/>
          </a:prstGeom>
        </p:spPr>
      </p:pic>
      <p:sp>
        <p:nvSpPr>
          <p:cNvPr id="2" name="Titre 1">
            <a:extLst>
              <a:ext uri="{FF2B5EF4-FFF2-40B4-BE49-F238E27FC236}">
                <a16:creationId xmlns:a16="http://schemas.microsoft.com/office/drawing/2014/main" id="{3312E85E-DDC7-4684-AF8D-342EF677FB0D}"/>
              </a:ext>
            </a:extLst>
          </p:cNvPr>
          <p:cNvSpPr>
            <a:spLocks noGrp="1"/>
          </p:cNvSpPr>
          <p:nvPr>
            <p:ph type="title"/>
          </p:nvPr>
        </p:nvSpPr>
        <p:spPr>
          <a:xfrm>
            <a:off x="838201" y="365131"/>
            <a:ext cx="10515600" cy="1325563"/>
          </a:xfrm>
        </p:spPr>
        <p:txBody>
          <a:bodyPr rtlCol="0">
            <a:normAutofit/>
          </a:bodyPr>
          <a:lstStyle/>
          <a:p>
            <a:pPr algn="r"/>
            <a:r>
              <a:rPr lang="fr-FR" sz="4400" dirty="0" err="1" smtClean="0"/>
              <a:t>Ecoexposome</a:t>
            </a:r>
            <a:endParaRPr lang="fr-FR" sz="4400" dirty="0"/>
          </a:p>
        </p:txBody>
      </p:sp>
      <p:sp>
        <p:nvSpPr>
          <p:cNvPr id="6" name="Flèche droite 5"/>
          <p:cNvSpPr/>
          <p:nvPr/>
        </p:nvSpPr>
        <p:spPr>
          <a:xfrm rot="20848425">
            <a:off x="2599720" y="2177134"/>
            <a:ext cx="9067800" cy="1164772"/>
          </a:xfrm>
          <a:prstGeom prst="rightArrow">
            <a:avLst>
              <a:gd name="adj1" fmla="val 37283"/>
              <a:gd name="adj2" fmla="val 1210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bg1"/>
                </a:solidFill>
              </a:rPr>
              <a:t>Pertinence pour l’évaluation des conséquences</a:t>
            </a:r>
            <a:endParaRPr lang="fr-FR" b="1" dirty="0">
              <a:solidFill>
                <a:schemeClr val="bg1"/>
              </a:solidFill>
            </a:endParaRPr>
          </a:p>
        </p:txBody>
      </p:sp>
      <p:sp>
        <p:nvSpPr>
          <p:cNvPr id="8" name="Flèche gauche 7"/>
          <p:cNvSpPr/>
          <p:nvPr/>
        </p:nvSpPr>
        <p:spPr>
          <a:xfrm rot="20809289">
            <a:off x="2851078" y="4739266"/>
            <a:ext cx="9067800" cy="1066800"/>
          </a:xfrm>
          <a:prstGeom prst="leftArrow">
            <a:avLst>
              <a:gd name="adj1" fmla="val 50000"/>
              <a:gd name="adj2" fmla="val 1459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bg1"/>
                </a:solidFill>
              </a:rPr>
              <a:t>Pertinence pour l’évaluation et le contrôle de la source</a:t>
            </a:r>
            <a:endParaRPr lang="fr-FR" b="1" dirty="0">
              <a:solidFill>
                <a:schemeClr val="bg1"/>
              </a:solidFill>
            </a:endParaRPr>
          </a:p>
        </p:txBody>
      </p:sp>
      <p:sp>
        <p:nvSpPr>
          <p:cNvPr id="10" name="Rectangle 9"/>
          <p:cNvSpPr/>
          <p:nvPr/>
        </p:nvSpPr>
        <p:spPr>
          <a:xfrm>
            <a:off x="5988731" y="6377939"/>
            <a:ext cx="6096000" cy="461665"/>
          </a:xfrm>
          <a:prstGeom prst="rect">
            <a:avLst/>
          </a:prstGeom>
        </p:spPr>
        <p:txBody>
          <a:bodyPr>
            <a:spAutoFit/>
          </a:bodyPr>
          <a:lstStyle/>
          <a:p>
            <a:pPr algn="r"/>
            <a:r>
              <a:rPr lang="en-US" sz="1200" dirty="0" smtClean="0"/>
              <a:t>National Research Council. 2012. </a:t>
            </a:r>
            <a:r>
              <a:rPr lang="en-US" sz="1200" i="1" dirty="0" smtClean="0"/>
              <a:t>Exposure Science in the 21st Century: A Vision and a Strategy</a:t>
            </a:r>
            <a:r>
              <a:rPr lang="en-US" sz="1200" dirty="0" smtClean="0"/>
              <a:t>. Washington, DC: The National Academies Press. https://doi.org/10.17226/13507</a:t>
            </a:r>
            <a:endParaRPr lang="fr-FR" sz="1200" dirty="0"/>
          </a:p>
        </p:txBody>
      </p:sp>
      <p:sp>
        <p:nvSpPr>
          <p:cNvPr id="11" name="Rectangle 10"/>
          <p:cNvSpPr/>
          <p:nvPr/>
        </p:nvSpPr>
        <p:spPr>
          <a:xfrm>
            <a:off x="1927773" y="1524028"/>
            <a:ext cx="6096000" cy="923330"/>
          </a:xfrm>
          <a:prstGeom prst="rect">
            <a:avLst/>
          </a:prstGeom>
        </p:spPr>
        <p:txBody>
          <a:bodyPr>
            <a:spAutoFit/>
          </a:bodyPr>
          <a:lstStyle/>
          <a:p>
            <a:r>
              <a:rPr lang="en-US" dirty="0" smtClean="0">
                <a:latin typeface="Arial" panose="020B0604020202020204" pitchFamily="34" charset="0"/>
              </a:rPr>
              <a:t>Eco-</a:t>
            </a:r>
            <a:r>
              <a:rPr lang="en-US" dirty="0" err="1" smtClean="0">
                <a:latin typeface="Arial" panose="020B0604020202020204" pitchFamily="34" charset="0"/>
              </a:rPr>
              <a:t>exposome</a:t>
            </a:r>
            <a:r>
              <a:rPr lang="en-US" dirty="0" smtClean="0">
                <a:latin typeface="Arial" panose="020B0604020202020204" pitchFamily="34" charset="0"/>
              </a:rPr>
              <a:t> </a:t>
            </a:r>
            <a:r>
              <a:rPr lang="en-US" dirty="0">
                <a:latin typeface="Arial" panose="020B0604020202020204" pitchFamily="34" charset="0"/>
              </a:rPr>
              <a:t>extends </a:t>
            </a:r>
            <a:r>
              <a:rPr lang="en-US" dirty="0" err="1" smtClean="0">
                <a:latin typeface="Arial" panose="020B0604020202020204" pitchFamily="34" charset="0"/>
              </a:rPr>
              <a:t>exposome</a:t>
            </a:r>
            <a:r>
              <a:rPr lang="en-US" dirty="0" smtClean="0">
                <a:latin typeface="Arial" panose="020B0604020202020204" pitchFamily="34" charset="0"/>
              </a:rPr>
              <a:t> concept </a:t>
            </a:r>
            <a:r>
              <a:rPr lang="en-US" dirty="0">
                <a:latin typeface="Arial" panose="020B0604020202020204" pitchFamily="34" charset="0"/>
              </a:rPr>
              <a:t>from point of </a:t>
            </a:r>
            <a:r>
              <a:rPr lang="en-US" dirty="0" smtClean="0">
                <a:latin typeface="Arial" panose="020B0604020202020204" pitchFamily="34" charset="0"/>
              </a:rPr>
              <a:t>contact between </a:t>
            </a:r>
            <a:r>
              <a:rPr lang="en-US" dirty="0">
                <a:latin typeface="Arial" panose="020B0604020202020204" pitchFamily="34" charset="0"/>
              </a:rPr>
              <a:t>stressor and receptor, inward into organism </a:t>
            </a:r>
            <a:r>
              <a:rPr lang="en-US" dirty="0" smtClean="0">
                <a:latin typeface="Arial" panose="020B0604020202020204" pitchFamily="34" charset="0"/>
              </a:rPr>
              <a:t>and outward </a:t>
            </a:r>
            <a:r>
              <a:rPr lang="en-US" dirty="0">
                <a:latin typeface="Arial" panose="020B0604020202020204" pitchFamily="34" charset="0"/>
              </a:rPr>
              <a:t>to general environment</a:t>
            </a:r>
            <a:endParaRPr lang="fr-FR" dirty="0"/>
          </a:p>
        </p:txBody>
      </p:sp>
      <p:pic>
        <p:nvPicPr>
          <p:cNvPr id="5" name="Image 4"/>
          <p:cNvPicPr>
            <a:picLocks noChangeAspect="1"/>
          </p:cNvPicPr>
          <p:nvPr/>
        </p:nvPicPr>
        <p:blipFill>
          <a:blip r:embed="rId5"/>
          <a:stretch>
            <a:fillRect/>
          </a:stretch>
        </p:blipFill>
        <p:spPr>
          <a:xfrm>
            <a:off x="1878299" y="2347445"/>
            <a:ext cx="10278321" cy="4524541"/>
          </a:xfrm>
          <a:prstGeom prst="rect">
            <a:avLst/>
          </a:prstGeom>
        </p:spPr>
      </p:pic>
      <p:sp>
        <p:nvSpPr>
          <p:cNvPr id="9" name="Rectangle 8"/>
          <p:cNvSpPr/>
          <p:nvPr/>
        </p:nvSpPr>
        <p:spPr>
          <a:xfrm>
            <a:off x="26" y="0"/>
            <a:ext cx="1761041" cy="6858000"/>
          </a:xfrm>
          <a:prstGeom prst="rect">
            <a:avLst/>
          </a:prstGeom>
          <a:solidFill>
            <a:srgbClr val="276C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26" y="6381133"/>
            <a:ext cx="1854478" cy="461665"/>
          </a:xfrm>
          <a:prstGeom prst="rect">
            <a:avLst/>
          </a:prstGeom>
          <a:noFill/>
        </p:spPr>
        <p:txBody>
          <a:bodyPr wrap="square" rtlCol="0">
            <a:spAutoFit/>
          </a:bodyPr>
          <a:lstStyle/>
          <a:p>
            <a:r>
              <a:rPr lang="fr-FR" sz="1200" dirty="0" smtClean="0">
                <a:solidFill>
                  <a:schemeClr val="tx2"/>
                </a:solidFill>
              </a:rPr>
              <a:t>Eco-</a:t>
            </a:r>
            <a:r>
              <a:rPr lang="fr-FR" sz="1200" dirty="0" err="1" smtClean="0">
                <a:solidFill>
                  <a:schemeClr val="tx2"/>
                </a:solidFill>
              </a:rPr>
              <a:t>exposome</a:t>
            </a:r>
            <a:r>
              <a:rPr lang="fr-FR" sz="1200" dirty="0" smtClean="0">
                <a:solidFill>
                  <a:schemeClr val="tx2"/>
                </a:solidFill>
              </a:rPr>
              <a:t> aquatique</a:t>
            </a:r>
          </a:p>
          <a:p>
            <a:r>
              <a:rPr lang="fr-FR" sz="1200" dirty="0" err="1" smtClean="0">
                <a:solidFill>
                  <a:schemeClr val="tx2"/>
                </a:solidFill>
              </a:rPr>
              <a:t>E.Gomez</a:t>
            </a:r>
            <a:endParaRPr lang="fr-FR" sz="1200" dirty="0">
              <a:solidFill>
                <a:schemeClr val="tx2"/>
              </a:solidFill>
            </a:endParaRPr>
          </a:p>
        </p:txBody>
      </p:sp>
      <p:pic>
        <p:nvPicPr>
          <p:cNvPr id="13" name="Imag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 y="5839494"/>
            <a:ext cx="824850" cy="549900"/>
          </a:xfrm>
          <a:prstGeom prst="rect">
            <a:avLst/>
          </a:prstGeom>
        </p:spPr>
      </p:pic>
      <p:pic>
        <p:nvPicPr>
          <p:cNvPr id="14" name="Imag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914" y="5844543"/>
            <a:ext cx="582406" cy="582406"/>
          </a:xfrm>
          <a:prstGeom prst="rect">
            <a:avLst/>
          </a:prstGeom>
        </p:spPr>
      </p:pic>
      <p:grpSp>
        <p:nvGrpSpPr>
          <p:cNvPr id="15" name="Groupe 14"/>
          <p:cNvGrpSpPr/>
          <p:nvPr/>
        </p:nvGrpSpPr>
        <p:grpSpPr>
          <a:xfrm>
            <a:off x="59466" y="233397"/>
            <a:ext cx="1860507" cy="1228819"/>
            <a:chOff x="26915" y="1009305"/>
            <a:chExt cx="1860507" cy="1228819"/>
          </a:xfrm>
        </p:grpSpPr>
        <p:pic>
          <p:nvPicPr>
            <p:cNvPr id="16" name="Image 15"/>
            <p:cNvPicPr>
              <a:picLocks noChangeAspect="1"/>
            </p:cNvPicPr>
            <p:nvPr/>
          </p:nvPicPr>
          <p:blipFill>
            <a:blip r:embed="rId8"/>
            <a:stretch>
              <a:fillRect/>
            </a:stretch>
          </p:blipFill>
          <p:spPr>
            <a:xfrm>
              <a:off x="26915" y="1009305"/>
              <a:ext cx="1860507" cy="1228819"/>
            </a:xfrm>
            <a:prstGeom prst="rect">
              <a:avLst/>
            </a:prstGeom>
          </p:spPr>
        </p:pic>
        <p:sp>
          <p:nvSpPr>
            <p:cNvPr id="17" name="Ellipse 16"/>
            <p:cNvSpPr/>
            <p:nvPr/>
          </p:nvSpPr>
          <p:spPr>
            <a:xfrm>
              <a:off x="169270" y="1307321"/>
              <a:ext cx="177281" cy="1766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p:cNvSpPr/>
            <p:nvPr/>
          </p:nvSpPr>
          <p:spPr>
            <a:xfrm>
              <a:off x="53769" y="1071725"/>
              <a:ext cx="177281" cy="1766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8834575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Image 3" descr="plan rapproché de vagues">
            <a:extLst>
              <a:ext uri="{FF2B5EF4-FFF2-40B4-BE49-F238E27FC236}">
                <a16:creationId xmlns:a16="http://schemas.microsoft.com/office/drawing/2014/main" id="{692B3DD6-F115-484E-A49B-A9F70B6E8A2E}"/>
              </a:ext>
            </a:extLst>
          </p:cNvPr>
          <p:cNvPicPr>
            <a:picLocks noChangeAspect="1"/>
          </p:cNvPicPr>
          <p:nvPr/>
        </p:nvPicPr>
        <p:blipFill rotWithShape="1">
          <a:blip r:embed="rId4">
            <a:alphaModFix amt="25000"/>
          </a:blip>
          <a:srcRect b="15730"/>
          <a:stretch/>
        </p:blipFill>
        <p:spPr>
          <a:xfrm>
            <a:off x="0" y="-890"/>
            <a:ext cx="12191980" cy="6858000"/>
          </a:xfrm>
          <a:prstGeom prst="rect">
            <a:avLst/>
          </a:prstGeom>
        </p:spPr>
      </p:pic>
      <p:sp>
        <p:nvSpPr>
          <p:cNvPr id="13" name="Rectangle 12"/>
          <p:cNvSpPr/>
          <p:nvPr/>
        </p:nvSpPr>
        <p:spPr>
          <a:xfrm>
            <a:off x="26" y="0"/>
            <a:ext cx="1761041" cy="6858000"/>
          </a:xfrm>
          <a:prstGeom prst="rect">
            <a:avLst/>
          </a:prstGeom>
          <a:solidFill>
            <a:srgbClr val="276C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26" y="6381133"/>
            <a:ext cx="1854478" cy="461665"/>
          </a:xfrm>
          <a:prstGeom prst="rect">
            <a:avLst/>
          </a:prstGeom>
          <a:noFill/>
        </p:spPr>
        <p:txBody>
          <a:bodyPr wrap="square" rtlCol="0">
            <a:spAutoFit/>
          </a:bodyPr>
          <a:lstStyle/>
          <a:p>
            <a:r>
              <a:rPr lang="fr-FR" sz="1200" dirty="0" smtClean="0">
                <a:solidFill>
                  <a:schemeClr val="tx2"/>
                </a:solidFill>
              </a:rPr>
              <a:t>Eco-</a:t>
            </a:r>
            <a:r>
              <a:rPr lang="fr-FR" sz="1200" dirty="0" err="1" smtClean="0">
                <a:solidFill>
                  <a:schemeClr val="tx2"/>
                </a:solidFill>
              </a:rPr>
              <a:t>exposome</a:t>
            </a:r>
            <a:r>
              <a:rPr lang="fr-FR" sz="1200" dirty="0" smtClean="0">
                <a:solidFill>
                  <a:schemeClr val="tx2"/>
                </a:solidFill>
              </a:rPr>
              <a:t> aquatique</a:t>
            </a:r>
          </a:p>
          <a:p>
            <a:r>
              <a:rPr lang="fr-FR" sz="1200" dirty="0" err="1" smtClean="0">
                <a:solidFill>
                  <a:schemeClr val="tx2"/>
                </a:solidFill>
              </a:rPr>
              <a:t>E.Gomez</a:t>
            </a:r>
            <a:endParaRPr lang="fr-FR" sz="1200" dirty="0">
              <a:solidFill>
                <a:schemeClr val="tx2"/>
              </a:solidFill>
            </a:endParaRPr>
          </a:p>
        </p:txBody>
      </p:sp>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 y="5839494"/>
            <a:ext cx="824850" cy="549900"/>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1914" y="5844543"/>
            <a:ext cx="582406" cy="582406"/>
          </a:xfrm>
          <a:prstGeom prst="rect">
            <a:avLst/>
          </a:prstGeom>
        </p:spPr>
      </p:pic>
      <p:sp>
        <p:nvSpPr>
          <p:cNvPr id="5" name="ZoneTexte 4"/>
          <p:cNvSpPr txBox="1"/>
          <p:nvPr/>
        </p:nvSpPr>
        <p:spPr>
          <a:xfrm flipH="1">
            <a:off x="4354119" y="3101965"/>
            <a:ext cx="5200428" cy="3416320"/>
          </a:xfrm>
          <a:prstGeom prst="rect">
            <a:avLst/>
          </a:prstGeom>
          <a:noFill/>
          <a:ln w="38100">
            <a:solidFill>
              <a:schemeClr val="accent5"/>
            </a:solidFill>
          </a:ln>
        </p:spPr>
        <p:txBody>
          <a:bodyPr wrap="square" rtlCol="0">
            <a:spAutoFit/>
          </a:bodyPr>
          <a:lstStyle/>
          <a:p>
            <a:pPr algn="ctr"/>
            <a:r>
              <a:rPr lang="fr-FR" sz="5400" i="1" dirty="0" smtClean="0">
                <a:solidFill>
                  <a:schemeClr val="accent5"/>
                </a:solidFill>
                <a:latin typeface="Calibri" panose="020F0502020204030204" pitchFamily="34" charset="0"/>
                <a:cs typeface="Calibri" panose="020F0502020204030204" pitchFamily="34" charset="0"/>
              </a:rPr>
              <a:t>Qu’est-ce que cela représente dans les milieux aquatiques ? </a:t>
            </a:r>
            <a:endParaRPr lang="fr-FR" sz="5400" i="1" dirty="0">
              <a:solidFill>
                <a:schemeClr val="accent5"/>
              </a:solidFill>
              <a:latin typeface="Calibri" panose="020F0502020204030204" pitchFamily="34" charset="0"/>
              <a:cs typeface="Calibri" panose="020F0502020204030204" pitchFamily="34" charset="0"/>
            </a:endParaRPr>
          </a:p>
        </p:txBody>
      </p:sp>
      <p:grpSp>
        <p:nvGrpSpPr>
          <p:cNvPr id="46" name="Groupe 45"/>
          <p:cNvGrpSpPr/>
          <p:nvPr/>
        </p:nvGrpSpPr>
        <p:grpSpPr>
          <a:xfrm>
            <a:off x="59466" y="233397"/>
            <a:ext cx="1860507" cy="1228819"/>
            <a:chOff x="26915" y="1009305"/>
            <a:chExt cx="1860507" cy="1228819"/>
          </a:xfrm>
        </p:grpSpPr>
        <p:pic>
          <p:nvPicPr>
            <p:cNvPr id="47" name="Image 46"/>
            <p:cNvPicPr>
              <a:picLocks noChangeAspect="1"/>
            </p:cNvPicPr>
            <p:nvPr/>
          </p:nvPicPr>
          <p:blipFill>
            <a:blip r:embed="rId7"/>
            <a:stretch>
              <a:fillRect/>
            </a:stretch>
          </p:blipFill>
          <p:spPr>
            <a:xfrm>
              <a:off x="26915" y="1009305"/>
              <a:ext cx="1860507" cy="1228819"/>
            </a:xfrm>
            <a:prstGeom prst="rect">
              <a:avLst/>
            </a:prstGeom>
          </p:spPr>
        </p:pic>
        <p:sp>
          <p:nvSpPr>
            <p:cNvPr id="48" name="Ellipse 47"/>
            <p:cNvSpPr/>
            <p:nvPr/>
          </p:nvSpPr>
          <p:spPr>
            <a:xfrm>
              <a:off x="169270" y="1307321"/>
              <a:ext cx="177281" cy="1766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llipse 48"/>
            <p:cNvSpPr/>
            <p:nvPr/>
          </p:nvSpPr>
          <p:spPr>
            <a:xfrm>
              <a:off x="53769" y="1071725"/>
              <a:ext cx="177281" cy="1766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50" name="Image 49"/>
          <p:cNvPicPr>
            <a:picLocks noChangeAspect="1"/>
          </p:cNvPicPr>
          <p:nvPr/>
        </p:nvPicPr>
        <p:blipFill>
          <a:blip r:embed="rId8"/>
          <a:stretch>
            <a:fillRect/>
          </a:stretch>
        </p:blipFill>
        <p:spPr>
          <a:xfrm>
            <a:off x="5094516" y="86184"/>
            <a:ext cx="6802488" cy="2994471"/>
          </a:xfrm>
          <a:prstGeom prst="rect">
            <a:avLst/>
          </a:prstGeom>
        </p:spPr>
      </p:pic>
    </p:spTree>
    <p:extLst>
      <p:ext uri="{BB962C8B-B14F-4D97-AF65-F5344CB8AC3E}">
        <p14:creationId xmlns:p14="http://schemas.microsoft.com/office/powerpoint/2010/main" val="36223936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Image 3" descr="plan rapproché de vagues">
            <a:extLst>
              <a:ext uri="{FF2B5EF4-FFF2-40B4-BE49-F238E27FC236}">
                <a16:creationId xmlns:a16="http://schemas.microsoft.com/office/drawing/2014/main" id="{692B3DD6-F115-484E-A49B-A9F70B6E8A2E}"/>
              </a:ext>
            </a:extLst>
          </p:cNvPr>
          <p:cNvPicPr>
            <a:picLocks noChangeAspect="1"/>
          </p:cNvPicPr>
          <p:nvPr/>
        </p:nvPicPr>
        <p:blipFill rotWithShape="1">
          <a:blip r:embed="rId4">
            <a:alphaModFix amt="25000"/>
          </a:blip>
          <a:srcRect b="15730"/>
          <a:stretch/>
        </p:blipFill>
        <p:spPr>
          <a:xfrm>
            <a:off x="0" y="-66207"/>
            <a:ext cx="12191980" cy="6858000"/>
          </a:xfrm>
          <a:prstGeom prst="rect">
            <a:avLst/>
          </a:prstGeom>
        </p:spPr>
      </p:pic>
      <p:pic>
        <p:nvPicPr>
          <p:cNvPr id="12" name="Image 11"/>
          <p:cNvPicPr>
            <a:picLocks noChangeAspect="1"/>
          </p:cNvPicPr>
          <p:nvPr/>
        </p:nvPicPr>
        <p:blipFill>
          <a:blip r:embed="rId5"/>
          <a:stretch>
            <a:fillRect/>
          </a:stretch>
        </p:blipFill>
        <p:spPr>
          <a:xfrm>
            <a:off x="5094516" y="86184"/>
            <a:ext cx="6802488" cy="2994471"/>
          </a:xfrm>
          <a:prstGeom prst="rect">
            <a:avLst/>
          </a:prstGeom>
        </p:spPr>
      </p:pic>
      <p:sp>
        <p:nvSpPr>
          <p:cNvPr id="13" name="Rectangle 12"/>
          <p:cNvSpPr/>
          <p:nvPr/>
        </p:nvSpPr>
        <p:spPr>
          <a:xfrm>
            <a:off x="26" y="0"/>
            <a:ext cx="1761041" cy="6858000"/>
          </a:xfrm>
          <a:prstGeom prst="rect">
            <a:avLst/>
          </a:prstGeom>
          <a:solidFill>
            <a:srgbClr val="276C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26" y="6381133"/>
            <a:ext cx="1854478" cy="461665"/>
          </a:xfrm>
          <a:prstGeom prst="rect">
            <a:avLst/>
          </a:prstGeom>
          <a:noFill/>
        </p:spPr>
        <p:txBody>
          <a:bodyPr wrap="square" rtlCol="0">
            <a:spAutoFit/>
          </a:bodyPr>
          <a:lstStyle/>
          <a:p>
            <a:r>
              <a:rPr lang="fr-FR" sz="1200" dirty="0" smtClean="0">
                <a:solidFill>
                  <a:schemeClr val="tx2"/>
                </a:solidFill>
              </a:rPr>
              <a:t>Eco-</a:t>
            </a:r>
            <a:r>
              <a:rPr lang="fr-FR" sz="1200" dirty="0" err="1" smtClean="0">
                <a:solidFill>
                  <a:schemeClr val="tx2"/>
                </a:solidFill>
              </a:rPr>
              <a:t>exposome</a:t>
            </a:r>
            <a:r>
              <a:rPr lang="fr-FR" sz="1200" dirty="0" smtClean="0">
                <a:solidFill>
                  <a:schemeClr val="tx2"/>
                </a:solidFill>
              </a:rPr>
              <a:t> aquatique</a:t>
            </a:r>
          </a:p>
          <a:p>
            <a:r>
              <a:rPr lang="fr-FR" sz="1200" dirty="0" err="1" smtClean="0">
                <a:solidFill>
                  <a:schemeClr val="tx2"/>
                </a:solidFill>
              </a:rPr>
              <a:t>E.Gomez</a:t>
            </a:r>
            <a:endParaRPr lang="fr-FR" sz="1200" dirty="0">
              <a:solidFill>
                <a:schemeClr val="tx2"/>
              </a:solidFill>
            </a:endParaRPr>
          </a:p>
        </p:txBody>
      </p:sp>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 y="5839494"/>
            <a:ext cx="824850" cy="549900"/>
          </a:xfrm>
          <a:prstGeom prst="rect">
            <a:avLst/>
          </a:prstGeom>
        </p:spPr>
      </p:pic>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914" y="5844543"/>
            <a:ext cx="582406" cy="582406"/>
          </a:xfrm>
          <a:prstGeom prst="rect">
            <a:avLst/>
          </a:prstGeom>
        </p:spPr>
      </p:pic>
      <p:sp>
        <p:nvSpPr>
          <p:cNvPr id="5" name="ZoneTexte 4"/>
          <p:cNvSpPr txBox="1"/>
          <p:nvPr/>
        </p:nvSpPr>
        <p:spPr>
          <a:xfrm flipH="1">
            <a:off x="2040128" y="582698"/>
            <a:ext cx="3290939" cy="1384995"/>
          </a:xfrm>
          <a:prstGeom prst="rect">
            <a:avLst/>
          </a:prstGeom>
          <a:noFill/>
          <a:ln w="38100">
            <a:solidFill>
              <a:schemeClr val="accent5"/>
            </a:solidFill>
          </a:ln>
        </p:spPr>
        <p:txBody>
          <a:bodyPr wrap="square" rtlCol="0">
            <a:spAutoFit/>
          </a:bodyPr>
          <a:lstStyle/>
          <a:p>
            <a:pPr algn="ctr"/>
            <a:r>
              <a:rPr lang="fr-FR" sz="2800" i="1" dirty="0" smtClean="0">
                <a:solidFill>
                  <a:schemeClr val="accent5"/>
                </a:solidFill>
                <a:latin typeface="Calibri" panose="020F0502020204030204" pitchFamily="34" charset="0"/>
                <a:cs typeface="Calibri" panose="020F0502020204030204" pitchFamily="34" charset="0"/>
              </a:rPr>
              <a:t>Qu’est-ce que cela représente dans les milieux aquatiques ? </a:t>
            </a:r>
            <a:endParaRPr lang="fr-FR" sz="2800" i="1" dirty="0">
              <a:solidFill>
                <a:schemeClr val="accent5"/>
              </a:solidFill>
              <a:latin typeface="Calibri" panose="020F0502020204030204" pitchFamily="34" charset="0"/>
              <a:cs typeface="Calibri" panose="020F0502020204030204" pitchFamily="34" charset="0"/>
            </a:endParaRPr>
          </a:p>
        </p:txBody>
      </p:sp>
      <p:pic>
        <p:nvPicPr>
          <p:cNvPr id="17" name="Image 16"/>
          <p:cNvPicPr>
            <a:picLocks noChangeAspect="1"/>
          </p:cNvPicPr>
          <p:nvPr/>
        </p:nvPicPr>
        <p:blipFill>
          <a:blip r:embed="rId8"/>
          <a:stretch>
            <a:fillRect/>
          </a:stretch>
        </p:blipFill>
        <p:spPr>
          <a:xfrm>
            <a:off x="2040128" y="2793032"/>
            <a:ext cx="3935136" cy="2360288"/>
          </a:xfrm>
          <a:prstGeom prst="rect">
            <a:avLst/>
          </a:prstGeom>
        </p:spPr>
      </p:pic>
      <p:sp>
        <p:nvSpPr>
          <p:cNvPr id="18" name="ZoneTexte 17"/>
          <p:cNvSpPr txBox="1"/>
          <p:nvPr/>
        </p:nvSpPr>
        <p:spPr>
          <a:xfrm>
            <a:off x="1989853" y="5082011"/>
            <a:ext cx="2639505" cy="415498"/>
          </a:xfrm>
          <a:prstGeom prst="rect">
            <a:avLst/>
          </a:prstGeom>
          <a:noFill/>
        </p:spPr>
        <p:txBody>
          <a:bodyPr wrap="square" rtlCol="0">
            <a:spAutoFit/>
          </a:bodyPr>
          <a:lstStyle/>
          <a:p>
            <a:r>
              <a:rPr lang="fr-FR" sz="1050" dirty="0" err="1" smtClean="0"/>
              <a:t>Muro</a:t>
            </a:r>
            <a:r>
              <a:rPr lang="fr-FR" sz="1050" dirty="0" smtClean="0"/>
              <a:t>-Torres et al. 2019 Food web structure of a subtropical </a:t>
            </a:r>
            <a:r>
              <a:rPr lang="fr-FR" sz="1050" dirty="0" err="1" smtClean="0"/>
              <a:t>coastal</a:t>
            </a:r>
            <a:r>
              <a:rPr lang="fr-FR" sz="1050" dirty="0" smtClean="0"/>
              <a:t> </a:t>
            </a:r>
            <a:r>
              <a:rPr lang="fr-FR" sz="1050" dirty="0" err="1" smtClean="0"/>
              <a:t>lagoon</a:t>
            </a:r>
            <a:endParaRPr lang="fr-FR" sz="1050" dirty="0"/>
          </a:p>
        </p:txBody>
      </p:sp>
      <p:cxnSp>
        <p:nvCxnSpPr>
          <p:cNvPr id="25" name="Connecteur en arc 24"/>
          <p:cNvCxnSpPr/>
          <p:nvPr/>
        </p:nvCxnSpPr>
        <p:spPr>
          <a:xfrm>
            <a:off x="5567447" y="2980028"/>
            <a:ext cx="1620528" cy="487543"/>
          </a:xfrm>
          <a:prstGeom prst="curvedConnector3">
            <a:avLst>
              <a:gd name="adj1" fmla="val 50000"/>
            </a:avLst>
          </a:prstGeom>
          <a:ln>
            <a:tailEnd type="triangle"/>
          </a:ln>
        </p:spPr>
        <p:style>
          <a:lnRef idx="3">
            <a:schemeClr val="accent5"/>
          </a:lnRef>
          <a:fillRef idx="0">
            <a:schemeClr val="accent5"/>
          </a:fillRef>
          <a:effectRef idx="2">
            <a:schemeClr val="accent5"/>
          </a:effectRef>
          <a:fontRef idx="minor">
            <a:schemeClr val="tx1"/>
          </a:fontRef>
        </p:style>
      </p:cxnSp>
      <p:pic>
        <p:nvPicPr>
          <p:cNvPr id="28" name="Google Shape;51;p3"/>
          <p:cNvPicPr preferRelativeResize="0"/>
          <p:nvPr/>
        </p:nvPicPr>
        <p:blipFill rotWithShape="1">
          <a:blip r:embed="rId9">
            <a:alphaModFix/>
          </a:blip>
          <a:srcRect l="24075" t="18567" b="36701"/>
          <a:stretch/>
        </p:blipFill>
        <p:spPr>
          <a:xfrm>
            <a:off x="7336534" y="3162328"/>
            <a:ext cx="1233282" cy="781898"/>
          </a:xfrm>
          <a:prstGeom prst="rect">
            <a:avLst/>
          </a:prstGeom>
          <a:ln>
            <a:noFill/>
          </a:ln>
          <a:effectLst>
            <a:softEdge rad="112500"/>
          </a:effectLst>
        </p:spPr>
      </p:pic>
      <p:sp>
        <p:nvSpPr>
          <p:cNvPr id="29" name="Ellipse 28"/>
          <p:cNvSpPr/>
          <p:nvPr/>
        </p:nvSpPr>
        <p:spPr>
          <a:xfrm rot="20780124">
            <a:off x="5095641" y="972356"/>
            <a:ext cx="4586314" cy="1366576"/>
          </a:xfrm>
          <a:prstGeom prst="ellipse">
            <a:avLst/>
          </a:prstGeom>
          <a:noFill/>
          <a:ln>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2" name="Google Shape;46;p3"/>
          <p:cNvPicPr preferRelativeResize="0"/>
          <p:nvPr/>
        </p:nvPicPr>
        <p:blipFill rotWithShape="1">
          <a:blip r:embed="rId10">
            <a:alphaModFix/>
          </a:blip>
          <a:srcRect l="23697" t="14385" r="22137" b="42599"/>
          <a:stretch/>
        </p:blipFill>
        <p:spPr>
          <a:xfrm>
            <a:off x="10579767" y="2557903"/>
            <a:ext cx="1272604" cy="1307281"/>
          </a:xfrm>
          <a:prstGeom prst="rect">
            <a:avLst/>
          </a:prstGeom>
          <a:noFill/>
          <a:ln>
            <a:noFill/>
          </a:ln>
        </p:spPr>
      </p:pic>
      <p:pic>
        <p:nvPicPr>
          <p:cNvPr id="34" name="Image 33"/>
          <p:cNvPicPr>
            <a:picLocks noChangeAspect="1"/>
          </p:cNvPicPr>
          <p:nvPr/>
        </p:nvPicPr>
        <p:blipFill>
          <a:blip r:embed="rId11"/>
          <a:stretch>
            <a:fillRect/>
          </a:stretch>
        </p:blipFill>
        <p:spPr>
          <a:xfrm>
            <a:off x="9356973" y="4055422"/>
            <a:ext cx="2072820" cy="1639966"/>
          </a:xfrm>
          <a:prstGeom prst="rect">
            <a:avLst/>
          </a:prstGeom>
        </p:spPr>
      </p:pic>
      <p:pic>
        <p:nvPicPr>
          <p:cNvPr id="35" name="Image 34"/>
          <p:cNvPicPr>
            <a:picLocks noChangeAspect="1"/>
          </p:cNvPicPr>
          <p:nvPr/>
        </p:nvPicPr>
        <p:blipFill>
          <a:blip r:embed="rId12"/>
          <a:stretch>
            <a:fillRect/>
          </a:stretch>
        </p:blipFill>
        <p:spPr>
          <a:xfrm>
            <a:off x="6070652" y="4194562"/>
            <a:ext cx="2322934" cy="1300843"/>
          </a:xfrm>
          <a:prstGeom prst="rect">
            <a:avLst/>
          </a:prstGeom>
        </p:spPr>
      </p:pic>
      <p:pic>
        <p:nvPicPr>
          <p:cNvPr id="30" name="18 Marcador de posición de imagen" descr="EDAR water1.jpg">
            <a:extLst>
              <a:ext uri="{FF2B5EF4-FFF2-40B4-BE49-F238E27FC236}">
                <a16:creationId xmlns:a16="http://schemas.microsoft.com/office/drawing/2014/main" id="{7AC8C6AE-5571-42C5-9144-52DA3D609466}"/>
              </a:ext>
            </a:extLst>
          </p:cNvPr>
          <p:cNvPicPr>
            <a:picLocks noChangeAspect="1"/>
          </p:cNvPicPr>
          <p:nvPr/>
        </p:nvPicPr>
        <p:blipFill>
          <a:blip r:embed="rId13" cstate="print"/>
          <a:srcRect l="25989" r="25989"/>
          <a:stretch>
            <a:fillRect/>
          </a:stretch>
        </p:blipFill>
        <p:spPr>
          <a:xfrm>
            <a:off x="7497650" y="5009165"/>
            <a:ext cx="1696743" cy="1700774"/>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37" name="ZoneTexte 36"/>
          <p:cNvSpPr txBox="1"/>
          <p:nvPr/>
        </p:nvSpPr>
        <p:spPr>
          <a:xfrm>
            <a:off x="2656114" y="5839494"/>
            <a:ext cx="2231572" cy="461665"/>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fr-FR" sz="2400" b="1" i="1" dirty="0" smtClean="0">
                <a:solidFill>
                  <a:schemeClr val="bg1"/>
                </a:solidFill>
              </a:rPr>
              <a:t>Choix d’espèces</a:t>
            </a:r>
            <a:endParaRPr lang="fr-FR" sz="2400" b="1" i="1" dirty="0">
              <a:solidFill>
                <a:schemeClr val="bg1"/>
              </a:solidFill>
            </a:endParaRPr>
          </a:p>
        </p:txBody>
      </p:sp>
      <p:sp>
        <p:nvSpPr>
          <p:cNvPr id="38" name="ZoneTexte 37"/>
          <p:cNvSpPr txBox="1"/>
          <p:nvPr/>
        </p:nvSpPr>
        <p:spPr>
          <a:xfrm>
            <a:off x="2656847" y="6342734"/>
            <a:ext cx="2231572" cy="461665"/>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fr-FR" sz="2400" b="1" i="1" dirty="0" smtClean="0">
                <a:solidFill>
                  <a:schemeClr val="bg1"/>
                </a:solidFill>
              </a:rPr>
              <a:t>Choix d’outils</a:t>
            </a:r>
            <a:endParaRPr lang="fr-FR" sz="2400" b="1" i="1" dirty="0">
              <a:solidFill>
                <a:schemeClr val="bg1"/>
              </a:solidFill>
            </a:endParaRPr>
          </a:p>
        </p:txBody>
      </p:sp>
      <p:sp>
        <p:nvSpPr>
          <p:cNvPr id="39" name="Flèche droite 38"/>
          <p:cNvSpPr/>
          <p:nvPr/>
        </p:nvSpPr>
        <p:spPr>
          <a:xfrm>
            <a:off x="2040128" y="5883553"/>
            <a:ext cx="595353" cy="230833"/>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a:p>
        </p:txBody>
      </p:sp>
      <p:sp>
        <p:nvSpPr>
          <p:cNvPr id="40" name="Flèche droite 39"/>
          <p:cNvSpPr/>
          <p:nvPr/>
        </p:nvSpPr>
        <p:spPr>
          <a:xfrm>
            <a:off x="2028840" y="6384300"/>
            <a:ext cx="595353" cy="230833"/>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a:p>
        </p:txBody>
      </p:sp>
      <p:grpSp>
        <p:nvGrpSpPr>
          <p:cNvPr id="41" name="Groupe 40"/>
          <p:cNvGrpSpPr/>
          <p:nvPr/>
        </p:nvGrpSpPr>
        <p:grpSpPr>
          <a:xfrm>
            <a:off x="48048" y="86184"/>
            <a:ext cx="1860507" cy="1228819"/>
            <a:chOff x="82760" y="4268584"/>
            <a:chExt cx="1860507" cy="1228819"/>
          </a:xfrm>
        </p:grpSpPr>
        <p:pic>
          <p:nvPicPr>
            <p:cNvPr id="42" name="Image 41"/>
            <p:cNvPicPr>
              <a:picLocks noChangeAspect="1"/>
            </p:cNvPicPr>
            <p:nvPr/>
          </p:nvPicPr>
          <p:blipFill>
            <a:blip r:embed="rId14"/>
            <a:stretch>
              <a:fillRect/>
            </a:stretch>
          </p:blipFill>
          <p:spPr>
            <a:xfrm>
              <a:off x="82760" y="4268584"/>
              <a:ext cx="1860507" cy="1228819"/>
            </a:xfrm>
            <a:prstGeom prst="rect">
              <a:avLst/>
            </a:prstGeom>
          </p:spPr>
        </p:pic>
        <p:sp>
          <p:nvSpPr>
            <p:cNvPr id="43" name="Ellipse 42"/>
            <p:cNvSpPr/>
            <p:nvPr/>
          </p:nvSpPr>
          <p:spPr>
            <a:xfrm>
              <a:off x="225115" y="4566600"/>
              <a:ext cx="177281" cy="1766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p:cNvSpPr/>
            <p:nvPr/>
          </p:nvSpPr>
          <p:spPr>
            <a:xfrm>
              <a:off x="109614" y="4331004"/>
              <a:ext cx="177281" cy="1766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Ellipse 44"/>
            <p:cNvSpPr/>
            <p:nvPr/>
          </p:nvSpPr>
          <p:spPr>
            <a:xfrm>
              <a:off x="253832" y="4795630"/>
              <a:ext cx="177281" cy="1766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24099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Image 3" descr="plan rapproché de vagues">
            <a:extLst>
              <a:ext uri="{FF2B5EF4-FFF2-40B4-BE49-F238E27FC236}">
                <a16:creationId xmlns:a16="http://schemas.microsoft.com/office/drawing/2014/main" id="{692B3DD6-F115-484E-A49B-A9F70B6E8A2E}"/>
              </a:ext>
            </a:extLst>
          </p:cNvPr>
          <p:cNvPicPr>
            <a:picLocks noChangeAspect="1"/>
          </p:cNvPicPr>
          <p:nvPr/>
        </p:nvPicPr>
        <p:blipFill rotWithShape="1">
          <a:blip r:embed="rId4">
            <a:alphaModFix amt="25000"/>
          </a:blip>
          <a:srcRect b="15730"/>
          <a:stretch/>
        </p:blipFill>
        <p:spPr>
          <a:xfrm>
            <a:off x="-20071" y="-69500"/>
            <a:ext cx="12191980" cy="6858000"/>
          </a:xfrm>
          <a:prstGeom prst="rect">
            <a:avLst/>
          </a:prstGeom>
        </p:spPr>
      </p:pic>
      <p:sp>
        <p:nvSpPr>
          <p:cNvPr id="2" name="Titre 1">
            <a:extLst>
              <a:ext uri="{FF2B5EF4-FFF2-40B4-BE49-F238E27FC236}">
                <a16:creationId xmlns:a16="http://schemas.microsoft.com/office/drawing/2014/main" id="{3312E85E-DDC7-4684-AF8D-342EF677FB0D}"/>
              </a:ext>
            </a:extLst>
          </p:cNvPr>
          <p:cNvSpPr>
            <a:spLocks noGrp="1"/>
          </p:cNvSpPr>
          <p:nvPr>
            <p:ph type="title"/>
          </p:nvPr>
        </p:nvSpPr>
        <p:spPr>
          <a:xfrm>
            <a:off x="7195634" y="2095962"/>
            <a:ext cx="5059921" cy="638674"/>
          </a:xfrm>
        </p:spPr>
        <p:txBody>
          <a:bodyPr rtlCol="0">
            <a:noAutofit/>
          </a:bodyPr>
          <a:lstStyle/>
          <a:p>
            <a:r>
              <a:rPr lang="fr-FR" sz="4000" dirty="0" smtClean="0">
                <a:latin typeface="+mn-lt"/>
              </a:rPr>
              <a:t>Approches non-ciblées</a:t>
            </a:r>
            <a:endParaRPr lang="fr-FR" sz="4000" dirty="0">
              <a:latin typeface="+mn-lt"/>
            </a:endParaRPr>
          </a:p>
        </p:txBody>
      </p:sp>
      <p:pic>
        <p:nvPicPr>
          <p:cNvPr id="12" name="Image 11"/>
          <p:cNvPicPr>
            <a:picLocks noChangeAspect="1"/>
          </p:cNvPicPr>
          <p:nvPr/>
        </p:nvPicPr>
        <p:blipFill>
          <a:blip r:embed="rId5"/>
          <a:stretch>
            <a:fillRect/>
          </a:stretch>
        </p:blipFill>
        <p:spPr>
          <a:xfrm>
            <a:off x="5176701" y="184156"/>
            <a:ext cx="6850927" cy="2665341"/>
          </a:xfrm>
          <a:prstGeom prst="rect">
            <a:avLst/>
          </a:prstGeom>
        </p:spPr>
      </p:pic>
      <p:sp>
        <p:nvSpPr>
          <p:cNvPr id="13" name="Rectangle 12"/>
          <p:cNvSpPr/>
          <p:nvPr/>
        </p:nvSpPr>
        <p:spPr>
          <a:xfrm>
            <a:off x="26" y="0"/>
            <a:ext cx="1761041" cy="6858000"/>
          </a:xfrm>
          <a:prstGeom prst="rect">
            <a:avLst/>
          </a:prstGeom>
          <a:solidFill>
            <a:srgbClr val="276C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26" y="6381133"/>
            <a:ext cx="1854478" cy="461665"/>
          </a:xfrm>
          <a:prstGeom prst="rect">
            <a:avLst/>
          </a:prstGeom>
          <a:noFill/>
        </p:spPr>
        <p:txBody>
          <a:bodyPr wrap="square" rtlCol="0">
            <a:spAutoFit/>
          </a:bodyPr>
          <a:lstStyle/>
          <a:p>
            <a:r>
              <a:rPr lang="fr-FR" sz="1200" dirty="0" smtClean="0">
                <a:solidFill>
                  <a:schemeClr val="tx2"/>
                </a:solidFill>
              </a:rPr>
              <a:t>Eco-</a:t>
            </a:r>
            <a:r>
              <a:rPr lang="fr-FR" sz="1200" dirty="0" err="1" smtClean="0">
                <a:solidFill>
                  <a:schemeClr val="tx2"/>
                </a:solidFill>
              </a:rPr>
              <a:t>exposome</a:t>
            </a:r>
            <a:r>
              <a:rPr lang="fr-FR" sz="1200" dirty="0" smtClean="0">
                <a:solidFill>
                  <a:schemeClr val="tx2"/>
                </a:solidFill>
              </a:rPr>
              <a:t> aquatique</a:t>
            </a:r>
          </a:p>
          <a:p>
            <a:r>
              <a:rPr lang="fr-FR" sz="1200" dirty="0" err="1" smtClean="0">
                <a:solidFill>
                  <a:schemeClr val="tx2"/>
                </a:solidFill>
              </a:rPr>
              <a:t>E.Gomez</a:t>
            </a:r>
            <a:endParaRPr lang="fr-FR" sz="1200" dirty="0">
              <a:solidFill>
                <a:schemeClr val="tx2"/>
              </a:solidFill>
            </a:endParaRPr>
          </a:p>
        </p:txBody>
      </p:sp>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 y="5839494"/>
            <a:ext cx="824850" cy="549900"/>
          </a:xfrm>
          <a:prstGeom prst="rect">
            <a:avLst/>
          </a:prstGeom>
        </p:spPr>
      </p:pic>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914" y="5844543"/>
            <a:ext cx="582406" cy="582406"/>
          </a:xfrm>
          <a:prstGeom prst="rect">
            <a:avLst/>
          </a:prstGeom>
        </p:spPr>
      </p:pic>
      <p:pic>
        <p:nvPicPr>
          <p:cNvPr id="34" name="Image 33"/>
          <p:cNvPicPr>
            <a:picLocks noChangeAspect="1"/>
          </p:cNvPicPr>
          <p:nvPr/>
        </p:nvPicPr>
        <p:blipFill>
          <a:blip r:embed="rId8"/>
          <a:stretch>
            <a:fillRect/>
          </a:stretch>
        </p:blipFill>
        <p:spPr>
          <a:xfrm>
            <a:off x="2216434" y="3687483"/>
            <a:ext cx="2072820" cy="1639966"/>
          </a:xfrm>
          <a:prstGeom prst="rect">
            <a:avLst/>
          </a:prstGeom>
        </p:spPr>
      </p:pic>
      <p:pic>
        <p:nvPicPr>
          <p:cNvPr id="32" name="Google Shape;46;p3"/>
          <p:cNvPicPr preferRelativeResize="0"/>
          <p:nvPr/>
        </p:nvPicPr>
        <p:blipFill rotWithShape="1">
          <a:blip r:embed="rId9">
            <a:alphaModFix/>
          </a:blip>
          <a:srcRect l="23697" t="14385" r="22137" b="42599"/>
          <a:stretch/>
        </p:blipFill>
        <p:spPr>
          <a:xfrm>
            <a:off x="4635045" y="3900071"/>
            <a:ext cx="1272604" cy="1307281"/>
          </a:xfrm>
          <a:prstGeom prst="rect">
            <a:avLst/>
          </a:prstGeom>
          <a:noFill/>
          <a:ln>
            <a:noFill/>
          </a:ln>
        </p:spPr>
      </p:pic>
      <p:sp>
        <p:nvSpPr>
          <p:cNvPr id="23" name="ZoneTexte 22"/>
          <p:cNvSpPr txBox="1"/>
          <p:nvPr/>
        </p:nvSpPr>
        <p:spPr>
          <a:xfrm>
            <a:off x="7836866" y="2818960"/>
            <a:ext cx="4104456" cy="1077218"/>
          </a:xfrm>
          <a:prstGeom prst="rect">
            <a:avLst/>
          </a:prstGeom>
          <a:noFill/>
          <a:ln w="28575">
            <a:solidFill>
              <a:srgbClr val="00B0F0"/>
            </a:solidFill>
          </a:ln>
        </p:spPr>
        <p:txBody>
          <a:bodyPr wrap="square" rtlCol="0">
            <a:spAutoFit/>
          </a:bodyPr>
          <a:lstStyle/>
          <a:p>
            <a:pPr algn="ctr"/>
            <a:r>
              <a:rPr lang="fr-FR" sz="1600" dirty="0" smtClean="0">
                <a:latin typeface="Calibri" panose="020F0502020204030204" pitchFamily="34" charset="0"/>
                <a:cs typeface="Calibri" panose="020F0502020204030204" pitchFamily="34" charset="0"/>
              </a:rPr>
              <a:t>- </a:t>
            </a:r>
            <a:r>
              <a:rPr lang="fr-FR" sz="1600" dirty="0" smtClean="0">
                <a:latin typeface="Calibri" panose="020F0502020204030204" pitchFamily="34" charset="0"/>
                <a:cs typeface="Calibri" panose="020F0502020204030204" pitchFamily="34" charset="0"/>
              </a:rPr>
              <a:t>Bases de données internes </a:t>
            </a:r>
          </a:p>
          <a:p>
            <a:pPr algn="ctr"/>
            <a:r>
              <a:rPr lang="fr-FR" sz="1600" dirty="0" smtClean="0">
                <a:latin typeface="Calibri" panose="020F0502020204030204" pitchFamily="34" charset="0"/>
                <a:cs typeface="Calibri" panose="020F0502020204030204" pitchFamily="34" charset="0"/>
              </a:rPr>
              <a:t>(109 contaminants émergents)</a:t>
            </a:r>
            <a:endParaRPr lang="fr-FR" sz="1600" dirty="0" smtClean="0">
              <a:latin typeface="Calibri" panose="020F0502020204030204" pitchFamily="34" charset="0"/>
              <a:cs typeface="Calibri" panose="020F0502020204030204" pitchFamily="34" charset="0"/>
            </a:endParaRPr>
          </a:p>
          <a:p>
            <a:pPr algn="ctr"/>
            <a:r>
              <a:rPr lang="fr-FR" sz="1600" dirty="0" smtClean="0">
                <a:latin typeface="Calibri" panose="020F0502020204030204" pitchFamily="34" charset="0"/>
                <a:cs typeface="Calibri" panose="020F0502020204030204" pitchFamily="34" charset="0"/>
              </a:rPr>
              <a:t>- Bases de données en ligne</a:t>
            </a:r>
          </a:p>
          <a:p>
            <a:pPr algn="ctr"/>
            <a:r>
              <a:rPr lang="fr-FR" sz="1600" dirty="0" smtClean="0">
                <a:latin typeface="Calibri" panose="020F0502020204030204" pitchFamily="34" charset="0"/>
                <a:cs typeface="Calibri" panose="020F0502020204030204" pitchFamily="34" charset="0"/>
              </a:rPr>
              <a:t> données MS2 (ex : </a:t>
            </a:r>
            <a:r>
              <a:rPr lang="fr-FR" sz="1600" dirty="0" err="1" smtClean="0">
                <a:latin typeface="Calibri" panose="020F0502020204030204" pitchFamily="34" charset="0"/>
                <a:cs typeface="Calibri" panose="020F0502020204030204" pitchFamily="34" charset="0"/>
              </a:rPr>
              <a:t>mzCloud</a:t>
            </a:r>
            <a:r>
              <a:rPr lang="fr-FR" sz="1600" dirty="0" smtClean="0">
                <a:latin typeface="Calibri" panose="020F0502020204030204" pitchFamily="34" charset="0"/>
                <a:cs typeface="Calibri" panose="020F0502020204030204" pitchFamily="34" charset="0"/>
              </a:rPr>
              <a:t>)</a:t>
            </a:r>
            <a:endParaRPr lang="fr-FR" sz="1600" dirty="0" smtClean="0">
              <a:latin typeface="Calibri" panose="020F0502020204030204" pitchFamily="34" charset="0"/>
              <a:cs typeface="Calibri" panose="020F0502020204030204" pitchFamily="34" charset="0"/>
            </a:endParaRPr>
          </a:p>
        </p:txBody>
      </p:sp>
      <p:sp>
        <p:nvSpPr>
          <p:cNvPr id="24" name="ZoneTexte 23"/>
          <p:cNvSpPr txBox="1"/>
          <p:nvPr/>
        </p:nvSpPr>
        <p:spPr>
          <a:xfrm>
            <a:off x="5842688" y="4199156"/>
            <a:ext cx="2019476" cy="646331"/>
          </a:xfrm>
          <a:prstGeom prst="rect">
            <a:avLst/>
          </a:prstGeom>
          <a:noFill/>
        </p:spPr>
        <p:txBody>
          <a:bodyPr wrap="square" rtlCol="0">
            <a:spAutoFit/>
          </a:bodyPr>
          <a:lstStyle/>
          <a:p>
            <a:pPr algn="ctr"/>
            <a:r>
              <a:rPr lang="fr-FR" dirty="0" err="1" smtClean="0">
                <a:latin typeface="Calibri" panose="020F0502020204030204" pitchFamily="34" charset="0"/>
                <a:cs typeface="Calibri" panose="020F0502020204030204" pitchFamily="34" charset="0"/>
              </a:rPr>
              <a:t>Preleveurs</a:t>
            </a:r>
            <a:r>
              <a:rPr lang="fr-FR" dirty="0" smtClean="0">
                <a:latin typeface="Calibri" panose="020F0502020204030204" pitchFamily="34" charset="0"/>
                <a:cs typeface="Calibri" panose="020F0502020204030204" pitchFamily="34" charset="0"/>
              </a:rPr>
              <a:t> passifs</a:t>
            </a:r>
            <a:endParaRPr lang="fr-FR" dirty="0" smtClean="0">
              <a:latin typeface="Calibri" panose="020F0502020204030204" pitchFamily="34" charset="0"/>
              <a:cs typeface="Calibri" panose="020F0502020204030204" pitchFamily="34" charset="0"/>
            </a:endParaRPr>
          </a:p>
          <a:p>
            <a:pPr algn="ctr"/>
            <a:r>
              <a:rPr lang="fr-FR" dirty="0" smtClean="0">
                <a:latin typeface="Calibri" panose="020F0502020204030204" pitchFamily="34" charset="0"/>
                <a:cs typeface="Calibri" panose="020F0502020204030204" pitchFamily="34" charset="0"/>
              </a:rPr>
              <a:t>(21 </a:t>
            </a:r>
            <a:r>
              <a:rPr lang="fr-FR" dirty="0" smtClean="0">
                <a:latin typeface="Calibri" panose="020F0502020204030204" pitchFamily="34" charset="0"/>
                <a:cs typeface="Calibri" panose="020F0502020204030204" pitchFamily="34" charset="0"/>
              </a:rPr>
              <a:t>jours</a:t>
            </a:r>
            <a:r>
              <a:rPr lang="fr-FR" dirty="0" smtClean="0">
                <a:latin typeface="Calibri" panose="020F0502020204030204" pitchFamily="34" charset="0"/>
                <a:cs typeface="Calibri" panose="020F0502020204030204" pitchFamily="34" charset="0"/>
              </a:rPr>
              <a:t>)</a:t>
            </a:r>
            <a:endParaRPr lang="fr-FR" dirty="0">
              <a:latin typeface="Calibri" panose="020F0502020204030204" pitchFamily="34" charset="0"/>
              <a:cs typeface="Calibri" panose="020F0502020204030204" pitchFamily="34" charset="0"/>
            </a:endParaRPr>
          </a:p>
        </p:txBody>
      </p:sp>
      <p:pic>
        <p:nvPicPr>
          <p:cNvPr id="26" name="Google Shape;85;p3">
            <a:extLst>
              <a:ext uri="{FF2B5EF4-FFF2-40B4-BE49-F238E27FC236}">
                <a16:creationId xmlns:a16="http://schemas.microsoft.com/office/drawing/2014/main" id="{8C29643A-9A3D-4878-8FAE-54EA5B9CC276}"/>
              </a:ext>
            </a:extLst>
          </p:cNvPr>
          <p:cNvPicPr preferRelativeResize="0"/>
          <p:nvPr/>
        </p:nvPicPr>
        <p:blipFill>
          <a:blip r:embed="rId10">
            <a:alphaModFix/>
          </a:blip>
          <a:stretch>
            <a:fillRect/>
          </a:stretch>
        </p:blipFill>
        <p:spPr>
          <a:xfrm>
            <a:off x="3538312" y="2564182"/>
            <a:ext cx="1501885" cy="937321"/>
          </a:xfrm>
          <a:prstGeom prst="rect">
            <a:avLst/>
          </a:prstGeom>
          <a:noFill/>
          <a:ln>
            <a:noFill/>
          </a:ln>
        </p:spPr>
      </p:pic>
      <p:sp>
        <p:nvSpPr>
          <p:cNvPr id="27" name="ZoneTexte 26"/>
          <p:cNvSpPr txBox="1"/>
          <p:nvPr/>
        </p:nvSpPr>
        <p:spPr>
          <a:xfrm>
            <a:off x="7859488" y="4171768"/>
            <a:ext cx="4025952" cy="2308324"/>
          </a:xfrm>
          <a:prstGeom prst="rect">
            <a:avLst/>
          </a:prstGeom>
          <a:noFill/>
          <a:ln w="28575">
            <a:solidFill>
              <a:srgbClr val="00B0F0"/>
            </a:solidFill>
          </a:ln>
        </p:spPr>
        <p:txBody>
          <a:bodyPr wrap="square" rtlCol="0">
            <a:spAutoFit/>
          </a:bodyPr>
          <a:lstStyle/>
          <a:p>
            <a:pPr algn="ctr"/>
            <a:r>
              <a:rPr lang="fr-FR" sz="1600" dirty="0">
                <a:latin typeface="Calibri" panose="020F0502020204030204" pitchFamily="34" charset="0"/>
                <a:cs typeface="Calibri" panose="020F0502020204030204" pitchFamily="34" charset="0"/>
              </a:rPr>
              <a:t>Jusqu'à 69 /109 contaminants émergents détectés</a:t>
            </a:r>
          </a:p>
          <a:p>
            <a:pPr algn="ctr"/>
            <a:r>
              <a:rPr lang="fr-FR" sz="1600" dirty="0">
                <a:latin typeface="Calibri" panose="020F0502020204030204" pitchFamily="34" charset="0"/>
                <a:cs typeface="Calibri" panose="020F0502020204030204" pitchFamily="34" charset="0"/>
              </a:rPr>
              <a:t>+ plus de 80 autres composés supplémentaires détectés avec un niveau de confiance élevé (à confirmer avec </a:t>
            </a:r>
            <a:r>
              <a:rPr lang="fr-FR" sz="1600" dirty="0" smtClean="0">
                <a:latin typeface="Calibri" panose="020F0502020204030204" pitchFamily="34" charset="0"/>
                <a:cs typeface="Calibri" panose="020F0502020204030204" pitchFamily="34" charset="0"/>
              </a:rPr>
              <a:t>standard)</a:t>
            </a:r>
          </a:p>
          <a:p>
            <a:pPr algn="ctr"/>
            <a:r>
              <a:rPr lang="fr-FR" sz="1600" dirty="0" smtClean="0">
                <a:solidFill>
                  <a:schemeClr val="bg1"/>
                </a:solidFill>
                <a:latin typeface="Calibri" panose="020F0502020204030204" pitchFamily="34" charset="0"/>
                <a:cs typeface="Calibri" panose="020F0502020204030204" pitchFamily="34" charset="0"/>
              </a:rPr>
              <a:t>- </a:t>
            </a:r>
            <a:r>
              <a:rPr lang="fr-FR" sz="1600" dirty="0" smtClean="0">
                <a:solidFill>
                  <a:schemeClr val="bg1"/>
                </a:solidFill>
                <a:latin typeface="Calibri" panose="020F0502020204030204" pitchFamily="34" charset="0"/>
                <a:cs typeface="Calibri" panose="020F0502020204030204" pitchFamily="34" charset="0"/>
              </a:rPr>
              <a:t>Pesticides </a:t>
            </a:r>
            <a:r>
              <a:rPr lang="fr-FR" sz="1600" dirty="0" smtClean="0">
                <a:solidFill>
                  <a:schemeClr val="bg1"/>
                </a:solidFill>
                <a:latin typeface="Calibri" panose="020F0502020204030204" pitchFamily="34" charset="0"/>
                <a:cs typeface="Calibri" panose="020F0502020204030204" pitchFamily="34" charset="0"/>
              </a:rPr>
              <a:t>et</a:t>
            </a:r>
            <a:r>
              <a:rPr lang="fr-FR" sz="1600" dirty="0" smtClean="0">
                <a:solidFill>
                  <a:schemeClr val="bg1"/>
                </a:solidFill>
                <a:latin typeface="Calibri" panose="020F0502020204030204" pitchFamily="34" charset="0"/>
                <a:cs typeface="Calibri" panose="020F0502020204030204" pitchFamily="34" charset="0"/>
              </a:rPr>
              <a:t> métabolites</a:t>
            </a:r>
            <a:endParaRPr lang="fr-FR" sz="1600" dirty="0">
              <a:solidFill>
                <a:schemeClr val="bg1"/>
              </a:solidFill>
              <a:latin typeface="Calibri" panose="020F0502020204030204" pitchFamily="34" charset="0"/>
              <a:cs typeface="Calibri" panose="020F0502020204030204" pitchFamily="34" charset="0"/>
            </a:endParaRPr>
          </a:p>
          <a:p>
            <a:pPr algn="ctr"/>
            <a:r>
              <a:rPr lang="fr-FR" sz="1600" dirty="0" smtClean="0">
                <a:solidFill>
                  <a:schemeClr val="bg1"/>
                </a:solidFill>
                <a:latin typeface="Calibri" panose="020F0502020204030204" pitchFamily="34" charset="0"/>
                <a:cs typeface="Calibri" panose="020F0502020204030204" pitchFamily="34" charset="0"/>
              </a:rPr>
              <a:t>- </a:t>
            </a:r>
            <a:r>
              <a:rPr lang="fr-FR" sz="1600" dirty="0" smtClean="0">
                <a:solidFill>
                  <a:schemeClr val="bg1"/>
                </a:solidFill>
                <a:latin typeface="Calibri" panose="020F0502020204030204" pitchFamily="34" charset="0"/>
                <a:cs typeface="Calibri" panose="020F0502020204030204" pitchFamily="34" charset="0"/>
              </a:rPr>
              <a:t>Pharmaceutiques</a:t>
            </a:r>
            <a:endParaRPr lang="fr-FR" sz="1600" dirty="0">
              <a:solidFill>
                <a:schemeClr val="bg1"/>
              </a:solidFill>
              <a:latin typeface="Calibri" panose="020F0502020204030204" pitchFamily="34" charset="0"/>
              <a:cs typeface="Calibri" panose="020F0502020204030204" pitchFamily="34" charset="0"/>
            </a:endParaRPr>
          </a:p>
          <a:p>
            <a:pPr algn="ctr"/>
            <a:r>
              <a:rPr lang="fr-FR" sz="1600" dirty="0" smtClean="0">
                <a:solidFill>
                  <a:schemeClr val="bg1"/>
                </a:solidFill>
                <a:latin typeface="Calibri" panose="020F0502020204030204" pitchFamily="34" charset="0"/>
                <a:cs typeface="Calibri" panose="020F0502020204030204" pitchFamily="34" charset="0"/>
              </a:rPr>
              <a:t>- Plastifiants</a:t>
            </a:r>
            <a:endParaRPr lang="fr-FR" sz="1600" dirty="0">
              <a:solidFill>
                <a:schemeClr val="bg1"/>
              </a:solidFill>
              <a:latin typeface="Calibri" panose="020F0502020204030204" pitchFamily="34" charset="0"/>
              <a:cs typeface="Calibri" panose="020F0502020204030204" pitchFamily="34" charset="0"/>
            </a:endParaRPr>
          </a:p>
          <a:p>
            <a:pPr algn="ctr"/>
            <a:r>
              <a:rPr lang="fr-FR" sz="1600" dirty="0" smtClean="0">
                <a:solidFill>
                  <a:schemeClr val="bg1"/>
                </a:solidFill>
                <a:latin typeface="Calibri" panose="020F0502020204030204" pitchFamily="34" charset="0"/>
                <a:cs typeface="Calibri" panose="020F0502020204030204" pitchFamily="34" charset="0"/>
              </a:rPr>
              <a:t>- </a:t>
            </a:r>
            <a:r>
              <a:rPr lang="fr-FR" sz="1600" dirty="0" smtClean="0">
                <a:solidFill>
                  <a:schemeClr val="bg1"/>
                </a:solidFill>
                <a:latin typeface="Calibri" panose="020F0502020204030204" pitchFamily="34" charset="0"/>
                <a:cs typeface="Calibri" panose="020F0502020204030204" pitchFamily="34" charset="0"/>
              </a:rPr>
              <a:t>Produits de soins …</a:t>
            </a:r>
            <a:endParaRPr lang="fr-FR" sz="1600" dirty="0">
              <a:solidFill>
                <a:schemeClr val="bg1"/>
              </a:solidFill>
              <a:latin typeface="Calibri" panose="020F0502020204030204" pitchFamily="34" charset="0"/>
              <a:cs typeface="Calibri" panose="020F0502020204030204" pitchFamily="34" charset="0"/>
            </a:endParaRPr>
          </a:p>
        </p:txBody>
      </p:sp>
      <p:sp>
        <p:nvSpPr>
          <p:cNvPr id="3" name="ZoneTexte 2"/>
          <p:cNvSpPr txBox="1"/>
          <p:nvPr/>
        </p:nvSpPr>
        <p:spPr>
          <a:xfrm>
            <a:off x="5044318" y="3157906"/>
            <a:ext cx="1513115" cy="369332"/>
          </a:xfrm>
          <a:prstGeom prst="rect">
            <a:avLst/>
          </a:prstGeom>
          <a:noFill/>
        </p:spPr>
        <p:txBody>
          <a:bodyPr wrap="square" rtlCol="0">
            <a:spAutoFit/>
          </a:bodyPr>
          <a:lstStyle/>
          <a:p>
            <a:r>
              <a:rPr lang="fr-FR" dirty="0" smtClean="0"/>
              <a:t>Emilie </a:t>
            </a:r>
            <a:r>
              <a:rPr lang="fr-FR" dirty="0" err="1" smtClean="0"/>
              <a:t>Farcy</a:t>
            </a:r>
            <a:endParaRPr lang="fr-FR" dirty="0"/>
          </a:p>
        </p:txBody>
      </p:sp>
      <p:sp>
        <p:nvSpPr>
          <p:cNvPr id="31" name="Ellipse 30"/>
          <p:cNvSpPr/>
          <p:nvPr/>
        </p:nvSpPr>
        <p:spPr>
          <a:xfrm rot="20780124">
            <a:off x="6022065" y="1041550"/>
            <a:ext cx="2547212" cy="1139046"/>
          </a:xfrm>
          <a:prstGeom prst="ellipse">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ZoneTexte 32"/>
          <p:cNvSpPr txBox="1"/>
          <p:nvPr/>
        </p:nvSpPr>
        <p:spPr>
          <a:xfrm flipH="1">
            <a:off x="2040128" y="582698"/>
            <a:ext cx="3290939" cy="1384995"/>
          </a:xfrm>
          <a:prstGeom prst="rect">
            <a:avLst/>
          </a:prstGeom>
          <a:noFill/>
          <a:ln w="38100">
            <a:solidFill>
              <a:schemeClr val="accent5"/>
            </a:solidFill>
          </a:ln>
        </p:spPr>
        <p:txBody>
          <a:bodyPr wrap="square" rtlCol="0">
            <a:spAutoFit/>
          </a:bodyPr>
          <a:lstStyle/>
          <a:p>
            <a:pPr algn="ctr"/>
            <a:r>
              <a:rPr lang="fr-FR" sz="2800" i="1" dirty="0" smtClean="0">
                <a:solidFill>
                  <a:schemeClr val="accent5"/>
                </a:solidFill>
                <a:latin typeface="Calibri" panose="020F0502020204030204" pitchFamily="34" charset="0"/>
                <a:cs typeface="Calibri" panose="020F0502020204030204" pitchFamily="34" charset="0"/>
              </a:rPr>
              <a:t>Qu’est-ce que cela représente dans les milieux aquatiques ? </a:t>
            </a:r>
            <a:endParaRPr lang="fr-FR" sz="2800" i="1" dirty="0">
              <a:solidFill>
                <a:schemeClr val="accent5"/>
              </a:solidFill>
              <a:latin typeface="Calibri" panose="020F0502020204030204" pitchFamily="34" charset="0"/>
              <a:cs typeface="Calibri" panose="020F0502020204030204" pitchFamily="34" charset="0"/>
            </a:endParaRPr>
          </a:p>
        </p:txBody>
      </p:sp>
      <p:sp>
        <p:nvSpPr>
          <p:cNvPr id="35" name="ZoneTexte 34"/>
          <p:cNvSpPr txBox="1"/>
          <p:nvPr/>
        </p:nvSpPr>
        <p:spPr>
          <a:xfrm>
            <a:off x="2526208" y="5858130"/>
            <a:ext cx="5239843" cy="461665"/>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fr-FR" sz="2400" b="1" i="1" dirty="0" smtClean="0">
                <a:solidFill>
                  <a:schemeClr val="bg1"/>
                </a:solidFill>
              </a:rPr>
              <a:t>Challenge pour déterminer l’exposition</a:t>
            </a:r>
            <a:endParaRPr lang="fr-FR" sz="2400" b="1" i="1" dirty="0">
              <a:solidFill>
                <a:schemeClr val="bg1"/>
              </a:solidFill>
            </a:endParaRPr>
          </a:p>
        </p:txBody>
      </p:sp>
      <p:sp>
        <p:nvSpPr>
          <p:cNvPr id="36" name="Flèche droite 35"/>
          <p:cNvSpPr/>
          <p:nvPr/>
        </p:nvSpPr>
        <p:spPr>
          <a:xfrm>
            <a:off x="1904106" y="5942558"/>
            <a:ext cx="595353" cy="240528"/>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a:p>
        </p:txBody>
      </p:sp>
      <p:grpSp>
        <p:nvGrpSpPr>
          <p:cNvPr id="37" name="Groupe 36"/>
          <p:cNvGrpSpPr/>
          <p:nvPr/>
        </p:nvGrpSpPr>
        <p:grpSpPr>
          <a:xfrm>
            <a:off x="48048" y="86184"/>
            <a:ext cx="1860507" cy="1228819"/>
            <a:chOff x="82760" y="4268584"/>
            <a:chExt cx="1860507" cy="1228819"/>
          </a:xfrm>
        </p:grpSpPr>
        <p:pic>
          <p:nvPicPr>
            <p:cNvPr id="38" name="Image 37"/>
            <p:cNvPicPr>
              <a:picLocks noChangeAspect="1"/>
            </p:cNvPicPr>
            <p:nvPr/>
          </p:nvPicPr>
          <p:blipFill>
            <a:blip r:embed="rId11"/>
            <a:stretch>
              <a:fillRect/>
            </a:stretch>
          </p:blipFill>
          <p:spPr>
            <a:xfrm>
              <a:off x="82760" y="4268584"/>
              <a:ext cx="1860507" cy="1228819"/>
            </a:xfrm>
            <a:prstGeom prst="rect">
              <a:avLst/>
            </a:prstGeom>
          </p:spPr>
        </p:pic>
        <p:sp>
          <p:nvSpPr>
            <p:cNvPr id="39" name="Ellipse 38"/>
            <p:cNvSpPr/>
            <p:nvPr/>
          </p:nvSpPr>
          <p:spPr>
            <a:xfrm>
              <a:off x="225115" y="4566600"/>
              <a:ext cx="177281" cy="1766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p:cNvSpPr/>
            <p:nvPr/>
          </p:nvSpPr>
          <p:spPr>
            <a:xfrm>
              <a:off x="109614" y="4331004"/>
              <a:ext cx="177281" cy="1766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p:cNvSpPr/>
            <p:nvPr/>
          </p:nvSpPr>
          <p:spPr>
            <a:xfrm>
              <a:off x="253832" y="4795630"/>
              <a:ext cx="177281" cy="1766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407672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Lst>
  </p:timing>
</p:sld>
</file>

<file path=ppt/theme/theme1.xml><?xml version="1.0" encoding="utf-8"?>
<a:theme xmlns:a="http://schemas.openxmlformats.org/drawingml/2006/main" name="Profondeur">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36805000_TF77929380.potx" id="{7BA4FD34-32C3-4231-B145-98A403A2B9FC}" vid="{DAF6E345-664D-43C9-B9E7-CCF03AF511E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E76CE1C2-24FF-4125-B61C-AD39973FCD09}">
  <ds:schemaRefs>
    <ds:schemaRef ds:uri="http://schemas.microsoft.com/sharepoint/v3/contenttype/forms"/>
  </ds:schemaRefs>
</ds:datastoreItem>
</file>

<file path=customXml/itemProps2.xml><?xml version="1.0" encoding="utf-8"?>
<ds:datastoreItem xmlns:ds="http://schemas.openxmlformats.org/officeDocument/2006/customXml" ds:itemID="{CC083022-B7D0-4DE3-9976-6A91422D94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AF23494-F630-4E01-81EA-AA2F2975971E}">
  <ds:schemaRefs>
    <ds:schemaRef ds:uri="http://schemas.microsoft.com/office/2006/documentManagement/types"/>
    <ds:schemaRef ds:uri="http://schemas.openxmlformats.org/package/2006/metadata/core-properties"/>
    <ds:schemaRef ds:uri="http://purl.org/dc/dcmitype/"/>
    <ds:schemaRef ds:uri="16c05727-aa75-4e4a-9b5f-8a80a1165891"/>
    <ds:schemaRef ds:uri="71af3243-3dd4-4a8d-8c0d-dd76da1f02a5"/>
    <ds:schemaRef ds:uri="http://purl.org/dc/terms/"/>
    <ds:schemaRef ds:uri="http://schemas.microsoft.com/office/infopath/2007/PartnerControls"/>
    <ds:schemaRef ds:uri="http://schemas.microsoft.com/office/2006/metadata/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Conception Profondeur</Template>
  <TotalTime>0</TotalTime>
  <Words>2419</Words>
  <Application>Microsoft Office PowerPoint</Application>
  <PresentationFormat>Grand écran</PresentationFormat>
  <Paragraphs>352</Paragraphs>
  <Slides>21</Slides>
  <Notes>20</Notes>
  <HiddenSlides>4</HiddenSlides>
  <MMClips>0</MMClips>
  <ScaleCrop>false</ScaleCrop>
  <HeadingPairs>
    <vt:vector size="8" baseType="variant">
      <vt:variant>
        <vt:lpstr>Polices utilisées</vt:lpstr>
      </vt:variant>
      <vt:variant>
        <vt:i4>16</vt:i4>
      </vt:variant>
      <vt:variant>
        <vt:lpstr>Thème</vt:lpstr>
      </vt:variant>
      <vt:variant>
        <vt:i4>1</vt:i4>
      </vt:variant>
      <vt:variant>
        <vt:lpstr>Serveurs OLE incorporés</vt:lpstr>
      </vt:variant>
      <vt:variant>
        <vt:i4>0</vt:i4>
      </vt:variant>
      <vt:variant>
        <vt:lpstr>Titres des diapositives</vt:lpstr>
      </vt:variant>
      <vt:variant>
        <vt:i4>21</vt:i4>
      </vt:variant>
    </vt:vector>
  </HeadingPairs>
  <TitlesOfParts>
    <vt:vector size="38" baseType="lpstr">
      <vt:lpstr>Arial</vt:lpstr>
      <vt:lpstr>Arial Narrow</vt:lpstr>
      <vt:lpstr>Bahnschrift Condensed</vt:lpstr>
      <vt:lpstr>BatangChe</vt:lpstr>
      <vt:lpstr>Calibri</vt:lpstr>
      <vt:lpstr>Cambria</vt:lpstr>
      <vt:lpstr>Consolas</vt:lpstr>
      <vt:lpstr>Corbel</vt:lpstr>
      <vt:lpstr>Helvetica Condensed</vt:lpstr>
      <vt:lpstr>Helvetica Narrow</vt:lpstr>
      <vt:lpstr>Open Sans Light</vt:lpstr>
      <vt:lpstr>Segoe Print</vt:lpstr>
      <vt:lpstr>Source Sans Pro ExtraLight</vt:lpstr>
      <vt:lpstr>Symbol</vt:lpstr>
      <vt:lpstr>Times New Roman</vt:lpstr>
      <vt:lpstr>Wingdings</vt:lpstr>
      <vt:lpstr>Profondeur</vt:lpstr>
      <vt:lpstr>Eco-exposome aquatique :  les questions et leur intégration, un défi à relever</vt:lpstr>
      <vt:lpstr>Eco-exposome aquatique</vt:lpstr>
      <vt:lpstr>Etat des milieux aquatiques</vt:lpstr>
      <vt:lpstr>Etat des milieux aquatiques</vt:lpstr>
      <vt:lpstr>Etat des milieux aquatiques</vt:lpstr>
      <vt:lpstr>Ecoexposome</vt:lpstr>
      <vt:lpstr>Présentation PowerPoint</vt:lpstr>
      <vt:lpstr>Présentation PowerPoint</vt:lpstr>
      <vt:lpstr>Approches non-ciblées</vt:lpstr>
      <vt:lpstr>Approches ciblées</vt:lpstr>
      <vt:lpstr>Biosurveillance, bioaccumulation et métabolisme</vt:lpstr>
      <vt:lpstr>Métabolomique</vt:lpstr>
      <vt:lpstr>Intégration</vt:lpstr>
      <vt:lpstr>Outcome</vt:lpstr>
      <vt:lpstr>Propagation des effets</vt:lpstr>
      <vt:lpstr>Défis de l’Ecoexposome aquatique</vt:lpstr>
      <vt:lpstr>Merci de votre attention</vt:lpstr>
      <vt:lpstr>Présentation PowerPoint</vt:lpstr>
      <vt:lpstr>Présentation PowerPoint</vt:lpstr>
      <vt:lpstr>Ecoexposome</vt:lpstr>
      <vt:lpstr>Ecoexposome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2022-10-25T15:28:39Z</dcterms:created>
  <dcterms:modified xsi:type="dcterms:W3CDTF">2022-11-13T17:07:25Z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